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15"/>
  </p:notesMasterIdLst>
  <p:handoutMasterIdLst>
    <p:handoutMasterId r:id="rId16"/>
  </p:handoutMasterIdLst>
  <p:sldIdLst>
    <p:sldId id="257" r:id="rId2"/>
    <p:sldId id="320" r:id="rId3"/>
    <p:sldId id="334" r:id="rId4"/>
    <p:sldId id="337" r:id="rId5"/>
    <p:sldId id="339" r:id="rId6"/>
    <p:sldId id="344" r:id="rId7"/>
    <p:sldId id="341" r:id="rId8"/>
    <p:sldId id="342" r:id="rId9"/>
    <p:sldId id="331" r:id="rId10"/>
    <p:sldId id="346" r:id="rId11"/>
    <p:sldId id="347" r:id="rId12"/>
    <p:sldId id="348" r:id="rId13"/>
    <p:sldId id="349" r:id="rId14"/>
  </p:sldIdLst>
  <p:sldSz cx="9144000" cy="6858000" type="screen4x3"/>
  <p:notesSz cx="9939338" cy="6805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FF"/>
    <a:srgbClr val="FF99FF"/>
    <a:srgbClr val="CCFF99"/>
    <a:srgbClr val="CCFFCC"/>
    <a:srgbClr val="99FFCC"/>
    <a:srgbClr val="FFCCCC"/>
    <a:srgbClr val="FFCC99"/>
    <a:srgbClr val="00CC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7813" autoAdjust="0"/>
  </p:normalViewPr>
  <p:slideViewPr>
    <p:cSldViewPr>
      <p:cViewPr varScale="1">
        <p:scale>
          <a:sx n="103" d="100"/>
          <a:sy n="103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Ha130pdc\&#31649;&#29702;&#36939;&#29992;&#27861;&#20154;&#20849;&#26377;$\06_&#35519;&#26619;&#23460;&#20849;&#26377;\&#35611;&#28436;&#36039;&#26009;&#12539;&#33521;&#25991;&#36039;&#26009;\120600_&#29702;&#20107;&#38263;&#26481;&#22823;&#35611;&#32681;\&#12450;&#12452;&#12486;&#12512;\P.84_&#33258;&#20027;&#36939;&#29992;&#38283;&#22987;&#20197;&#38477;&#12398;&#36939;&#29992;&#36039;&#29987;&#38989;&#12539;&#36039;&#29987;&#27083;&#25104;&#21106;&#21512;&#12398;&#25512;&#3122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9.7025193921987371E-2"/>
          <c:y val="9.3420561295659121E-2"/>
          <c:w val="0.82224083480706167"/>
          <c:h val="0.80834344023503568"/>
        </c:manualLayout>
      </c:layout>
      <c:barChart>
        <c:barDir val="col"/>
        <c:grouping val="clustered"/>
        <c:ser>
          <c:idx val="0"/>
          <c:order val="0"/>
          <c:tx>
            <c:v>運用資産額</c:v>
          </c:tx>
          <c:spPr>
            <a:solidFill>
              <a:srgbClr val="CC66FF"/>
            </a:solidFill>
          </c:spPr>
          <c:dLbls>
            <c:txPr>
              <a:bodyPr/>
              <a:lstStyle/>
              <a:p>
                <a:pPr>
                  <a:defRPr sz="1600">
                    <a:latin typeface="ＭＳ Ｐゴシック" pitchFamily="50" charset="-128"/>
                    <a:ea typeface="ＭＳ Ｐゴシック" pitchFamily="50" charset="-128"/>
                  </a:defRPr>
                </a:pPr>
                <a:endParaRPr lang="ja-JP"/>
              </a:p>
            </c:txPr>
            <c:showVal val="1"/>
          </c:dLbls>
          <c:cat>
            <c:strRef>
              <c:f>Sheet1!$B$2:$L$2</c:f>
              <c:strCache>
                <c:ptCount val="11"/>
                <c:pt idx="0">
                  <c:v>FY2000</c:v>
                </c:pt>
                <c:pt idx="1">
                  <c:v>FY2001</c:v>
                </c:pt>
                <c:pt idx="2">
                  <c:v>FY2002</c:v>
                </c:pt>
                <c:pt idx="3">
                  <c:v>FY2003</c:v>
                </c:pt>
                <c:pt idx="4">
                  <c:v>FY2004</c:v>
                </c:pt>
                <c:pt idx="5">
                  <c:v>FY2005</c:v>
                </c:pt>
                <c:pt idx="6">
                  <c:v>FY2006</c:v>
                </c:pt>
                <c:pt idx="7">
                  <c:v>FY2007</c:v>
                </c:pt>
                <c:pt idx="8">
                  <c:v>FY2008</c:v>
                </c:pt>
                <c:pt idx="9">
                  <c:v>FY2009</c:v>
                </c:pt>
                <c:pt idx="10">
                  <c:v>FY2010</c:v>
                </c:pt>
              </c:strCache>
            </c:strRef>
          </c:cat>
          <c:val>
            <c:numRef>
              <c:f>Sheet1!$B$4:$L$4</c:f>
              <c:numCache>
                <c:formatCode>0.0_ </c:formatCode>
                <c:ptCount val="11"/>
                <c:pt idx="0">
                  <c:v>27.422999999999913</c:v>
                </c:pt>
                <c:pt idx="1">
                  <c:v>38.601422256767997</c:v>
                </c:pt>
                <c:pt idx="2">
                  <c:v>50.214294292791998</c:v>
                </c:pt>
                <c:pt idx="3">
                  <c:v>70.341139294468007</c:v>
                </c:pt>
                <c:pt idx="4">
                  <c:v>87.227757541595949</c:v>
                </c:pt>
                <c:pt idx="5">
                  <c:v>102.87137231967343</c:v>
                </c:pt>
                <c:pt idx="6">
                  <c:v>114.52782313579698</c:v>
                </c:pt>
                <c:pt idx="7">
                  <c:v>119.88675581904201</c:v>
                </c:pt>
                <c:pt idx="8">
                  <c:v>117.62856775328945</c:v>
                </c:pt>
                <c:pt idx="9">
                  <c:v>122.84246140521627</c:v>
                </c:pt>
                <c:pt idx="10">
                  <c:v>116.31704897649273</c:v>
                </c:pt>
              </c:numCache>
            </c:numRef>
          </c:val>
        </c:ser>
        <c:axId val="133342336"/>
        <c:axId val="133344640"/>
      </c:barChart>
      <c:catAx>
        <c:axId val="133342336"/>
        <c:scaling>
          <c:orientation val="minMax"/>
        </c:scaling>
        <c:axPos val="b"/>
        <c:numFmt formatCode="yyyy/m/d;@" sourceLinked="0"/>
        <c:tickLblPos val="nextTo"/>
        <c:txPr>
          <a:bodyPr/>
          <a:lstStyle/>
          <a:p>
            <a:pPr>
              <a:defRPr>
                <a:latin typeface="ＭＳ Ｐゴシック" pitchFamily="50" charset="-128"/>
                <a:ea typeface="ＭＳ Ｐゴシック" pitchFamily="50" charset="-128"/>
              </a:defRPr>
            </a:pPr>
            <a:endParaRPr lang="ja-JP"/>
          </a:p>
        </c:txPr>
        <c:crossAx val="133344640"/>
        <c:crosses val="autoZero"/>
        <c:auto val="1"/>
        <c:lblAlgn val="ctr"/>
        <c:lblOffset val="100"/>
      </c:catAx>
      <c:valAx>
        <c:axId val="13334464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.0_ " sourceLinked="1"/>
        <c:tickLblPos val="nextTo"/>
        <c:txPr>
          <a:bodyPr/>
          <a:lstStyle/>
          <a:p>
            <a:pPr>
              <a:defRPr sz="800">
                <a:latin typeface="ＭＳ Ｐゴシック" pitchFamily="50" charset="-128"/>
                <a:ea typeface="ＭＳ Ｐゴシック" pitchFamily="50" charset="-128"/>
              </a:defRPr>
            </a:pPr>
            <a:endParaRPr lang="ja-JP"/>
          </a:p>
        </c:txPr>
        <c:crossAx val="133342336"/>
        <c:crosses val="autoZero"/>
        <c:crossBetween val="between"/>
      </c:valAx>
    </c:plotArea>
    <c:plotVisOnly val="1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0.01709</cdr:x>
      <cdr:y>0</cdr:y>
    </cdr:from>
    <cdr:to>
      <cdr:x>0.12821</cdr:x>
      <cdr:y>0.10526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44016" y="0"/>
          <a:ext cx="936104" cy="280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000" dirty="0" smtClean="0">
              <a:latin typeface="ＭＳ Ｐゴシック" pitchFamily="50" charset="-128"/>
              <a:ea typeface="ＭＳ Ｐゴシック" pitchFamily="50" charset="-128"/>
            </a:rPr>
            <a:t>（</a:t>
          </a:r>
          <a:r>
            <a:rPr lang="en-US" altLang="ja-JP" sz="1000" dirty="0" smtClean="0">
              <a:latin typeface="ＭＳ Ｐゴシック" pitchFamily="50" charset="-128"/>
              <a:ea typeface="ＭＳ Ｐゴシック" pitchFamily="50" charset="-128"/>
            </a:rPr>
            <a:t>trillion yen</a:t>
          </a:r>
          <a:r>
            <a:rPr lang="ja-JP" altLang="en-US" sz="1000" dirty="0" smtClean="0">
              <a:latin typeface="ＭＳ Ｐゴシック" pitchFamily="50" charset="-128"/>
              <a:ea typeface="ＭＳ Ｐゴシック" pitchFamily="50" charset="-128"/>
            </a:rPr>
            <a:t>）</a:t>
          </a:r>
          <a:endParaRPr lang="ja-JP" altLang="en-US" sz="1000" dirty="0">
            <a:latin typeface="ＭＳ Ｐゴシック" pitchFamily="50" charset="-128"/>
            <a:ea typeface="ＭＳ Ｐゴシック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8" y="0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AD92-E537-49C4-9BC2-2AE692605165}" type="datetimeFigureOut">
              <a:rPr kumimoji="1" lang="ja-JP" altLang="en-US" smtClean="0"/>
              <a:pPr/>
              <a:t>2012/6/29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6464300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8" y="6464300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BA18A-A5C5-4AAE-AC58-0134BA491D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278" y="0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DAD572D-57F5-453D-B4E1-7F69B8A84A79}" type="datetimeFigureOut">
              <a:rPr lang="ja-JP" altLang="en-US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4631" y="3232693"/>
            <a:ext cx="7950078" cy="3062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64300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278" y="6464300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A01701C-3DC3-49BA-A6F6-1EE01C866AE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01701C-3DC3-49BA-A6F6-1EE01C866AEC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48EC13-FE04-46C1-930C-28AADD62F5D9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2044F-F3AE-47E4-A9B9-8DE98B1F132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EDF91-2CF5-408B-A212-6646576F8C0E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DEE32-C26A-41AC-A46F-9B525BB0686A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091C48-512F-47CD-876C-DBB802E234E4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7C383-8109-45AB-BE22-DFDB0E4EF1C0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46AC99-B4D0-40C0-BBC8-9476DDEF3723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D7F5A-4AF6-48F1-9A68-E16A2D8AD7A6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BD8F2D-A667-45BA-A808-26982AD37BDE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7B71F-AEEF-4C22-8A08-3373E1A47A2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115B96-6F49-437C-B17A-EF7DF5A63184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0452B-C644-4A00-BBD6-4AC66D8E695A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4AFDA-6B00-4A1F-BDC9-3B3A44453DE8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D95E1-4A4A-445F-A912-E044EFF8BFA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F4D59-3441-4530-B18D-73306DD1A497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75C2E-3693-44C3-A964-F64E7B97A36B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767D99-F97E-4642-90AE-4FEEE1B301D4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15107-5419-407C-8BF9-227F8386D21F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86B6C-6612-4556-960A-3D14F35E9170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C9929-A656-44EE-822E-752F1ADE9D4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F2EFC-DC08-43C2-BD5B-6F73A76EB992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A4BE4-C70C-4FE5-859A-F8698EC72CD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0B11A3-301D-4679-A21E-E542506B0FE9}" type="datetime1">
              <a:rPr lang="ja-JP" altLang="en-US" smtClean="0"/>
              <a:pPr>
                <a:defRPr/>
              </a:pPr>
              <a:t>2012/6/29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DC5549-E62D-40BA-9B8E-04A44E51845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268760"/>
            <a:ext cx="8316416" cy="1944216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Investment Management</a:t>
            </a:r>
            <a:br>
              <a:rPr lang="en-US" altLang="ja-JP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ja-JP" sz="4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for</a:t>
            </a:r>
            <a:r>
              <a:rPr lang="en-US" altLang="ja-JP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 Public Pension </a:t>
            </a:r>
            <a:br>
              <a:rPr lang="en-US" altLang="ja-JP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ja-JP" sz="4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and</a:t>
            </a:r>
            <a:r>
              <a:rPr lang="en-US" altLang="ja-JP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 Exercise </a:t>
            </a:r>
            <a:r>
              <a:rPr lang="en-US" altLang="ja-JP" sz="4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of</a:t>
            </a:r>
            <a:r>
              <a:rPr lang="en-US" altLang="ja-JP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 Voting Rights</a:t>
            </a:r>
            <a:endParaRPr lang="ja-JP" altLang="en-US" sz="4800" b="1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869160"/>
            <a:ext cx="9144000" cy="5762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2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Takahiro </a:t>
            </a:r>
            <a:r>
              <a:rPr lang="en-US" altLang="ja-JP" sz="2800" b="1" dirty="0" err="1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Mitani</a:t>
            </a:r>
            <a:r>
              <a:rPr lang="en-US" altLang="ja-JP" sz="28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, President</a:t>
            </a:r>
            <a:endParaRPr lang="ja-JP" altLang="en-US" sz="28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5486425"/>
            <a:ext cx="9144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ja-JP" sz="2400" b="1" dirty="0" smtClean="0">
                <a:latin typeface="ＭＳ Ｐゴシック" pitchFamily="50" charset="-128"/>
              </a:rPr>
              <a:t>July 6, 2012 </a:t>
            </a:r>
            <a:endParaRPr lang="ja-JP" altLang="en-US" sz="2400" b="1" dirty="0">
              <a:latin typeface="ＭＳ Ｐゴシック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293096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ja-JP" sz="3200" b="1" kern="0" dirty="0" smtClean="0">
                <a:latin typeface="ＭＳ Ｐゴシック" pitchFamily="50" charset="-128"/>
              </a:rPr>
              <a:t>Government </a:t>
            </a:r>
            <a:r>
              <a:rPr lang="en-US" altLang="ja-JP" sz="3200" b="1" kern="0" dirty="0">
                <a:latin typeface="ＭＳ Ｐゴシック" pitchFamily="50" charset="-128"/>
              </a:rPr>
              <a:t>Pension Investment Fund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1520" y="1742039"/>
            <a:ext cx="8352928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Times New Roman" pitchFamily="18" charset="0"/>
              </a:rPr>
              <a:t>   </a:t>
            </a:r>
            <a:r>
              <a:rPr lang="en-US" altLang="ja-JP" b="1" u="sng" dirty="0" smtClean="0">
                <a:latin typeface="ＭＳ Ｐゴシック" pitchFamily="50" charset="-128"/>
                <a:cs typeface="Times New Roman" pitchFamily="18" charset="0"/>
              </a:rPr>
              <a:t>1</a:t>
            </a:r>
            <a:r>
              <a:rPr kumimoji="1" lang="en-US" altLang="ja-JP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Times New Roman" pitchFamily="18" charset="0"/>
              </a:rPr>
              <a:t>.)Domestic stocks</a:t>
            </a:r>
            <a:r>
              <a:rPr kumimoji="1" lang="en-US" altLang="ja-JP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Times New Roman" pitchFamily="18" charset="0"/>
              </a:rPr>
              <a:t> </a:t>
            </a:r>
            <a:r>
              <a:rPr kumimoji="1" lang="en-US" altLang="ja-JP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Times New Roman" pitchFamily="18" charset="0"/>
              </a:rPr>
              <a:t>(Apr, 2011 to Jun, 2011)</a:t>
            </a:r>
            <a:endParaRPr kumimoji="1" lang="en-US" altLang="ja-JP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Times New Roman" pitchFamily="18" charset="0"/>
            </a:endParaRPr>
          </a:p>
          <a:p>
            <a:pPr lvl="0" indent="76200" eaLnBrk="0" hangingPunct="0"/>
            <a:r>
              <a:rPr lang="en-US" altLang="ja-JP" sz="1400" dirty="0" smtClean="0">
                <a:latin typeface="ＭＳ Ｐゴシック" pitchFamily="50" charset="-128"/>
                <a:cs typeface="Times New Roman" pitchFamily="18" charset="0"/>
              </a:rPr>
              <a:t>     Number of external asset managers who exercised proxies   	       14 managers (27 funds)</a:t>
            </a:r>
            <a:endParaRPr lang="en-US" altLang="ja-JP" sz="1400" dirty="0" smtClean="0">
              <a:latin typeface="ＭＳ Ｐゴシック" pitchFamily="50" charset="-128"/>
              <a:cs typeface="ＭＳ Ｐゴシック" pitchFamily="50" charset="-128"/>
            </a:endParaRPr>
          </a:p>
          <a:p>
            <a:pPr lvl="0" indent="76200" eaLnBrk="0" hangingPunct="0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Number of external asset managers who did not exercise proxies	                   none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7175" y="134035"/>
            <a:ext cx="2616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6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/>
            </a:r>
            <a:br>
              <a: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044153" y="5636332"/>
            <a:ext cx="64807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/>
            </a:r>
            <a:b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</a:b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-Domestic stocks</a:t>
            </a:r>
            <a:r>
              <a:rPr kumimoji="1" lang="ja-JP" alt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 （</a:t>
            </a:r>
            <a:r>
              <a:rPr lang="en-US" altLang="ja-JP" sz="2800" cap="small" dirty="0" smtClean="0">
                <a:solidFill>
                  <a:schemeClr val="tx2"/>
                </a:solidFill>
                <a:latin typeface="ＭＳ Ｐゴシック" pitchFamily="50" charset="-128"/>
                <a:cs typeface="+mj-cs"/>
              </a:rPr>
              <a:t>Ⅰ</a:t>
            </a:r>
            <a:r>
              <a:rPr kumimoji="1" lang="ja-JP" alt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） 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-</a:t>
            </a:r>
            <a:endParaRPr kumimoji="1" lang="ja-JP" altLang="en-US" sz="48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j-cs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07504" y="260648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4000" cap="small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Voting results</a:t>
            </a:r>
            <a:endParaRPr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20" y="2564904"/>
            <a:ext cx="895241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テキスト ボックス 11"/>
          <p:cNvSpPr txBox="1"/>
          <p:nvPr/>
        </p:nvSpPr>
        <p:spPr>
          <a:xfrm>
            <a:off x="467544" y="6381328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(※) This director includes a corporate auditor.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ja-JP" sz="4900" dirty="0" smtClean="0">
                <a:latin typeface="ＭＳ Ｐゴシック" pitchFamily="50" charset="-128"/>
                <a:ea typeface="ＭＳ Ｐゴシック" pitchFamily="50" charset="-128"/>
              </a:rPr>
              <a:t>V</a:t>
            </a:r>
            <a:r>
              <a:rPr kumimoji="1" lang="en-US" altLang="ja-JP" sz="4800" dirty="0" smtClean="0">
                <a:latin typeface="ＭＳ Ｐゴシック" pitchFamily="50" charset="-128"/>
                <a:ea typeface="ＭＳ Ｐゴシック" pitchFamily="50" charset="-128"/>
              </a:rPr>
              <a:t>oting </a:t>
            </a:r>
            <a:r>
              <a:rPr lang="en-US" altLang="ja-JP" sz="5300" dirty="0" smtClean="0">
                <a:latin typeface="ＭＳ Ｐゴシック" pitchFamily="50" charset="-128"/>
                <a:ea typeface="ＭＳ Ｐゴシック" pitchFamily="50" charset="-128"/>
              </a:rPr>
              <a:t>r</a:t>
            </a:r>
            <a:r>
              <a:rPr kumimoji="1" lang="en-US" altLang="ja-JP" sz="4800" dirty="0" smtClean="0">
                <a:latin typeface="ＭＳ Ｐゴシック" pitchFamily="50" charset="-128"/>
                <a:ea typeface="ＭＳ Ｐゴシック" pitchFamily="50" charset="-128"/>
              </a:rPr>
              <a:t>esults </a:t>
            </a:r>
            <a:br>
              <a:rPr kumimoji="1" lang="en-US" altLang="ja-JP" sz="4800" dirty="0" smtClean="0"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ja-JP" sz="2800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-Domestic stocks</a:t>
            </a:r>
            <a:r>
              <a:rPr lang="ja-JP" altLang="en-US" sz="2800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2800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Ⅱ</a:t>
            </a:r>
            <a:r>
              <a:rPr lang="ja-JP" altLang="en-US" sz="2800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） </a:t>
            </a:r>
            <a:r>
              <a:rPr lang="en-US" altLang="ja-JP" sz="2800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-</a:t>
            </a:r>
            <a:endParaRPr kumimoji="1" lang="ja-JP" altLang="en-US" sz="4800" dirty="0">
              <a:solidFill>
                <a:schemeClr val="tx2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10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170080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>
                <a:latin typeface="ＭＳ Ｐゴシック" pitchFamily="50" charset="-128"/>
              </a:rPr>
              <a:t>2.) Domestic stocks</a:t>
            </a:r>
            <a:r>
              <a:rPr lang="ja-JP" altLang="ja-JP" b="1" u="sng" dirty="0" smtClean="0">
                <a:latin typeface="ＭＳ Ｐゴシック" pitchFamily="50" charset="-128"/>
              </a:rPr>
              <a:t>　</a:t>
            </a:r>
            <a:r>
              <a:rPr lang="en-US" altLang="ja-JP" b="1" u="sng" dirty="0" smtClean="0">
                <a:latin typeface="ＭＳ Ｐゴシック" pitchFamily="50" charset="-128"/>
              </a:rPr>
              <a:t>(FY2006 to FY2010 )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07504" y="432416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4000" cap="small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Voting results</a:t>
            </a:r>
            <a:endParaRPr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89398"/>
            <a:ext cx="850582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467544" y="5733256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(※) This director includes a corporate auditor.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1800" b="1" u="sng" dirty="0" smtClean="0">
                <a:latin typeface="ＭＳ Ｐゴシック" pitchFamily="50" charset="-128"/>
                <a:ea typeface="ＭＳ Ｐゴシック" pitchFamily="50" charset="-128"/>
              </a:rPr>
              <a:t>1.)International stocks (Apr, 2011 to Jun, 2011)</a:t>
            </a:r>
            <a:endParaRPr lang="ja-JP" altLang="ja-JP" sz="1800" b="1" u="sng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  Number of external asset managers who exercised proxies                   	16 companies (19 funds)</a:t>
            </a:r>
          </a:p>
          <a:p>
            <a:pPr>
              <a:buNone/>
            </a:pP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  Number of external asset managers who did not exercise proxies	            none</a:t>
            </a:r>
            <a:endParaRPr lang="ja-JP" altLang="ja-JP" sz="1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11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044153" y="5636332"/>
            <a:ext cx="69147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9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V</a:t>
            </a:r>
            <a: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oting </a:t>
            </a:r>
            <a:r>
              <a:rPr kumimoji="1" lang="en-US" altLang="ja-JP" sz="53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r</a:t>
            </a:r>
            <a: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esults </a:t>
            </a:r>
            <a:b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</a:b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-I</a:t>
            </a:r>
            <a:r>
              <a:rPr kumimoji="1" lang="en-US" altLang="ja-JP" sz="2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NTERNATIONAL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 stocks</a:t>
            </a:r>
            <a:r>
              <a:rPr kumimoji="1" lang="ja-JP" alt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 （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Ⅰ</a:t>
            </a:r>
            <a:r>
              <a:rPr kumimoji="1" lang="ja-JP" alt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） 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-</a:t>
            </a:r>
            <a:endParaRPr kumimoji="1" lang="ja-JP" altLang="en-US" sz="48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j-cs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07504" y="388116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4000" cap="small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Voting results</a:t>
            </a:r>
            <a:endParaRPr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530946"/>
            <a:ext cx="8928992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テキスト ボックス 9"/>
          <p:cNvSpPr txBox="1"/>
          <p:nvPr/>
        </p:nvSpPr>
        <p:spPr>
          <a:xfrm>
            <a:off x="467544" y="6165304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(※) This director includes a corporate auditor.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12</a:t>
            </a:r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184482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 smtClean="0">
                <a:latin typeface="ＭＳ Ｐゴシック" pitchFamily="50" charset="-128"/>
              </a:rPr>
              <a:t>2.) International stocks</a:t>
            </a:r>
            <a:r>
              <a:rPr lang="ja-JP" altLang="ja-JP" b="1" u="sng" dirty="0" smtClean="0">
                <a:latin typeface="ＭＳ Ｐゴシック" pitchFamily="50" charset="-128"/>
              </a:rPr>
              <a:t>　</a:t>
            </a:r>
            <a:r>
              <a:rPr lang="en-US" altLang="ja-JP" b="1" u="sng" dirty="0" smtClean="0">
                <a:latin typeface="ＭＳ Ｐゴシック" pitchFamily="50" charset="-128"/>
              </a:rPr>
              <a:t>(FY2006 to FY 2010)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9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V</a:t>
            </a:r>
            <a: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oting </a:t>
            </a:r>
            <a:r>
              <a:rPr kumimoji="1" lang="en-US" altLang="ja-JP" sz="53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r</a:t>
            </a:r>
            <a: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esults </a:t>
            </a:r>
            <a:br>
              <a:rPr kumimoji="1" lang="en-US" altLang="ja-JP" sz="4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</a:b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-I</a:t>
            </a:r>
            <a:r>
              <a:rPr kumimoji="1" lang="en-US" altLang="ja-JP" sz="21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NTERNATIONAL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 stocks</a:t>
            </a:r>
            <a:r>
              <a:rPr kumimoji="1" lang="ja-JP" alt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 （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Ⅱ</a:t>
            </a:r>
            <a:r>
              <a:rPr kumimoji="1" lang="ja-JP" altLang="en-US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） </a:t>
            </a:r>
            <a:r>
              <a:rPr kumimoji="1" lang="en-US" altLang="ja-JP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j-cs"/>
              </a:rPr>
              <a:t>-</a:t>
            </a:r>
            <a:endParaRPr kumimoji="1" lang="ja-JP" altLang="en-US" sz="48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j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07504" y="388116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4000" cap="small" dirty="0" smtClean="0">
                <a:solidFill>
                  <a:schemeClr val="tx2"/>
                </a:solidFill>
                <a:latin typeface="ＭＳ Ｐゴシック" pitchFamily="50" charset="-128"/>
                <a:ea typeface="ＭＳ Ｐゴシック" pitchFamily="50" charset="-128"/>
              </a:rPr>
              <a:t>Voting results</a:t>
            </a:r>
            <a:endParaRPr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420888"/>
            <a:ext cx="84963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467544" y="5589240"/>
            <a:ext cx="29523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(※) This director includes a corporate auditor.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Rectangle 9"/>
          <p:cNvSpPr>
            <a:spLocks noGrp="1" noChangeArrowheads="1"/>
          </p:cNvSpPr>
          <p:nvPr>
            <p:ph type="title"/>
          </p:nvPr>
        </p:nvSpPr>
        <p:spPr>
          <a:xfrm>
            <a:off x="422473" y="260648"/>
            <a:ext cx="81819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ja-JP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Contents</a:t>
            </a:r>
            <a:endParaRPr lang="ja-JP" altLang="en-US" sz="5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1</a:t>
            </a:r>
            <a:endParaRPr lang="en-US" altLang="ja-JP" dirty="0"/>
          </a:p>
        </p:txBody>
      </p:sp>
      <p:sp>
        <p:nvSpPr>
          <p:cNvPr id="5124" name="Text Box 16"/>
          <p:cNvSpPr txBox="1">
            <a:spLocks noChangeArrowheads="1"/>
          </p:cNvSpPr>
          <p:nvPr/>
        </p:nvSpPr>
        <p:spPr bwMode="auto">
          <a:xfrm>
            <a:off x="1619672" y="1556792"/>
            <a:ext cx="6264696" cy="41857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8000" rIns="108000">
            <a:spAutoFit/>
          </a:bodyPr>
          <a:lstStyle/>
          <a:p>
            <a:pPr marL="723900" indent="-723900"/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1. 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A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BOUT</a:t>
            </a:r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GPIF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                       </a:t>
            </a:r>
          </a:p>
          <a:p>
            <a:pPr marL="723900" indent="-723900"/>
            <a:endParaRPr lang="en-US" altLang="ja-JP" sz="90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r>
              <a:rPr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　　　　　　　　　　　　　　　・・・　</a:t>
            </a: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Page.</a:t>
            </a:r>
            <a:r>
              <a:rPr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</a:t>
            </a: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1</a:t>
            </a:r>
          </a:p>
          <a:p>
            <a:pPr marL="723900" indent="-723900"/>
            <a:endParaRPr lang="en-US" altLang="ja-JP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endParaRPr lang="en-US" altLang="ja-JP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endParaRPr lang="en-US" altLang="ja-JP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2. 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E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XERCISE OF </a:t>
            </a:r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V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OTING </a:t>
            </a:r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R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IGHTS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      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r>
              <a:rPr lang="en-US" altLang="ja-JP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   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-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S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CHEME OF 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M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ANAGEMENT AND 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E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VALUATION-</a:t>
            </a:r>
            <a:endParaRPr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endParaRPr lang="en-US" altLang="ja-JP" sz="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r>
              <a:rPr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　　　　　　　　　　　　　　　・・・　</a:t>
            </a: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Page.</a:t>
            </a:r>
            <a:r>
              <a:rPr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　</a:t>
            </a: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6</a:t>
            </a:r>
          </a:p>
          <a:p>
            <a:pPr marL="723900" indent="-723900"/>
            <a:endParaRPr lang="en-US" altLang="ja-JP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endParaRPr lang="en-US" altLang="ja-JP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endParaRPr lang="en-US" altLang="ja-JP" sz="105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>
              <a:buAutoNum type="arabicPeriod" startAt="3"/>
            </a:pP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V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OTING </a:t>
            </a:r>
            <a:r>
              <a:rPr lang="en-US" altLang="ja-JP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R</a:t>
            </a:r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ESULTS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endParaRPr lang="en-US" altLang="ja-JP" sz="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</a:endParaRPr>
          </a:p>
          <a:p>
            <a:pPr marL="723900" indent="-723900"/>
            <a:r>
              <a:rPr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　　　　　　　　　　　　　　　・・・　</a:t>
            </a: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Page.</a:t>
            </a:r>
            <a:r>
              <a:rPr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　</a:t>
            </a:r>
            <a:r>
              <a:rPr lang="en-US" altLang="ja-JP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9</a:t>
            </a:r>
          </a:p>
        </p:txBody>
      </p:sp>
      <p:sp useBgFill="1">
        <p:nvSpPr>
          <p:cNvPr id="5125" name="正方形/長方形 5"/>
          <p:cNvSpPr>
            <a:spLocks noChangeArrowheads="1"/>
          </p:cNvSpPr>
          <p:nvPr/>
        </p:nvSpPr>
        <p:spPr bwMode="auto">
          <a:xfrm>
            <a:off x="5651500" y="6381750"/>
            <a:ext cx="3097213" cy="476250"/>
          </a:xfrm>
          <a:prstGeom prst="rect">
            <a:avLst/>
          </a:prstGeom>
          <a:ln w="25400" algn="ctr">
            <a:noFill/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pPr marL="723900" indent="-723900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680520"/>
          </a:xfrm>
          <a:ln w="15875" cmpd="sng">
            <a:solidFill>
              <a:srgbClr val="000000"/>
            </a:solidFill>
            <a:prstDash val="solid"/>
          </a:ln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p"/>
            </a:pPr>
            <a:r>
              <a:rPr lang="en-US" altLang="ja-JP" sz="1800" u="sng" dirty="0" smtClean="0">
                <a:latin typeface="ＭＳ Ｐゴシック" pitchFamily="50" charset="-128"/>
                <a:ea typeface="ＭＳ Ｐゴシック" pitchFamily="50" charset="-128"/>
              </a:rPr>
              <a:t>Establishment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: April 1, 2006 (basis law ; the GPIF law)</a:t>
            </a:r>
          </a:p>
          <a:p>
            <a:pPr>
              <a:buFont typeface="Wingdings" pitchFamily="2" charset="2"/>
              <a:buChar char="p"/>
            </a:pPr>
            <a:r>
              <a:rPr lang="en-US" altLang="ja-JP" sz="1800" u="sng" dirty="0" smtClean="0">
                <a:latin typeface="ＭＳ Ｐゴシック" pitchFamily="50" charset="-128"/>
                <a:ea typeface="ＭＳ Ｐゴシック" pitchFamily="50" charset="-128"/>
              </a:rPr>
              <a:t>Members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: 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President : Takahiro </a:t>
            </a:r>
            <a:r>
              <a:rPr lang="en-US" altLang="ja-JP" sz="1800" dirty="0" err="1" smtClean="0">
                <a:latin typeface="ＭＳ Ｐゴシック" pitchFamily="50" charset="-128"/>
                <a:ea typeface="ＭＳ Ｐゴシック" pitchFamily="50" charset="-128"/>
              </a:rPr>
              <a:t>Mitani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, Executive Director 1, Auditor 2, Staffs 71</a:t>
            </a:r>
            <a:r>
              <a:rPr lang="en-US" altLang="ja-JP" sz="1500" dirty="0" smtClean="0">
                <a:latin typeface="ＭＳ Ｐゴシック" pitchFamily="50" charset="-128"/>
                <a:ea typeface="ＭＳ Ｐゴシック" pitchFamily="50" charset="-128"/>
              </a:rPr>
              <a:t>  (as of Jan 1, 2012)</a:t>
            </a:r>
            <a:endParaRPr lang="en-US" altLang="ja-JP" sz="18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Font typeface="Wingdings" pitchFamily="2" charset="2"/>
              <a:buChar char="p"/>
            </a:pPr>
            <a:r>
              <a:rPr kumimoji="1" lang="en-US" altLang="ja-JP" sz="1800" u="sng" dirty="0" smtClean="0">
                <a:latin typeface="ＭＳ Ｐゴシック" pitchFamily="50" charset="-128"/>
                <a:ea typeface="ＭＳ Ｐゴシック" pitchFamily="50" charset="-128"/>
              </a:rPr>
              <a:t>Outline of </a:t>
            </a:r>
            <a:r>
              <a:rPr lang="en-US" altLang="ja-JP" sz="1800" u="sng" dirty="0" smtClean="0">
                <a:latin typeface="ＭＳ Ｐゴシック" pitchFamily="50" charset="-128"/>
                <a:ea typeface="ＭＳ Ｐゴシック" pitchFamily="50" charset="-128"/>
              </a:rPr>
              <a:t>business 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: </a:t>
            </a:r>
          </a:p>
          <a:p>
            <a:pPr>
              <a:buNone/>
            </a:pP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Management and investment of the pension reserve funds that the Minister of HLW entrusts.</a:t>
            </a:r>
          </a:p>
          <a:p>
            <a:pPr>
              <a:buFont typeface="Wingdings" pitchFamily="2" charset="2"/>
              <a:buChar char="p"/>
            </a:pPr>
            <a:r>
              <a:rPr lang="en-US" altLang="ja-JP" sz="1800" u="sng" dirty="0" smtClean="0">
                <a:latin typeface="ＭＳ Ｐゴシック" pitchFamily="50" charset="-128"/>
                <a:ea typeface="ＭＳ Ｐゴシック" pitchFamily="50" charset="-128"/>
              </a:rPr>
              <a:t>Investment Method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: 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Entrustment to the external asset managers (i.e. trust bank or investment advisory firm). 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In addition, the GPIF internally manages a part of the domestic bonds.</a:t>
            </a:r>
          </a:p>
          <a:p>
            <a:pPr>
              <a:buFont typeface="Wingdings" pitchFamily="2" charset="2"/>
              <a:buChar char="p"/>
            </a:pPr>
            <a:r>
              <a:rPr kumimoji="1" lang="en-US" altLang="ja-JP" sz="1800" u="sng" dirty="0" smtClean="0">
                <a:latin typeface="ＭＳ Ｐゴシック" pitchFamily="50" charset="-128"/>
                <a:ea typeface="ＭＳ Ｐゴシック" pitchFamily="50" charset="-128"/>
              </a:rPr>
              <a:t>Investment committee</a:t>
            </a: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: 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</a:t>
            </a: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The committee must discuss important topics such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as 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Mid</a:t>
            </a: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-term plan, the selection of 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external asset managers </a:t>
            </a: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and 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monitor the</a:t>
            </a:r>
            <a:r>
              <a:rPr lang="ja-JP" altLang="en-US" sz="18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implementation of investment policy by the GPIF (Article 15 of the GPIF law ).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All committee members are appointed by the Minister of HLW and they are a group of </a:t>
            </a:r>
          </a:p>
          <a:p>
            <a:pPr>
              <a:buNone/>
            </a:pP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   experts in economics, finance or other relevant fields.</a:t>
            </a:r>
          </a:p>
          <a:p>
            <a:pPr>
              <a:buNone/>
            </a:pPr>
            <a:r>
              <a:rPr kumimoji="1"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 </a:t>
            </a:r>
            <a:r>
              <a:rPr lang="en-US" altLang="ja-JP" sz="18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kumimoji="1" lang="en-US" altLang="ja-JP" sz="18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3342" y="116632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GPIF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Ⅰ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12168"/>
          </a:xfrm>
          <a:noFill/>
        </p:spPr>
        <p:txBody>
          <a:bodyPr anchor="t" anchorCtr="0">
            <a:normAutofit/>
          </a:bodyPr>
          <a:lstStyle/>
          <a:p>
            <a:pPr algn="ctr"/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 GPIF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Ⅱ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 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/>
            </a:r>
            <a:b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-Outline of the governance structure of GPIF- </a:t>
            </a:r>
            <a:endParaRPr kumimoji="1" lang="ja-JP" altLang="en-US" sz="4400" dirty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55576" y="1253827"/>
            <a:ext cx="7632847" cy="1655763"/>
          </a:xfrm>
          <a:prstGeom prst="rect">
            <a:avLst/>
          </a:prstGeom>
          <a:solidFill>
            <a:srgbClr val="CCEC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Ministry of Health, </a:t>
            </a:r>
            <a:r>
              <a:rPr lang="en-US" altLang="ja-JP" sz="1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Labour</a:t>
            </a:r>
            <a:r>
              <a:rPr lang="en-US" altLang="ja-JP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Welfare</a:t>
            </a:r>
            <a:endParaRPr lang="ja-JP" alt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5576" y="3897015"/>
            <a:ext cx="7632847" cy="2700337"/>
          </a:xfrm>
          <a:prstGeom prst="rect">
            <a:avLst/>
          </a:prstGeom>
          <a:solidFill>
            <a:srgbClr val="CCFFCC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Government Pension Investment Fund</a:t>
            </a:r>
            <a:endParaRPr lang="ja-JP" alt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43608" y="1674515"/>
            <a:ext cx="2671142" cy="1079500"/>
          </a:xfrm>
          <a:prstGeom prst="rect">
            <a:avLst/>
          </a:prstGeom>
          <a:solidFill>
            <a:srgbClr val="99CC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Minister</a:t>
            </a:r>
          </a:p>
          <a:p>
            <a:pPr algn="ctr">
              <a:defRPr/>
            </a:pPr>
            <a:endParaRPr lang="en-US" altLang="ja-JP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85738" indent="-185738">
              <a:buFont typeface="Wingdings" pitchFamily="2" charset="2"/>
              <a:buChar char="w"/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Scheme Design</a:t>
            </a:r>
          </a:p>
          <a:p>
            <a:pPr marL="185738" indent="-185738">
              <a:buFont typeface="Wingdings" pitchFamily="2" charset="2"/>
              <a:buChar char="w"/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Actuarial Valuation</a:t>
            </a:r>
            <a:endParaRPr lang="ja-JP" alt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08613" y="1674515"/>
            <a:ext cx="2592387" cy="1079500"/>
          </a:xfrm>
          <a:prstGeom prst="rect">
            <a:avLst/>
          </a:prstGeom>
          <a:solidFill>
            <a:srgbClr val="99CC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Evaluation Committee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43608" y="4325640"/>
            <a:ext cx="2671142" cy="2160587"/>
          </a:xfrm>
          <a:prstGeom prst="rect">
            <a:avLst/>
          </a:prstGeom>
          <a:solidFill>
            <a:srgbClr val="99FF99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President</a:t>
            </a:r>
          </a:p>
          <a:p>
            <a:pPr algn="ctr">
              <a:defRPr/>
            </a:pPr>
            <a:endParaRPr lang="en-US" altLang="ja-JP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85738" indent="-185738">
              <a:buFont typeface="Wingdings" pitchFamily="2" charset="2"/>
              <a:buChar char="w"/>
              <a:defRPr/>
            </a:pPr>
            <a:r>
              <a:rPr lang="en-US" altLang="ja-JP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Formulate policy asset mix</a:t>
            </a:r>
          </a:p>
          <a:p>
            <a:pPr marL="185738" indent="-185738">
              <a:buFont typeface="Wingdings" pitchFamily="2" charset="2"/>
              <a:buChar char="w"/>
              <a:defRPr/>
            </a:pPr>
            <a:r>
              <a:rPr lang="en-US" altLang="ja-JP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 </a:t>
            </a:r>
            <a:r>
              <a:rPr lang="en-US" altLang="ja-JP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short-term assets and part of Japanese bonds in-house</a:t>
            </a:r>
          </a:p>
          <a:p>
            <a:pPr marL="185738" indent="-185738">
              <a:buFont typeface="Wingdings" pitchFamily="2" charset="2"/>
              <a:buChar char="w"/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Outsource other investments to external managers</a:t>
            </a:r>
            <a:endParaRPr lang="ja-JP" alt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rot="5400000">
            <a:off x="1799431" y="3439021"/>
            <a:ext cx="828675" cy="1588"/>
          </a:xfrm>
          <a:prstGeom prst="straightConnector1">
            <a:avLst/>
          </a:prstGeom>
          <a:ln w="3810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6"/>
          <p:cNvSpPr txBox="1">
            <a:spLocks noChangeArrowheads="1"/>
          </p:cNvSpPr>
          <p:nvPr/>
        </p:nvSpPr>
        <p:spPr bwMode="auto">
          <a:xfrm>
            <a:off x="917575" y="3025477"/>
            <a:ext cx="143986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cs typeface="Arial" charset="0"/>
              </a:rPr>
              <a:t>Instruct </a:t>
            </a:r>
          </a:p>
          <a:p>
            <a:r>
              <a:rPr lang="en-US" altLang="ja-JP" sz="1400" b="1" u="sng" dirty="0" smtClean="0">
                <a:solidFill>
                  <a:srgbClr val="FF0000"/>
                </a:solidFill>
                <a:cs typeface="Arial" charset="0"/>
              </a:rPr>
              <a:t>Mid-term </a:t>
            </a:r>
            <a:r>
              <a:rPr lang="en-US" altLang="ja-JP" sz="1400" b="1" u="sng" dirty="0">
                <a:solidFill>
                  <a:srgbClr val="FF0000"/>
                </a:solidFill>
                <a:cs typeface="Arial" charset="0"/>
              </a:rPr>
              <a:t>objectives</a:t>
            </a:r>
            <a:endParaRPr lang="ja-JP" altLang="en-US" sz="1400" b="1" u="sng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rot="16200000" flipV="1">
            <a:off x="2159000" y="3417590"/>
            <a:ext cx="827087" cy="1588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8"/>
          <p:cNvSpPr txBox="1">
            <a:spLocks noChangeArrowheads="1"/>
          </p:cNvSpPr>
          <p:nvPr/>
        </p:nvSpPr>
        <p:spPr bwMode="auto">
          <a:xfrm>
            <a:off x="2632075" y="3015952"/>
            <a:ext cx="186791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>
                <a:cs typeface="Arial" charset="0"/>
              </a:rPr>
              <a:t>Submit </a:t>
            </a:r>
            <a:endParaRPr lang="en-US" altLang="ja-JP" sz="1400" b="1" dirty="0" smtClean="0">
              <a:cs typeface="Arial" charset="0"/>
            </a:endParaRPr>
          </a:p>
          <a:p>
            <a:r>
              <a:rPr lang="en-US" altLang="ja-JP" sz="1400" b="1" u="sng" dirty="0" smtClean="0">
                <a:solidFill>
                  <a:srgbClr val="FF0000"/>
                </a:solidFill>
                <a:cs typeface="Arial" charset="0"/>
              </a:rPr>
              <a:t>Mid-term plans </a:t>
            </a:r>
          </a:p>
          <a:p>
            <a:r>
              <a:rPr lang="en-US" altLang="ja-JP" sz="1200" b="1" dirty="0" smtClean="0">
                <a:solidFill>
                  <a:srgbClr val="FF0000"/>
                </a:solidFill>
                <a:cs typeface="Arial" charset="0"/>
              </a:rPr>
              <a:t>(approved by MHLW)</a:t>
            </a:r>
            <a:endParaRPr lang="ja-JP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rot="10800000" flipV="1">
            <a:off x="4278808" y="2996530"/>
            <a:ext cx="1214438" cy="876672"/>
          </a:xfrm>
          <a:prstGeom prst="straightConnector1">
            <a:avLst/>
          </a:prstGeom>
          <a:ln w="3810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20"/>
          <p:cNvSpPr txBox="1">
            <a:spLocks noChangeArrowheads="1"/>
          </p:cNvSpPr>
          <p:nvPr/>
        </p:nvSpPr>
        <p:spPr bwMode="auto">
          <a:xfrm>
            <a:off x="5148362" y="3168352"/>
            <a:ext cx="14398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>
                <a:cs typeface="Arial" charset="0"/>
              </a:rPr>
              <a:t>Evaluate </a:t>
            </a:r>
          </a:p>
          <a:p>
            <a:r>
              <a:rPr lang="en-US" altLang="ja-JP" sz="1400" b="1" dirty="0">
                <a:cs typeface="Arial" charset="0"/>
              </a:rPr>
              <a:t>achievements</a:t>
            </a:r>
            <a:endParaRPr lang="ja-JP" altLang="en-US" sz="1400" b="1" dirty="0">
              <a:cs typeface="Arial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364089" y="4336752"/>
            <a:ext cx="2636912" cy="2160588"/>
          </a:xfrm>
          <a:prstGeom prst="rect">
            <a:avLst/>
          </a:prstGeom>
          <a:solidFill>
            <a:srgbClr val="99FF99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Investment </a:t>
            </a:r>
            <a:r>
              <a:rPr lang="en-US" altLang="ja-JP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Committee</a:t>
            </a:r>
          </a:p>
          <a:p>
            <a:pPr>
              <a:defRPr/>
            </a:pPr>
            <a:endParaRPr lang="en-US" altLang="ja-JP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ja-JP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Consists of 11 professionals in economy, finance or other relevant fields</a:t>
            </a:r>
            <a:endParaRPr lang="en-US" altLang="ja-JP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rot="10800000" flipV="1">
            <a:off x="3786188" y="5452765"/>
            <a:ext cx="1547812" cy="1587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23"/>
          <p:cNvSpPr txBox="1">
            <a:spLocks noChangeArrowheads="1"/>
          </p:cNvSpPr>
          <p:nvPr/>
        </p:nvSpPr>
        <p:spPr bwMode="auto">
          <a:xfrm>
            <a:off x="3857625" y="4882852"/>
            <a:ext cx="1439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>
              <a:buFont typeface="Wingdings" pitchFamily="2" charset="2"/>
              <a:buChar char="w"/>
            </a:pPr>
            <a:r>
              <a:rPr lang="en-US" altLang="ja-JP" sz="1400" b="1">
                <a:cs typeface="Arial" charset="0"/>
              </a:rPr>
              <a:t>Monitor</a:t>
            </a:r>
          </a:p>
          <a:p>
            <a:pPr marL="185738" indent="-185738">
              <a:buFont typeface="Wingdings" pitchFamily="2" charset="2"/>
              <a:buChar char="w"/>
            </a:pPr>
            <a:r>
              <a:rPr lang="en-US" altLang="ja-JP" sz="1400" b="1">
                <a:cs typeface="Arial" charset="0"/>
              </a:rPr>
              <a:t>Recommend </a:t>
            </a:r>
            <a:endParaRPr lang="ja-JP" altLang="en-US" sz="1400" b="1">
              <a:cs typeface="Arial" charset="0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143342" y="116632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GPIF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Ⅱ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 GPIF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Ⅲ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kumimoji="1" lang="ja-JP" altLang="en-US" sz="4400" dirty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758880" y="644825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3</a:t>
            </a:r>
            <a:endParaRPr lang="ja-JP" altLang="en-US" dirty="0"/>
          </a:p>
        </p:txBody>
      </p:sp>
      <p:graphicFrame>
        <p:nvGraphicFramePr>
          <p:cNvPr id="6" name="グラフ 5"/>
          <p:cNvGraphicFramePr/>
          <p:nvPr/>
        </p:nvGraphicFramePr>
        <p:xfrm>
          <a:off x="323528" y="1556792"/>
          <a:ext cx="842493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483768" y="126876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ＭＳ Ｐゴシック" pitchFamily="50" charset="-128"/>
              </a:rPr>
              <a:t>＜</a:t>
            </a:r>
            <a:r>
              <a:rPr lang="en-US" altLang="ja-JP" sz="2000" dirty="0" smtClean="0">
                <a:latin typeface="ＭＳ Ｐゴシック" pitchFamily="50" charset="-128"/>
              </a:rPr>
              <a:t>Assets under management</a:t>
            </a:r>
            <a:r>
              <a:rPr lang="ja-JP" altLang="en-US" sz="2000" dirty="0" smtClean="0">
                <a:latin typeface="ＭＳ Ｐゴシック" pitchFamily="50" charset="-128"/>
              </a:rPr>
              <a:t>＞</a:t>
            </a:r>
            <a:endParaRPr lang="en-US" altLang="ja-JP" sz="2000" dirty="0" smtClean="0">
              <a:latin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9104" y="429309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ＭＳ Ｐゴシック" pitchFamily="50" charset="-128"/>
              </a:rPr>
              <a:t>＜</a:t>
            </a:r>
            <a:r>
              <a:rPr lang="en-US" altLang="ja-JP" sz="2000" dirty="0" smtClean="0">
                <a:latin typeface="ＭＳ Ｐゴシック" pitchFamily="50" charset="-128"/>
              </a:rPr>
              <a:t>Policy asset mix</a:t>
            </a:r>
            <a:r>
              <a:rPr kumimoji="1" lang="en-US" altLang="ja-JP" sz="2000" dirty="0" smtClean="0">
                <a:latin typeface="ＭＳ Ｐゴシック" pitchFamily="50" charset="-128"/>
              </a:rPr>
              <a:t> </a:t>
            </a:r>
            <a:r>
              <a:rPr lang="en-US" altLang="ja-JP" sz="2000" dirty="0" smtClean="0">
                <a:latin typeface="ＭＳ Ｐゴシック" pitchFamily="50" charset="-128"/>
              </a:rPr>
              <a:t>for</a:t>
            </a:r>
            <a:r>
              <a:rPr kumimoji="1" lang="en-US" altLang="ja-JP" sz="2000" dirty="0" smtClean="0">
                <a:latin typeface="ＭＳ Ｐゴシック" pitchFamily="50" charset="-128"/>
              </a:rPr>
              <a:t> the 2</a:t>
            </a:r>
            <a:r>
              <a:rPr kumimoji="1" lang="en-US" altLang="ja-JP" sz="2000" baseline="30000" dirty="0" smtClean="0">
                <a:latin typeface="ＭＳ Ｐゴシック" pitchFamily="50" charset="-128"/>
              </a:rPr>
              <a:t>nd</a:t>
            </a:r>
            <a:r>
              <a:rPr kumimoji="1" lang="en-US" altLang="ja-JP" sz="2000" dirty="0" smtClean="0">
                <a:latin typeface="ＭＳ Ｐゴシック" pitchFamily="50" charset="-128"/>
              </a:rPr>
              <a:t>  </a:t>
            </a:r>
            <a:r>
              <a:rPr lang="en-US" altLang="ja-JP" sz="2000" dirty="0" smtClean="0">
                <a:latin typeface="ＭＳ Ｐゴシック" pitchFamily="50" charset="-128"/>
              </a:rPr>
              <a:t>M</a:t>
            </a:r>
            <a:r>
              <a:rPr kumimoji="1" lang="en-US" altLang="ja-JP" sz="2000" dirty="0" smtClean="0">
                <a:latin typeface="ＭＳ Ｐゴシック" pitchFamily="50" charset="-128"/>
              </a:rPr>
              <a:t>id-term plan</a:t>
            </a:r>
            <a:r>
              <a:rPr kumimoji="1" lang="ja-JP" altLang="en-US" sz="2000" dirty="0" smtClean="0">
                <a:latin typeface="ＭＳ Ｐゴシック" pitchFamily="50" charset="-128"/>
              </a:rPr>
              <a:t>（</a:t>
            </a:r>
            <a:r>
              <a:rPr kumimoji="1" lang="en-US" altLang="ja-JP" sz="2000" dirty="0" smtClean="0">
                <a:latin typeface="ＭＳ Ｐゴシック" pitchFamily="50" charset="-128"/>
              </a:rPr>
              <a:t> </a:t>
            </a:r>
            <a:r>
              <a:rPr lang="en-US" altLang="ja-JP" sz="2000" dirty="0" smtClean="0">
                <a:latin typeface="ＭＳ Ｐゴシック" pitchFamily="50" charset="-128"/>
              </a:rPr>
              <a:t>Apr</a:t>
            </a:r>
            <a:r>
              <a:rPr kumimoji="1" lang="en-US" altLang="ja-JP" sz="2000" dirty="0" smtClean="0">
                <a:latin typeface="ＭＳ Ｐゴシック" pitchFamily="50" charset="-128"/>
              </a:rPr>
              <a:t>, 2010</a:t>
            </a:r>
            <a:r>
              <a:rPr kumimoji="1" lang="ja-JP" altLang="en-US" sz="2000" dirty="0" smtClean="0">
                <a:latin typeface="ＭＳ Ｐゴシック" pitchFamily="50" charset="-128"/>
              </a:rPr>
              <a:t>～</a:t>
            </a:r>
            <a:r>
              <a:rPr kumimoji="1" lang="en-US" altLang="ja-JP" sz="2000" dirty="0" smtClean="0">
                <a:latin typeface="ＭＳ Ｐゴシック" pitchFamily="50" charset="-128"/>
              </a:rPr>
              <a:t> </a:t>
            </a:r>
            <a:r>
              <a:rPr kumimoji="1" lang="ja-JP" altLang="en-US" sz="2000" dirty="0" smtClean="0">
                <a:latin typeface="ＭＳ Ｐゴシック" pitchFamily="50" charset="-128"/>
              </a:rPr>
              <a:t>）＞</a:t>
            </a:r>
            <a:endParaRPr kumimoji="1" lang="ja-JP" altLang="en-US" sz="2000" dirty="0">
              <a:latin typeface="ＭＳ Ｐゴシック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008643" y="5588983"/>
            <a:ext cx="720080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51520" y="4725144"/>
          <a:ext cx="8496943" cy="1656186"/>
        </p:xfrm>
        <a:graphic>
          <a:graphicData uri="http://schemas.openxmlformats.org/drawingml/2006/table">
            <a:tbl>
              <a:tblPr/>
              <a:tblGrid>
                <a:gridCol w="1872207"/>
                <a:gridCol w="1424020"/>
                <a:gridCol w="1025493"/>
                <a:gridCol w="1044769"/>
                <a:gridCol w="1117998"/>
                <a:gridCol w="1118040"/>
                <a:gridCol w="894416"/>
              </a:tblGrid>
              <a:tr h="47323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　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Domestic</a:t>
                      </a:r>
                      <a:r>
                        <a:rPr lang="en-US" altLang="ja-JP" sz="1200" kern="100" baseline="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 bonds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Domestic stocks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International</a:t>
                      </a:r>
                      <a:r>
                        <a:rPr lang="en-US" altLang="ja-JP" sz="1200" kern="0" baseline="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 bonds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International stocks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Short-term</a:t>
                      </a:r>
                      <a:r>
                        <a:rPr lang="en-US" altLang="ja-JP" sz="1200" kern="100" baseline="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 assets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60717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0" baseline="0" dirty="0" smtClean="0">
                          <a:latin typeface="ＭＳ Ｐゴシック" pitchFamily="50" charset="-128"/>
                          <a:ea typeface="ＭＳ Ｐゴシック" pitchFamily="50" charset="-128"/>
                          <a:cs typeface="Times New Roman"/>
                        </a:rPr>
                        <a:t>Policy asset mix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Target allocation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６７％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１１％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８％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９％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５％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7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Permissible</a:t>
                      </a:r>
                      <a:r>
                        <a:rPr lang="en-US" altLang="ja-JP" sz="1200" kern="0" baseline="0" dirty="0" smtClean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 range of deviation</a:t>
                      </a:r>
                      <a:endParaRPr lang="ja-JP" sz="1200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±８％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±６％</a:t>
                      </a:r>
                      <a:endParaRPr lang="ja-JP" sz="1400" b="1" kern="10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±５％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±５％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ＭＳ Ｐゴシック" pitchFamily="50" charset="-128"/>
                          <a:ea typeface="ＭＳ Ｐゴシック" pitchFamily="50" charset="-128"/>
                          <a:cs typeface="ＭＳ Ｐゴシック"/>
                        </a:rPr>
                        <a:t>-</a:t>
                      </a:r>
                      <a:endParaRPr lang="ja-JP" sz="1400" b="1" kern="100" dirty="0">
                        <a:latin typeface="ＭＳ Ｐゴシック" pitchFamily="50" charset="-128"/>
                        <a:ea typeface="ＭＳ Ｐゴシック" pitchFamily="50" charset="-128"/>
                        <a:cs typeface="Times New Roman"/>
                      </a:endParaRPr>
                    </a:p>
                  </a:txBody>
                  <a:tcPr marL="61189" marR="61189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タイトル 1"/>
          <p:cNvSpPr txBox="1">
            <a:spLocks/>
          </p:cNvSpPr>
          <p:nvPr/>
        </p:nvSpPr>
        <p:spPr>
          <a:xfrm>
            <a:off x="143342" y="188640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GPIF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Ⅲ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36104"/>
          </a:xfrm>
          <a:noFill/>
        </p:spPr>
        <p:txBody>
          <a:bodyPr>
            <a:noAutofit/>
          </a:bodyPr>
          <a:lstStyle/>
          <a:p>
            <a:pPr algn="ctr"/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 GPIF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Ⅳ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/>
            </a:r>
            <a:b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</a:b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-</a:t>
            </a:r>
            <a:r>
              <a:rPr lang="en-US" altLang="ja-JP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m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anager structure-</a:t>
            </a:r>
            <a:endParaRPr kumimoji="1" lang="ja-JP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830888" y="644825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43342" y="188640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GPIF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Ⅳ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813" y="1407368"/>
            <a:ext cx="80676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107504" y="1052736"/>
            <a:ext cx="8784976" cy="576064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Autofit/>
          </a:bodyPr>
          <a:lstStyle/>
          <a:p>
            <a:pPr algn="ctr"/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 GPIF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Ⅴ</a:t>
            </a:r>
            <a:r>
              <a:rPr lang="ja-JP" alt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kumimoji="1" lang="ja-JP" altLang="en-US" sz="4400" dirty="0">
              <a:solidFill>
                <a:schemeClr val="tx1">
                  <a:lumMod val="65000"/>
                  <a:lumOff val="3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75656" y="1556792"/>
            <a:ext cx="741682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ja-JP" altLang="en-US" sz="1600" b="1" u="sng" dirty="0" smtClean="0">
                <a:latin typeface="ＭＳ Ｐゴシック" pitchFamily="50" charset="-128"/>
              </a:rPr>
              <a:t>１．</a:t>
            </a:r>
            <a:r>
              <a:rPr lang="en-US" altLang="ja-JP" sz="1600" b="1" u="sng" dirty="0" smtClean="0">
                <a:latin typeface="ＭＳ Ｐゴシック" pitchFamily="50" charset="-128"/>
              </a:rPr>
              <a:t>Prohibition of direct investment in stock</a:t>
            </a:r>
            <a:endParaRPr lang="en-US" altLang="ja-JP" sz="800" dirty="0" smtClean="0">
              <a:latin typeface="ＭＳ Ｐゴシック" pitchFamily="50" charset="-128"/>
            </a:endParaRPr>
          </a:p>
          <a:p>
            <a:r>
              <a:rPr lang="ja-JP" altLang="en-US" sz="1400" dirty="0" smtClean="0">
                <a:latin typeface="ＭＳ Ｐゴシック" pitchFamily="50" charset="-128"/>
              </a:rPr>
              <a:t>・・・　</a:t>
            </a:r>
            <a:r>
              <a:rPr lang="en-US" altLang="ja-JP" sz="1400" dirty="0" smtClean="0">
                <a:latin typeface="ＭＳ Ｐゴシック" pitchFamily="50" charset="-128"/>
              </a:rPr>
              <a:t>GPIF is just permitted to invest in stocks through discretionary investment contract with  Financial Instruments Business Operators.</a:t>
            </a:r>
            <a:r>
              <a:rPr lang="ja-JP" altLang="en-US" sz="1400" dirty="0" smtClean="0">
                <a:latin typeface="ＭＳ Ｐゴシック" pitchFamily="50" charset="-128"/>
              </a:rPr>
              <a:t>　 </a:t>
            </a:r>
            <a:r>
              <a:rPr lang="ja-JP" altLang="en-US" sz="1200" dirty="0" smtClean="0">
                <a:latin typeface="ＭＳ Ｐゴシック" pitchFamily="50" charset="-128"/>
              </a:rPr>
              <a:t>（ </a:t>
            </a:r>
            <a:r>
              <a:rPr lang="en-US" altLang="ja-JP" sz="1200" dirty="0" smtClean="0">
                <a:latin typeface="ＭＳ Ｐゴシック" pitchFamily="50" charset="-128"/>
              </a:rPr>
              <a:t>Article 21, GPIF law</a:t>
            </a:r>
            <a:r>
              <a:rPr lang="ja-JP" altLang="en-US" sz="1200" dirty="0" smtClean="0">
                <a:latin typeface="ＭＳ Ｐゴシック" pitchFamily="50" charset="-128"/>
              </a:rPr>
              <a:t> ）</a:t>
            </a:r>
            <a:endParaRPr lang="en-US" altLang="ja-JP" sz="1400" dirty="0" smtClean="0">
              <a:latin typeface="ＭＳ Ｐゴシック" pitchFamily="50" charset="-128"/>
            </a:endParaRPr>
          </a:p>
          <a:p>
            <a:r>
              <a:rPr lang="ja-JP" altLang="en-US" sz="1600" b="1" u="sng" dirty="0" smtClean="0">
                <a:latin typeface="ＭＳ Ｐゴシック" pitchFamily="50" charset="-128"/>
              </a:rPr>
              <a:t>２．</a:t>
            </a:r>
            <a:r>
              <a:rPr lang="en-US" altLang="ja-JP" sz="1600" b="1" u="sng" dirty="0" smtClean="0">
                <a:latin typeface="ＭＳ Ｐゴシック" pitchFamily="50" charset="-128"/>
              </a:rPr>
              <a:t>Prohibition of stock’s selection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r>
              <a:rPr lang="ja-JP" altLang="en-US" sz="1400" dirty="0" smtClean="0">
                <a:latin typeface="ＭＳ Ｐゴシック" pitchFamily="50" charset="-128"/>
              </a:rPr>
              <a:t>・・・　</a:t>
            </a:r>
            <a:r>
              <a:rPr lang="en-US" altLang="ja-JP" sz="1400" dirty="0" smtClean="0">
                <a:latin typeface="ＭＳ Ｐゴシック" pitchFamily="50" charset="-128"/>
              </a:rPr>
              <a:t>GPIF is required not to select individual stocks by itself.</a:t>
            </a:r>
            <a:r>
              <a:rPr lang="ja-JP" altLang="en-US" sz="1200" dirty="0" smtClean="0">
                <a:latin typeface="ＭＳ Ｐゴシック" pitchFamily="50" charset="-128"/>
              </a:rPr>
              <a:t>（</a:t>
            </a:r>
            <a:r>
              <a:rPr lang="en-US" altLang="ja-JP" sz="1200" dirty="0" smtClean="0">
                <a:latin typeface="ＭＳ Ｐゴシック" pitchFamily="50" charset="-128"/>
              </a:rPr>
              <a:t> 2</a:t>
            </a:r>
            <a:r>
              <a:rPr lang="en-US" altLang="ja-JP" sz="1200" baseline="30000" dirty="0" smtClean="0">
                <a:latin typeface="ＭＳ Ｐゴシック" pitchFamily="50" charset="-128"/>
              </a:rPr>
              <a:t>nd</a:t>
            </a:r>
            <a:r>
              <a:rPr lang="en-US" altLang="ja-JP" sz="1200" dirty="0" smtClean="0">
                <a:latin typeface="ＭＳ Ｐゴシック" pitchFamily="50" charset="-128"/>
              </a:rPr>
              <a:t> Mid-term  objective</a:t>
            </a:r>
            <a:r>
              <a:rPr lang="ja-JP" altLang="en-US" sz="1200" dirty="0" smtClean="0">
                <a:latin typeface="ＭＳ Ｐゴシック" pitchFamily="50" charset="-128"/>
              </a:rPr>
              <a:t>）</a:t>
            </a:r>
            <a:endParaRPr lang="en-US" altLang="ja-JP" sz="1400" dirty="0" smtClean="0">
              <a:latin typeface="ＭＳ Ｐゴシック" pitchFamily="50" charset="-128"/>
            </a:endParaRPr>
          </a:p>
          <a:p>
            <a:endParaRPr lang="en-US" altLang="ja-JP" sz="800" dirty="0" smtClean="0">
              <a:latin typeface="ＭＳ Ｐゴシック" pitchFamily="50" charset="-128"/>
            </a:endParaRPr>
          </a:p>
          <a:p>
            <a:r>
              <a:rPr lang="ja-JP" altLang="en-US" sz="1600" b="1" u="sng" dirty="0" smtClean="0">
                <a:latin typeface="ＭＳ Ｐゴシック" pitchFamily="50" charset="-128"/>
              </a:rPr>
              <a:t>３．</a:t>
            </a:r>
            <a:r>
              <a:rPr lang="en-US" altLang="ja-JP" sz="1600" b="1" u="sng" dirty="0" smtClean="0">
                <a:latin typeface="ＭＳ Ｐゴシック" pitchFamily="50" charset="-128"/>
              </a:rPr>
              <a:t>Exercise of voting rights</a:t>
            </a:r>
          </a:p>
          <a:p>
            <a:r>
              <a:rPr lang="ja-JP" altLang="en-US" sz="1400" dirty="0" smtClean="0">
                <a:latin typeface="ＭＳ Ｐゴシック" pitchFamily="50" charset="-128"/>
              </a:rPr>
              <a:t>・・・　</a:t>
            </a:r>
            <a:r>
              <a:rPr lang="en-US" altLang="ja-JP" sz="1400" dirty="0" smtClean="0">
                <a:latin typeface="ＭＳ Ｐゴシック" pitchFamily="50" charset="-128"/>
              </a:rPr>
              <a:t>GPIF needs to deal with voting rights appropriately from the viewpoint of maximizing the long-term interest of shareholders, while paying due consideration not to exert influence on corporate management in the private sector.</a:t>
            </a:r>
            <a:r>
              <a:rPr lang="ja-JP" altLang="en-US" sz="1200" dirty="0" smtClean="0">
                <a:latin typeface="ＭＳ Ｐゴシック" pitchFamily="50" charset="-128"/>
              </a:rPr>
              <a:t> （</a:t>
            </a:r>
            <a:r>
              <a:rPr lang="en-US" altLang="ja-JP" sz="1200" dirty="0" smtClean="0">
                <a:latin typeface="ＭＳ Ｐゴシック" pitchFamily="50" charset="-128"/>
              </a:rPr>
              <a:t> 2</a:t>
            </a:r>
            <a:r>
              <a:rPr lang="en-US" altLang="ja-JP" sz="1200" baseline="30000" dirty="0" smtClean="0">
                <a:latin typeface="ＭＳ Ｐゴシック" pitchFamily="50" charset="-128"/>
              </a:rPr>
              <a:t>nd</a:t>
            </a:r>
            <a:r>
              <a:rPr lang="en-US" altLang="ja-JP" sz="1200" dirty="0" smtClean="0">
                <a:latin typeface="ＭＳ Ｐゴシック" pitchFamily="50" charset="-128"/>
              </a:rPr>
              <a:t> Mid-term objective</a:t>
            </a:r>
            <a:r>
              <a:rPr lang="ja-JP" altLang="en-US" sz="1200" dirty="0" smtClean="0">
                <a:latin typeface="ＭＳ Ｐゴシック" pitchFamily="50" charset="-128"/>
              </a:rPr>
              <a:t>）</a:t>
            </a:r>
            <a:endParaRPr lang="en-US" altLang="ja-JP" sz="1200" dirty="0" smtClean="0">
              <a:latin typeface="ＭＳ Ｐゴシック" pitchFamily="50" charset="-128"/>
            </a:endParaRPr>
          </a:p>
          <a:p>
            <a:endParaRPr kumimoji="1" lang="ja-JP" altLang="en-US" dirty="0">
              <a:latin typeface="ＭＳ Ｐゴシック" pitchFamily="50" charset="-128"/>
            </a:endParaRPr>
          </a:p>
        </p:txBody>
      </p:sp>
      <p:sp>
        <p:nvSpPr>
          <p:cNvPr id="22" name="左中かっこ 21"/>
          <p:cNvSpPr/>
          <p:nvPr/>
        </p:nvSpPr>
        <p:spPr>
          <a:xfrm>
            <a:off x="1322404" y="1591856"/>
            <a:ext cx="288032" cy="4896544"/>
          </a:xfrm>
          <a:prstGeom prst="leftBrace">
            <a:avLst>
              <a:gd name="adj1" fmla="val 1795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屈折矢印 23"/>
          <p:cNvSpPr/>
          <p:nvPr/>
        </p:nvSpPr>
        <p:spPr>
          <a:xfrm>
            <a:off x="-324544" y="2627676"/>
            <a:ext cx="2743660" cy="432048"/>
          </a:xfrm>
          <a:prstGeom prst="bentUpArrow">
            <a:avLst>
              <a:gd name="adj1" fmla="val 25000"/>
              <a:gd name="adj2" fmla="val 37015"/>
              <a:gd name="adj3" fmla="val 44661"/>
            </a:avLst>
          </a:prstGeom>
          <a:solidFill>
            <a:schemeClr val="accent1"/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7504" y="836712"/>
            <a:ext cx="273630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kumimoji="1" lang="en-US" altLang="ja-JP" sz="1600" b="1" dirty="0" smtClean="0">
                <a:latin typeface="ＭＳ Ｐゴシック" pitchFamily="50" charset="-128"/>
              </a:rPr>
              <a:t>The rule of equity investment</a:t>
            </a:r>
            <a:endParaRPr lang="en-US" altLang="ja-JP" sz="1600" b="1" dirty="0" smtClean="0">
              <a:latin typeface="ＭＳ Ｐゴシック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547664" y="3861048"/>
            <a:ext cx="7128792" cy="25202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【Standards for exercise of voting  rights】</a:t>
            </a:r>
            <a:endParaRPr lang="en-US" altLang="ja-JP" sz="12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（← 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Quoted from Article 3, 2 (2),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 ③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, The administrative policy on investment management)</a:t>
            </a:r>
          </a:p>
          <a:p>
            <a:r>
              <a:rPr lang="ja-JP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ⅰ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) </a:t>
            </a:r>
            <a:r>
              <a:rPr lang="en-US" altLang="ja-JP" sz="1200" u="sng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Basic idea for the exercise of the voting rights</a:t>
            </a:r>
            <a:endParaRPr lang="ja-JP" altLang="en-US" sz="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・・・ 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The external asset managers shall recognize the importance of corporate governance and they shall formulate the policy for the exercise of voting rights, aiming at 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</a:rPr>
              <a:t>maximizing the long-term interest of shareholders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. Then they shall exercise the voting rights properly according to this policy.</a:t>
            </a:r>
            <a:endParaRPr lang="ja-JP" altLang="en-US" sz="12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ⅱ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) </a:t>
            </a:r>
            <a:r>
              <a:rPr lang="en-US" altLang="ja-JP" sz="1200" u="sng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Monitoring  the policy and results of external asset managers’ exercise of the voting rights</a:t>
            </a:r>
            <a:endParaRPr lang="ja-JP" altLang="en-US" sz="80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・・・ 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The external asset managers shall submit the policy regarding the exercise of the voting rights, and also they shall specify the correspondence into this policy for any case that a company did antisocial behavior. Furthermore, they shall report the results of the exercise of voting rights to the GPIF annually.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512" y="1124744"/>
            <a:ext cx="6624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ＭＳ Ｐゴシック" pitchFamily="50" charset="-128"/>
              </a:rPr>
              <a:t>～　</a:t>
            </a:r>
            <a:r>
              <a:rPr lang="en-US" altLang="ja-JP" sz="1600" b="1" u="dbl" dirty="0" smtClean="0">
                <a:uFill>
                  <a:solidFill>
                    <a:srgbClr val="0000CC"/>
                  </a:solidFill>
                </a:uFill>
                <a:latin typeface="ＭＳ Ｐゴシック" pitchFamily="50" charset="-128"/>
              </a:rPr>
              <a:t>The GPIF should avoid influencing management of private-sector firms</a:t>
            </a:r>
            <a:endParaRPr kumimoji="1" lang="en-US" altLang="ja-JP" sz="1600" b="1" u="dbl" dirty="0" smtClean="0">
              <a:uFill>
                <a:solidFill>
                  <a:srgbClr val="0000CC"/>
                </a:solidFill>
              </a:uFill>
              <a:latin typeface="ＭＳ Ｐゴシック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43342" y="116632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About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GPIF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（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Ⅴ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830888" y="637624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5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07504" y="980728"/>
            <a:ext cx="8928992" cy="5688632"/>
          </a:xfrm>
          <a:prstGeom prst="roundRect">
            <a:avLst>
              <a:gd name="adj" fmla="val 5210"/>
            </a:avLst>
          </a:prstGeom>
          <a:blipFill>
            <a:blip r:embed="rId2" cstate="print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5400000">
            <a:off x="1690740" y="2294404"/>
            <a:ext cx="613008" cy="1224136"/>
          </a:xfrm>
          <a:custGeom>
            <a:avLst/>
            <a:gdLst>
              <a:gd name="G0" fmla="+- 10661 0 0"/>
              <a:gd name="G1" fmla="+- 5826 0 0"/>
              <a:gd name="G2" fmla="+- 21600 0 5826"/>
              <a:gd name="G3" fmla="+- 10800 0 5826"/>
              <a:gd name="G4" fmla="+- 21600 0 10661"/>
              <a:gd name="G5" fmla="*/ G4 G3 10800"/>
              <a:gd name="G6" fmla="+- 21600 0 G5"/>
              <a:gd name="T0" fmla="*/ 10661 w 21600"/>
              <a:gd name="T1" fmla="*/ 0 h 21600"/>
              <a:gd name="T2" fmla="*/ 0 w 21600"/>
              <a:gd name="T3" fmla="*/ 10800 h 21600"/>
              <a:gd name="T4" fmla="*/ 1066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661" y="0"/>
                </a:moveTo>
                <a:lnTo>
                  <a:pt x="10661" y="5826"/>
                </a:lnTo>
                <a:lnTo>
                  <a:pt x="3375" y="5826"/>
                </a:lnTo>
                <a:lnTo>
                  <a:pt x="3375" y="15774"/>
                </a:lnTo>
                <a:lnTo>
                  <a:pt x="10661" y="15774"/>
                </a:lnTo>
                <a:lnTo>
                  <a:pt x="1066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826"/>
                </a:moveTo>
                <a:lnTo>
                  <a:pt x="1350" y="15774"/>
                </a:lnTo>
                <a:lnTo>
                  <a:pt x="2700" y="15774"/>
                </a:lnTo>
                <a:lnTo>
                  <a:pt x="2700" y="5826"/>
                </a:lnTo>
                <a:close/>
              </a:path>
              <a:path w="21600" h="21600">
                <a:moveTo>
                  <a:pt x="0" y="5826"/>
                </a:moveTo>
                <a:lnTo>
                  <a:pt x="0" y="15774"/>
                </a:lnTo>
                <a:lnTo>
                  <a:pt x="675" y="15774"/>
                </a:lnTo>
                <a:lnTo>
                  <a:pt x="675" y="5826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3949756" y="2780928"/>
            <a:ext cx="648072" cy="1944216"/>
          </a:xfrm>
          <a:custGeom>
            <a:avLst/>
            <a:gdLst>
              <a:gd name="G0" fmla="+- 10661 0 0"/>
              <a:gd name="G1" fmla="+- 5826 0 0"/>
              <a:gd name="G2" fmla="+- 21600 0 5826"/>
              <a:gd name="G3" fmla="+- 10800 0 5826"/>
              <a:gd name="G4" fmla="+- 21600 0 10661"/>
              <a:gd name="G5" fmla="*/ G4 G3 10800"/>
              <a:gd name="G6" fmla="+- 21600 0 G5"/>
              <a:gd name="T0" fmla="*/ 10661 w 21600"/>
              <a:gd name="T1" fmla="*/ 0 h 21600"/>
              <a:gd name="T2" fmla="*/ 0 w 21600"/>
              <a:gd name="T3" fmla="*/ 10800 h 21600"/>
              <a:gd name="T4" fmla="*/ 1066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661" y="0"/>
                </a:moveTo>
                <a:lnTo>
                  <a:pt x="10661" y="5826"/>
                </a:lnTo>
                <a:lnTo>
                  <a:pt x="3375" y="5826"/>
                </a:lnTo>
                <a:lnTo>
                  <a:pt x="3375" y="15774"/>
                </a:lnTo>
                <a:lnTo>
                  <a:pt x="10661" y="15774"/>
                </a:lnTo>
                <a:lnTo>
                  <a:pt x="1066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826"/>
                </a:moveTo>
                <a:lnTo>
                  <a:pt x="1350" y="15774"/>
                </a:lnTo>
                <a:lnTo>
                  <a:pt x="2700" y="15774"/>
                </a:lnTo>
                <a:lnTo>
                  <a:pt x="2700" y="5826"/>
                </a:lnTo>
                <a:close/>
              </a:path>
              <a:path w="21600" h="21600">
                <a:moveTo>
                  <a:pt x="0" y="5826"/>
                </a:moveTo>
                <a:lnTo>
                  <a:pt x="0" y="15774"/>
                </a:lnTo>
                <a:lnTo>
                  <a:pt x="675" y="15774"/>
                </a:lnTo>
                <a:lnTo>
                  <a:pt x="675" y="5826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4572000" y="1097036"/>
            <a:ext cx="4392488" cy="2520280"/>
          </a:xfrm>
          <a:prstGeom prst="roundRect">
            <a:avLst>
              <a:gd name="adj" fmla="val 8653"/>
            </a:avLst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0" scaled="1"/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ＭＳ Ｐゴシック" pitchFamily="50" charset="-128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4572000" y="3717032"/>
            <a:ext cx="4392488" cy="2808312"/>
          </a:xfrm>
          <a:prstGeom prst="roundRect">
            <a:avLst>
              <a:gd name="adj" fmla="val 8653"/>
            </a:avLst>
          </a:prstGeom>
          <a:gradFill rotWithShape="1">
            <a:gsLst>
              <a:gs pos="0">
                <a:srgbClr val="CCCCFF"/>
              </a:gs>
              <a:gs pos="50000">
                <a:srgbClr val="FFFFFF"/>
              </a:gs>
              <a:gs pos="100000">
                <a:srgbClr val="CCCCFF"/>
              </a:gs>
            </a:gsLst>
            <a:lin ang="0" scaled="1"/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84168" y="1169044"/>
            <a:ext cx="1296144" cy="306462"/>
          </a:xfrm>
          <a:prstGeom prst="roundRect">
            <a:avLst/>
          </a:prstGeom>
          <a:solidFill>
            <a:srgbClr val="CCECFF"/>
          </a:solidFill>
          <a:ln>
            <a:solidFill>
              <a:srgbClr val="000000"/>
            </a:solidFill>
          </a:ln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ja-JP" sz="1200" b="1" dirty="0" smtClean="0">
                <a:latin typeface="ＭＳ Ｐゴシック" pitchFamily="50" charset="-128"/>
              </a:rPr>
              <a:t>GPIF</a:t>
            </a:r>
            <a:endParaRPr lang="ja-JP" altLang="en-US" sz="1200" b="1" dirty="0">
              <a:latin typeface="ＭＳ Ｐゴシック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24128" y="6165304"/>
            <a:ext cx="2304256" cy="306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square" lIns="91436" tIns="45718" rIns="91436" bIns="45718" rtlCol="0">
            <a:spAutoFit/>
          </a:bodyPr>
          <a:lstStyle/>
          <a:p>
            <a:pPr lvl="0" algn="ctr"/>
            <a:r>
              <a:rPr lang="en-US" altLang="ja-JP" sz="1200" b="1" dirty="0" smtClean="0">
                <a:latin typeface="ＭＳ Ｐゴシック" pitchFamily="50" charset="-128"/>
                <a:cs typeface="ＭＳ Ｐゴシック" pitchFamily="50" charset="-128"/>
              </a:rPr>
              <a:t>External Asset Managers</a:t>
            </a:r>
            <a:endParaRPr lang="ja-JP" altLang="ja-JP" sz="2800" dirty="0" smtClean="0"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3231556" y="3717032"/>
            <a:ext cx="3384376" cy="216024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10800000">
            <a:off x="3923928" y="3861048"/>
            <a:ext cx="3024336" cy="21602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AutoShape 9"/>
          <p:cNvSpPr>
            <a:spLocks noChangeArrowheads="1"/>
          </p:cNvSpPr>
          <p:nvPr/>
        </p:nvSpPr>
        <p:spPr bwMode="auto">
          <a:xfrm rot="10800000">
            <a:off x="5364089" y="3645024"/>
            <a:ext cx="1656183" cy="21602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99992" y="3140968"/>
            <a:ext cx="1080120" cy="246217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ja-JP" altLang="en-US" sz="1000" b="1" dirty="0" smtClean="0">
                <a:latin typeface="ＭＳ Ｐゴシック" pitchFamily="50" charset="-128"/>
              </a:rPr>
              <a:t>①</a:t>
            </a:r>
            <a:r>
              <a:rPr lang="en-US" altLang="ja-JP" sz="1000" b="1" dirty="0" smtClean="0">
                <a:latin typeface="ＭＳ Ｐゴシック" pitchFamily="50" charset="-128"/>
              </a:rPr>
              <a:t>Submission</a:t>
            </a:r>
            <a:endParaRPr lang="ja-JP" altLang="en-US" sz="1000" b="1" dirty="0">
              <a:latin typeface="ＭＳ Ｐゴシック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24128" y="3933056"/>
            <a:ext cx="1080120" cy="246217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ja-JP" altLang="en-US" sz="1000" b="1" dirty="0" smtClean="0">
                <a:latin typeface="ＭＳ Ｐゴシック" pitchFamily="50" charset="-128"/>
              </a:rPr>
              <a:t>③</a:t>
            </a:r>
            <a:r>
              <a:rPr lang="en-US" altLang="ja-JP" sz="1000" b="1" dirty="0" smtClean="0">
                <a:latin typeface="ＭＳ Ｐゴシック" pitchFamily="50" charset="-128"/>
              </a:rPr>
              <a:t>Reporting</a:t>
            </a:r>
            <a:endParaRPr lang="ja-JP" altLang="en-US" sz="1000" b="1" dirty="0">
              <a:latin typeface="ＭＳ Ｐゴシック" pitchFamily="50" charset="-128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6089808" y="4876516"/>
            <a:ext cx="234496" cy="856740"/>
          </a:xfrm>
          <a:prstGeom prst="downArrow">
            <a:avLst>
              <a:gd name="adj1" fmla="val 50000"/>
              <a:gd name="adj2" fmla="val 112412"/>
            </a:avLst>
          </a:pr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>
              <a:rot lat="0" lon="0" rev="8400000"/>
            </a:camera>
            <a:lightRig rig="threePt" dir="t"/>
          </a:scene3d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Text Box 44"/>
          <p:cNvSpPr txBox="1">
            <a:spLocks noChangeArrowheads="1"/>
          </p:cNvSpPr>
          <p:nvPr/>
        </p:nvSpPr>
        <p:spPr bwMode="auto">
          <a:xfrm>
            <a:off x="107504" y="1052736"/>
            <a:ext cx="403244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◇ </a:t>
            </a:r>
            <a:r>
              <a:rPr kumimoji="1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Management and Evaluation of Exercise of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>
                <a:latin typeface="ＭＳ Ｐゴシック" pitchFamily="50" charset="-128"/>
                <a:cs typeface="ＭＳ Ｐゴシック" pitchFamily="50" charset="-128"/>
              </a:rPr>
              <a:t>       </a:t>
            </a:r>
            <a:r>
              <a:rPr kumimoji="1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Voting Rights </a:t>
            </a:r>
            <a:r>
              <a:rPr lang="en-US" altLang="ja-JP" sz="1400" b="1" dirty="0" smtClean="0">
                <a:latin typeface="ＭＳ Ｐゴシック" pitchFamily="50" charset="-128"/>
                <a:cs typeface="ＭＳ Ｐゴシック" pitchFamily="50" charset="-128"/>
              </a:rPr>
              <a:t>by</a:t>
            </a:r>
            <a:r>
              <a:rPr kumimoji="1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External Asset Managers</a:t>
            </a:r>
            <a:endParaRPr kumimoji="1" lang="ja-JP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0" y="116632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kumimoji="1" lang="en-US" altLang="ja-JP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ＭＳ Ｐゴシック" pitchFamily="50" charset="-128"/>
                <a:cs typeface="+mj-cs"/>
              </a:rPr>
              <a:t/>
            </a:r>
            <a:br>
              <a:rPr kumimoji="1" lang="en-US" altLang="ja-JP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ＭＳ Ｐゴシック" pitchFamily="50" charset="-128"/>
                <a:cs typeface="+mj-cs"/>
              </a:rPr>
            </a:b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-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CHEME OF MANAGEMENT AND EVALUATION(Ⅰ)-</a:t>
            </a:r>
            <a:endParaRPr kumimoji="1" lang="ja-JP" altLang="en-US" sz="4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ＭＳ Ｐゴシック" pitchFamily="50" charset="-128"/>
              <a:cs typeface="+mj-cs"/>
            </a:endParaRPr>
          </a:p>
        </p:txBody>
      </p:sp>
      <p:sp>
        <p:nvSpPr>
          <p:cNvPr id="42" name="AutoShape 45"/>
          <p:cNvSpPr>
            <a:spLocks noChangeArrowheads="1"/>
          </p:cNvSpPr>
          <p:nvPr/>
        </p:nvSpPr>
        <p:spPr bwMode="auto">
          <a:xfrm>
            <a:off x="179512" y="1628800"/>
            <a:ext cx="3744416" cy="1008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2DBDB"/>
              </a:gs>
              <a:gs pos="50000">
                <a:srgbClr val="FFFFFF"/>
              </a:gs>
              <a:gs pos="100000">
                <a:srgbClr val="F2DBDB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400" dirty="0" smtClean="0">
                <a:latin typeface="ＭＳ Ｐゴシック" pitchFamily="50" charset="-128"/>
                <a:cs typeface="ＭＳ Ｐゴシック" pitchFamily="50" charset="-128"/>
              </a:rPr>
              <a:t>○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The GPIF should avoid influencing </a:t>
            </a:r>
          </a:p>
          <a:p>
            <a:pPr algn="ctr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management of private</a:t>
            </a:r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-sector firms</a:t>
            </a:r>
            <a:r>
              <a:rPr kumimoji="1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, </a:t>
            </a:r>
          </a:p>
          <a:p>
            <a:pPr algn="ctr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</a:t>
            </a:r>
            <a:r>
              <a:rPr kumimoji="1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and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does not make judgments on </a:t>
            </a:r>
          </a:p>
          <a:p>
            <a:pPr algn="ctr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individual </a:t>
            </a:r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proposal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s. </a:t>
            </a:r>
            <a:endParaRPr kumimoji="1" lang="ja-JP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79512" y="3212976"/>
            <a:ext cx="3744416" cy="1800200"/>
          </a:xfrm>
          <a:prstGeom prst="roundRect">
            <a:avLst>
              <a:gd name="adj" fmla="val 15942"/>
            </a:avLst>
          </a:prstGeom>
          <a:gradFill rotWithShape="1">
            <a:gsLst>
              <a:gs pos="0">
                <a:srgbClr val="F2DBDB"/>
              </a:gs>
              <a:gs pos="50000">
                <a:srgbClr val="FFFFFF"/>
              </a:gs>
              <a:gs pos="100000">
                <a:srgbClr val="F2DBDB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dist"/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　○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External asset managers should </a:t>
            </a:r>
          </a:p>
          <a:p>
            <a:pPr algn="di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formulate a</a:t>
            </a:r>
            <a:r>
              <a:rPr kumimoji="1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g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uideline on exercise of</a:t>
            </a:r>
          </a:p>
          <a:p>
            <a:pPr algn="di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voting rights and the GPIF evaluates </a:t>
            </a:r>
          </a:p>
          <a:p>
            <a:pPr algn="di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the guideline and the results of exercise</a:t>
            </a:r>
          </a:p>
          <a:p>
            <a:pPr algn="di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of voting rights, entrusting the actual</a:t>
            </a:r>
          </a:p>
          <a:p>
            <a:pPr algn="di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exercise of voting</a:t>
            </a:r>
            <a:r>
              <a:rPr kumimoji="1" lang="en-US" altLang="ja-JP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rights to the external</a:t>
            </a:r>
          </a:p>
          <a:p>
            <a:pPr algn="ju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  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 asset managers.</a:t>
            </a:r>
          </a:p>
          <a:p>
            <a:pPr algn="just"/>
            <a:r>
              <a:rPr lang="en-US" altLang="ja-JP" sz="1400" dirty="0" smtClean="0">
                <a:latin typeface="ＭＳ Ｐゴシック" pitchFamily="50" charset="-128"/>
                <a:cs typeface="ＭＳ Ｐゴシック" pitchFamily="50" charset="-128"/>
              </a:rPr>
              <a:t>    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04048" y="4149080"/>
            <a:ext cx="1080120" cy="246217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ja-JP" altLang="en-US" sz="1000" b="1" dirty="0" smtClean="0">
                <a:latin typeface="ＭＳ Ｐゴシック" pitchFamily="50" charset="-128"/>
              </a:rPr>
              <a:t>②</a:t>
            </a:r>
            <a:r>
              <a:rPr lang="en-US" altLang="ja-JP" sz="1000" b="1" dirty="0" smtClean="0">
                <a:latin typeface="ＭＳ Ｐゴシック" pitchFamily="50" charset="-128"/>
              </a:rPr>
              <a:t>Submission</a:t>
            </a:r>
            <a:endParaRPr lang="ja-JP" altLang="en-US" sz="1000" b="1" dirty="0">
              <a:latin typeface="ＭＳ Ｐゴシック" pitchFamily="50" charset="-128"/>
            </a:endParaRPr>
          </a:p>
        </p:txBody>
      </p: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4644008" y="1628800"/>
            <a:ext cx="1448104" cy="3517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Formulation of investment guidelines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AutoShape 57"/>
          <p:cNvSpPr>
            <a:spLocks noChangeArrowheads="1"/>
          </p:cNvSpPr>
          <p:nvPr/>
        </p:nvSpPr>
        <p:spPr bwMode="auto">
          <a:xfrm>
            <a:off x="4644008" y="5661249"/>
            <a:ext cx="1512168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Formulation of guidelines on exercise of voting rights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7" name="AutoShape 53"/>
          <p:cNvSpPr>
            <a:spLocks noChangeArrowheads="1"/>
          </p:cNvSpPr>
          <p:nvPr/>
        </p:nvSpPr>
        <p:spPr bwMode="auto">
          <a:xfrm>
            <a:off x="5148064" y="2060848"/>
            <a:ext cx="2232248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Confirmation of the content of guidelines on exercise of voting rights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8" name="AutoShape 58"/>
          <p:cNvSpPr>
            <a:spLocks noChangeArrowheads="1"/>
          </p:cNvSpPr>
          <p:nvPr/>
        </p:nvSpPr>
        <p:spPr bwMode="auto">
          <a:xfrm>
            <a:off x="5652120" y="5229200"/>
            <a:ext cx="2160240" cy="30849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Exercise of voting rights based on the guidelines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9" name="AutoShape 54"/>
          <p:cNvSpPr>
            <a:spLocks noChangeArrowheads="1"/>
          </p:cNvSpPr>
          <p:nvPr/>
        </p:nvSpPr>
        <p:spPr bwMode="auto">
          <a:xfrm>
            <a:off x="6012160" y="2492896"/>
            <a:ext cx="2088232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Monitoring exercise of voting rights by external asset managers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0" name="AutoShape 81"/>
          <p:cNvSpPr>
            <a:spLocks noChangeArrowheads="1"/>
          </p:cNvSpPr>
          <p:nvPr/>
        </p:nvSpPr>
        <p:spPr bwMode="auto">
          <a:xfrm>
            <a:off x="5868144" y="4581128"/>
            <a:ext cx="2016224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Preparation of reports on the results of exercise of voting rights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1" name="AutoShape 55"/>
          <p:cNvSpPr>
            <a:spLocks noChangeArrowheads="1"/>
          </p:cNvSpPr>
          <p:nvPr/>
        </p:nvSpPr>
        <p:spPr bwMode="auto">
          <a:xfrm>
            <a:off x="6588224" y="2924944"/>
            <a:ext cx="2304256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Evaluation of external asset managers' exercise of voting rights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2" name="AutoShape 82"/>
          <p:cNvSpPr>
            <a:spLocks noChangeArrowheads="1"/>
          </p:cNvSpPr>
          <p:nvPr/>
        </p:nvSpPr>
        <p:spPr bwMode="auto">
          <a:xfrm>
            <a:off x="6588224" y="4149080"/>
            <a:ext cx="2304256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cs typeface="ＭＳ Ｐゴシック" pitchFamily="50" charset="-128"/>
              </a:rPr>
              <a:t>Improvements of matters pointed out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7236296" y="3619196"/>
            <a:ext cx="873332" cy="18831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CCCC"/>
              </a:gs>
              <a:gs pos="50000">
                <a:srgbClr val="CCFFFF"/>
              </a:gs>
              <a:gs pos="100000">
                <a:srgbClr val="33CCCC"/>
              </a:gs>
            </a:gsLst>
            <a:lin ang="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square" lIns="74291" tIns="8890" rIns="74291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36296" y="3375464"/>
            <a:ext cx="1080120" cy="246217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ja-JP" altLang="en-US" sz="1000" b="1" dirty="0" smtClean="0">
                <a:latin typeface="ＭＳ Ｐゴシック" pitchFamily="50" charset="-128"/>
              </a:rPr>
              <a:t>④</a:t>
            </a:r>
            <a:r>
              <a:rPr lang="en-US" altLang="ja-JP" sz="1000" b="1" dirty="0" smtClean="0">
                <a:latin typeface="ＭＳ Ｐゴシック" pitchFamily="50" charset="-128"/>
              </a:rPr>
              <a:t>Pointing out</a:t>
            </a:r>
            <a:endParaRPr lang="ja-JP" altLang="en-US" sz="1000" b="1" dirty="0">
              <a:latin typeface="ＭＳ Ｐゴシック" pitchFamily="50" charset="-128"/>
            </a:endParaRP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107504" y="70452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EXERCISE OF VOTING RIGHTS</a:t>
            </a: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6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26876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Ｐゴシック" pitchFamily="50" charset="-128"/>
              </a:rPr>
              <a:t> </a:t>
            </a:r>
            <a:r>
              <a:rPr lang="en-US" altLang="ja-JP" dirty="0" smtClean="0">
                <a:latin typeface="ＭＳ Ｐゴシック" pitchFamily="50" charset="-128"/>
              </a:rPr>
              <a:t>E</a:t>
            </a:r>
            <a:r>
              <a:rPr kumimoji="1" lang="en-US" altLang="ja-JP" dirty="0" smtClean="0">
                <a:latin typeface="ＭＳ Ｐゴシック" pitchFamily="50" charset="-128"/>
              </a:rPr>
              <a:t>xternal asset managers are required to </a:t>
            </a:r>
            <a:r>
              <a:rPr lang="en-US" altLang="ja-JP" dirty="0" smtClean="0">
                <a:latin typeface="ＭＳ Ｐゴシック" pitchFamily="50" charset="-128"/>
              </a:rPr>
              <a:t>include</a:t>
            </a:r>
            <a:r>
              <a:rPr kumimoji="1" lang="en-US" altLang="ja-JP" dirty="0" smtClean="0">
                <a:latin typeface="ＭＳ Ｐゴシック" pitchFamily="50" charset="-128"/>
              </a:rPr>
              <a:t> the following items in </a:t>
            </a:r>
            <a:r>
              <a:rPr lang="en-US" altLang="ja-JP" dirty="0" smtClean="0">
                <a:latin typeface="ＭＳ Ｐゴシック" pitchFamily="50" charset="-128"/>
              </a:rPr>
              <a:t>their guideline on exercise of voting rights, and GPIF </a:t>
            </a:r>
            <a:r>
              <a:rPr kumimoji="1" lang="en-US" altLang="ja-JP" dirty="0" smtClean="0">
                <a:latin typeface="ＭＳ Ｐゴシック" pitchFamily="50" charset="-128"/>
              </a:rPr>
              <a:t>confirms and evaluates </a:t>
            </a:r>
            <a:r>
              <a:rPr lang="en-US" altLang="ja-JP" dirty="0" smtClean="0">
                <a:latin typeface="ＭＳ Ｐゴシック" pitchFamily="50" charset="-128"/>
              </a:rPr>
              <a:t>the submitted guideline.</a:t>
            </a:r>
            <a:endParaRPr kumimoji="1" lang="ja-JP" altLang="en-US" dirty="0">
              <a:latin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691680" y="2132856"/>
          <a:ext cx="6120680" cy="4392480"/>
        </p:xfrm>
        <a:graphic>
          <a:graphicData uri="http://schemas.openxmlformats.org/drawingml/2006/table">
            <a:tbl>
              <a:tblPr/>
              <a:tblGrid>
                <a:gridCol w="6120680"/>
              </a:tblGrid>
              <a:tr h="268349">
                <a:tc>
                  <a:txBody>
                    <a:bodyPr/>
                    <a:lstStyle/>
                    <a:p>
                      <a:pPr indent="2218690"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Item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5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Standards of the companies’ poor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performance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48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Antisocial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behavior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48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Conflict of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interests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4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to appoint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directors (incl. outside directors)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Standards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of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the independence of outside directors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to appoint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auditors (incl. outside auditors)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Standards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of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the independence of outside auditors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8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for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director remuneration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for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director retirement bonuses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to grant stock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options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11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for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dividends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12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to acquire treasury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stock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13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for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mergers, acquisitions, etc.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14"/>
                      </a:pP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Proposal for defense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from hostile TOB (Rights plan)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4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15"/>
                      </a:pP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Proposal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to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change </a:t>
                      </a:r>
                      <a:r>
                        <a:rPr lang="en-US" sz="1200" b="1" kern="100" dirty="0" smtClean="0">
                          <a:latin typeface="ＭＳ Ｐゴシック"/>
                          <a:ea typeface="ＭＳ 明朝"/>
                          <a:cs typeface="Times New Roman"/>
                        </a:rPr>
                        <a:t>the </a:t>
                      </a:r>
                      <a:r>
                        <a:rPr lang="en-US" sz="1200" b="1" kern="100" dirty="0">
                          <a:latin typeface="ＭＳ Ｐゴシック"/>
                          <a:ea typeface="ＭＳ 明朝"/>
                          <a:cs typeface="Times New Roman"/>
                        </a:rPr>
                        <a:t>articles of incorporation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タイトル 1"/>
          <p:cNvSpPr txBox="1">
            <a:spLocks/>
          </p:cNvSpPr>
          <p:nvPr/>
        </p:nvSpPr>
        <p:spPr bwMode="auto">
          <a:xfrm>
            <a:off x="0" y="116632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altLang="ja-JP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E</a:t>
            </a: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XERCISE OF </a:t>
            </a:r>
            <a:r>
              <a:rPr lang="en-US" altLang="ja-JP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V</a:t>
            </a: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OTING </a:t>
            </a:r>
            <a:r>
              <a:rPr lang="en-US" altLang="ja-JP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R</a:t>
            </a: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IGHTS </a:t>
            </a:r>
            <a:r>
              <a:rPr kumimoji="1" lang="en-US" altLang="ja-JP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ＭＳ Ｐゴシック" pitchFamily="50" charset="-128"/>
                <a:cs typeface="+mj-cs"/>
              </a:rPr>
              <a:t/>
            </a:r>
            <a:br>
              <a:rPr kumimoji="1" lang="en-US" altLang="ja-JP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ＭＳ Ｐゴシック" pitchFamily="50" charset="-128"/>
                <a:cs typeface="+mj-cs"/>
              </a:rPr>
            </a:b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 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-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CHEME OF MANAGEMENT AND EVALUATION(Ⅱ)-</a:t>
            </a:r>
            <a:endParaRPr kumimoji="1" lang="ja-JP" altLang="en-US" sz="4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ＭＳ Ｐゴシック" pitchFamily="50" charset="-128"/>
              <a:cs typeface="+mj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07504" y="70452"/>
            <a:ext cx="8857317" cy="62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4" tIns="45713" rIns="91424" bIns="45713" anchor="ctr">
            <a:noAutofit/>
          </a:bodyPr>
          <a:lstStyle/>
          <a:p>
            <a:pPr algn="ctr" defTabSz="873653" fontAlgn="auto">
              <a:spcAft>
                <a:spcPts val="0"/>
              </a:spcAft>
              <a:defRPr/>
            </a:pP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</a:rPr>
              <a:t>EXERCISE OF VOTING RIGHTS</a:t>
            </a:r>
            <a:r>
              <a:rPr lang="en-US" altLang="ja-JP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ja-JP" altLang="en-US" sz="3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6228</TotalTime>
  <Words>894</Words>
  <Application>Microsoft Office PowerPoint</Application>
  <PresentationFormat>画面に合わせる (4:3)</PresentationFormat>
  <Paragraphs>189</Paragraphs>
  <Slides>13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Investment Management for Public Pension  and Exercise of Voting Rights</vt:lpstr>
      <vt:lpstr>Contents</vt:lpstr>
      <vt:lpstr>スライド 3</vt:lpstr>
      <vt:lpstr>About GPIF （Ⅱ）  -Outline of the governance structure of GPIF- </vt:lpstr>
      <vt:lpstr>About GPIF （Ⅲ）</vt:lpstr>
      <vt:lpstr>About GPIF （Ⅳ） -manager structure-</vt:lpstr>
      <vt:lpstr>About GPIF （Ⅴ） </vt:lpstr>
      <vt:lpstr>スライド 8</vt:lpstr>
      <vt:lpstr>スライド 9</vt:lpstr>
      <vt:lpstr>スライド 10</vt:lpstr>
      <vt:lpstr>Voting results  -Domestic stocks （Ⅱ） -</vt:lpstr>
      <vt:lpstr>スライド 12</vt:lpstr>
      <vt:lpstr>スライド 13</vt:lpstr>
    </vt:vector>
  </TitlesOfParts>
  <Company>年金積立金管理運用独立行政法人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早稲田大学理工学術院特別講座 「年金ポートフォリオ運用概論」 第１回 ー公的年金運用の現状と課題、世界の公的年金運用ー</dc:title>
  <dc:creator>年金積立金管理運用独立行政法人</dc:creator>
  <cp:lastModifiedBy>年金積立金管理運用独立行政法人</cp:lastModifiedBy>
  <cp:revision>579</cp:revision>
  <dcterms:created xsi:type="dcterms:W3CDTF">2011-04-26T06:01:22Z</dcterms:created>
  <dcterms:modified xsi:type="dcterms:W3CDTF">2012-06-29T04:58:16Z</dcterms:modified>
</cp:coreProperties>
</file>