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60" r:id="rId6"/>
    <p:sldId id="261" r:id="rId7"/>
    <p:sldId id="262" r:id="rId8"/>
    <p:sldId id="263" r:id="rId9"/>
    <p:sldId id="264" r:id="rId10"/>
    <p:sldId id="277" r:id="rId11"/>
    <p:sldId id="276" r:id="rId12"/>
    <p:sldId id="267" r:id="rId13"/>
    <p:sldId id="265" r:id="rId14"/>
    <p:sldId id="266" r:id="rId15"/>
    <p:sldId id="269" r:id="rId16"/>
    <p:sldId id="268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9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9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3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5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9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6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1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4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7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8D783-176E-46BD-B33C-4CFC79309EE6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BCD07-4123-4A67-90D4-A595ACA79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Dynamics of the Benefits of Dual-Class Voting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Kim and </a:t>
            </a:r>
            <a:r>
              <a:rPr lang="en-US" dirty="0" err="1" smtClean="0"/>
              <a:t>Michaeli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55474"/>
            <a:ext cx="9144000" cy="809897"/>
          </a:xfrm>
        </p:spPr>
        <p:txBody>
          <a:bodyPr/>
          <a:lstStyle/>
          <a:p>
            <a:r>
              <a:rPr lang="en-US" dirty="0" smtClean="0"/>
              <a:t>Discussion by Kate Litvak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64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377"/>
            <a:ext cx="10515600" cy="11321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Voting Premium and Firm Maturity (VI): </a:t>
            </a:r>
            <a:br>
              <a:rPr lang="en-US" dirty="0" smtClean="0"/>
            </a:br>
            <a:r>
              <a:rPr lang="en-US" dirty="0" smtClean="0"/>
              <a:t>Smaller Issues and Concerns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5425440"/>
          </a:xfrm>
        </p:spPr>
        <p:txBody>
          <a:bodyPr>
            <a:normAutofit/>
          </a:bodyPr>
          <a:lstStyle/>
          <a:p>
            <a:r>
              <a:rPr lang="en-US" dirty="0" smtClean="0"/>
              <a:t>Maturity is measured very crudely</a:t>
            </a:r>
          </a:p>
          <a:p>
            <a:pPr lvl="1"/>
            <a:r>
              <a:rPr lang="en-US" dirty="0" smtClean="0"/>
              <a:t>Yes-no; above sample median age (12 years) or not</a:t>
            </a:r>
          </a:p>
          <a:p>
            <a:pPr lvl="1"/>
            <a:r>
              <a:rPr lang="en-US" dirty="0" smtClean="0"/>
              <a:t>But need to see more detailed breakdown</a:t>
            </a:r>
          </a:p>
          <a:p>
            <a:pPr lvl="2"/>
            <a:r>
              <a:rPr lang="en-US" dirty="0" smtClean="0"/>
              <a:t>Where is most of the effect?</a:t>
            </a:r>
          </a:p>
          <a:p>
            <a:pPr lvl="2"/>
            <a:r>
              <a:rPr lang="en-US" dirty="0" smtClean="0"/>
              <a:t>In the very tails?</a:t>
            </a:r>
          </a:p>
          <a:p>
            <a:pPr lvl="2"/>
            <a:r>
              <a:rPr lang="en-US" dirty="0" smtClean="0"/>
              <a:t>In the middle?</a:t>
            </a:r>
          </a:p>
          <a:p>
            <a:pPr lvl="1"/>
            <a:r>
              <a:rPr lang="en-US" dirty="0" smtClean="0"/>
              <a:t>More granular measures of maturity</a:t>
            </a:r>
          </a:p>
          <a:p>
            <a:pPr lvl="2"/>
            <a:r>
              <a:rPr lang="en-US" dirty="0" smtClean="0"/>
              <a:t>Age in years</a:t>
            </a:r>
          </a:p>
          <a:p>
            <a:pPr lvl="2"/>
            <a:r>
              <a:rPr lang="en-US" dirty="0" smtClean="0"/>
              <a:t>Quartile regressions</a:t>
            </a:r>
          </a:p>
          <a:p>
            <a:pPr lvl="2"/>
            <a:r>
              <a:rPr lang="en-US" dirty="0" smtClean="0"/>
              <a:t>Very tails separately (top-bottom 10%)</a:t>
            </a:r>
          </a:p>
          <a:p>
            <a:pPr lvl="2"/>
            <a:r>
              <a:rPr lang="en-US" dirty="0" smtClean="0"/>
              <a:t>Other age-based divisions of sample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53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674"/>
            <a:ext cx="10515600" cy="566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Better Specification: Diffs-in-Diffs with Stronger Shock than “Maturity”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199"/>
            <a:ext cx="10515600" cy="54951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Treated firms – dual-class</a:t>
            </a:r>
          </a:p>
          <a:p>
            <a:pPr lvl="1"/>
            <a:r>
              <a:rPr lang="en-US" dirty="0" smtClean="0"/>
              <a:t>Control firms – non-dual-class</a:t>
            </a:r>
          </a:p>
          <a:p>
            <a:r>
              <a:rPr lang="en-US" dirty="0" smtClean="0"/>
              <a:t>Event for before-and-after:</a:t>
            </a:r>
          </a:p>
          <a:p>
            <a:pPr lvl="1"/>
            <a:r>
              <a:rPr lang="en-US" dirty="0" smtClean="0"/>
              <a:t>Firm switching from dual-class to single-class or in reverse</a:t>
            </a:r>
          </a:p>
          <a:p>
            <a:r>
              <a:rPr lang="en-US" dirty="0" smtClean="0"/>
              <a:t>And add the following panel techniques</a:t>
            </a:r>
          </a:p>
          <a:p>
            <a:pPr lvl="1"/>
            <a:r>
              <a:rPr lang="en-US" dirty="0" smtClean="0"/>
              <a:t>Firm FE</a:t>
            </a:r>
          </a:p>
          <a:p>
            <a:pPr lvl="1"/>
            <a:r>
              <a:rPr lang="en-US" dirty="0" smtClean="0"/>
              <a:t>Year FE</a:t>
            </a:r>
          </a:p>
          <a:p>
            <a:pPr lvl="1"/>
            <a:r>
              <a:rPr lang="en-US" dirty="0" smtClean="0"/>
              <a:t>Firm clusters for standard errors</a:t>
            </a:r>
          </a:p>
          <a:p>
            <a:pPr lvl="1"/>
            <a:r>
              <a:rPr lang="en-US" dirty="0" smtClean="0"/>
              <a:t>Controls for time-variant characteristics</a:t>
            </a:r>
          </a:p>
          <a:p>
            <a:r>
              <a:rPr lang="en-US" dirty="0" smtClean="0"/>
              <a:t>Still not great identification!</a:t>
            </a:r>
          </a:p>
          <a:p>
            <a:pPr lvl="1"/>
            <a:r>
              <a:rPr lang="en-US" dirty="0" smtClean="0"/>
              <a:t>Because firms choose to change class structure 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 response to outcome variables, like share prices</a:t>
            </a:r>
          </a:p>
          <a:p>
            <a:pPr lvl="2"/>
            <a:r>
              <a:rPr lang="en-US" dirty="0" smtClean="0"/>
              <a:t>Or in response to world conditions that affect share prices directly, like macro variables</a:t>
            </a:r>
          </a:p>
          <a:p>
            <a:pPr lvl="1"/>
            <a:r>
              <a:rPr lang="en-US" dirty="0" smtClean="0"/>
              <a:t>Or can make existing dual class shares publicly tradable or not</a:t>
            </a:r>
          </a:p>
          <a:p>
            <a:pPr lvl="2"/>
            <a:r>
              <a:rPr lang="en-US" dirty="0" smtClean="0"/>
              <a:t>Which adds or removes them from sample</a:t>
            </a:r>
          </a:p>
          <a:p>
            <a:r>
              <a:rPr lang="en-US" dirty="0" smtClean="0"/>
              <a:t>But at least something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8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171"/>
            <a:ext cx="10515600" cy="984069"/>
          </a:xfrm>
        </p:spPr>
        <p:txBody>
          <a:bodyPr/>
          <a:lstStyle/>
          <a:p>
            <a:r>
              <a:rPr lang="en-US" dirty="0" smtClean="0"/>
              <a:t>Results for Dual-Class Recaps and Unifications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56257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What’s Good About These Tests</a:t>
            </a:r>
          </a:p>
          <a:p>
            <a:pPr lvl="1"/>
            <a:r>
              <a:rPr lang="en-US" dirty="0" smtClean="0"/>
              <a:t>Identification is cleaner</a:t>
            </a:r>
          </a:p>
          <a:p>
            <a:r>
              <a:rPr lang="en-US" dirty="0" smtClean="0"/>
              <a:t>Treated firms </a:t>
            </a:r>
          </a:p>
          <a:p>
            <a:pPr lvl="1"/>
            <a:r>
              <a:rPr lang="en-US" dirty="0" smtClean="0"/>
              <a:t>Did recap or unification</a:t>
            </a:r>
          </a:p>
          <a:p>
            <a:r>
              <a:rPr lang="en-US" dirty="0" smtClean="0"/>
              <a:t>Control firms </a:t>
            </a:r>
          </a:p>
          <a:p>
            <a:pPr lvl="1"/>
            <a:r>
              <a:rPr lang="en-US" dirty="0" smtClean="0"/>
              <a:t>The rest of the market, via the </a:t>
            </a:r>
            <a:r>
              <a:rPr lang="en-US" u="sng" dirty="0" smtClean="0"/>
              <a:t>event-study methodology</a:t>
            </a:r>
          </a:p>
          <a:p>
            <a:r>
              <a:rPr lang="en-US" dirty="0" smtClean="0"/>
              <a:t>Shock</a:t>
            </a:r>
          </a:p>
          <a:p>
            <a:pPr lvl="1"/>
            <a:r>
              <a:rPr lang="en-US" dirty="0" smtClean="0"/>
              <a:t>The event of recap or unification</a:t>
            </a:r>
          </a:p>
          <a:p>
            <a:r>
              <a:rPr lang="en-US" dirty="0" smtClean="0"/>
              <a:t>So, we measure treated and controls before and after the shock</a:t>
            </a:r>
          </a:p>
          <a:p>
            <a:r>
              <a:rPr lang="en-US" dirty="0" smtClean="0"/>
              <a:t>Shock is short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reduces worries re intervening variables</a:t>
            </a:r>
          </a:p>
          <a:p>
            <a:pPr lvl="1"/>
            <a:r>
              <a:rPr lang="en-US" dirty="0" smtClean="0"/>
              <a:t>What else happened on exactly those days?</a:t>
            </a:r>
          </a:p>
          <a:p>
            <a:r>
              <a:rPr lang="en-US" dirty="0" smtClean="0"/>
              <a:t>Weakness: Shock is not exogenous</a:t>
            </a:r>
          </a:p>
          <a:p>
            <a:pPr lvl="1"/>
            <a:r>
              <a:rPr lang="en-US" dirty="0" smtClean="0"/>
              <a:t>But ok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59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909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Dual-Class Recaps and Unifications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2" y="1314994"/>
            <a:ext cx="10227809" cy="53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2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171"/>
            <a:ext cx="10515600" cy="984069"/>
          </a:xfrm>
        </p:spPr>
        <p:txBody>
          <a:bodyPr/>
          <a:lstStyle/>
          <a:p>
            <a:r>
              <a:rPr lang="en-US" dirty="0" smtClean="0"/>
              <a:t>Results for Dual-Class Recaps and Unifications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1206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Event Per Firm (I hope)</a:t>
            </a:r>
          </a:p>
          <a:p>
            <a:pPr lvl="1"/>
            <a:r>
              <a:rPr lang="en-US" dirty="0" smtClean="0"/>
              <a:t>So, not firm-level panel, like prior table</a:t>
            </a:r>
          </a:p>
          <a:p>
            <a:pPr lvl="1"/>
            <a:r>
              <a:rPr lang="en-US" dirty="0" smtClean="0"/>
              <a:t>Don’t need Firm FE</a:t>
            </a:r>
          </a:p>
          <a:p>
            <a:pPr lvl="1"/>
            <a:r>
              <a:rPr lang="en-US" dirty="0" smtClean="0"/>
              <a:t>Still need Year FE and clusters</a:t>
            </a:r>
          </a:p>
          <a:p>
            <a:pPr lvl="1"/>
            <a:r>
              <a:rPr lang="en-US" dirty="0" smtClean="0"/>
              <a:t>Good if can control for industry, at least roughly</a:t>
            </a:r>
          </a:p>
          <a:p>
            <a:r>
              <a:rPr lang="en-US" dirty="0" smtClean="0"/>
              <a:t>Another possible test – flip the question:</a:t>
            </a:r>
          </a:p>
          <a:p>
            <a:pPr lvl="1"/>
            <a:r>
              <a:rPr lang="en-US" dirty="0" smtClean="0"/>
              <a:t>Which pre-event firm characteristics predict which firm would do dual-class recap?</a:t>
            </a:r>
          </a:p>
          <a:p>
            <a:pPr lvl="2"/>
            <a:r>
              <a:rPr lang="en-US" dirty="0" smtClean="0"/>
              <a:t>Or unification</a:t>
            </a:r>
          </a:p>
          <a:p>
            <a:pPr lvl="1"/>
            <a:r>
              <a:rPr lang="en-US" dirty="0" smtClean="0"/>
              <a:t>Better firms? </a:t>
            </a:r>
          </a:p>
          <a:p>
            <a:pPr lvl="1"/>
            <a:r>
              <a:rPr lang="en-US" dirty="0" smtClean="0"/>
              <a:t>More traded firms? </a:t>
            </a:r>
          </a:p>
          <a:p>
            <a:pPr lvl="1"/>
            <a:r>
              <a:rPr lang="en-US" dirty="0" smtClean="0"/>
              <a:t>Firms in declining industries? Etc. </a:t>
            </a:r>
            <a:endParaRPr lang="ru-RU" dirty="0" smtClean="0"/>
          </a:p>
          <a:p>
            <a:pPr lvl="1"/>
            <a:r>
              <a:rPr lang="en-US" dirty="0" smtClean="0"/>
              <a:t>And ask whether that pattern differs for mature and not mature firms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707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171"/>
            <a:ext cx="10515600" cy="984069"/>
          </a:xfrm>
        </p:spPr>
        <p:txBody>
          <a:bodyPr/>
          <a:lstStyle/>
          <a:p>
            <a:r>
              <a:rPr lang="en-US" dirty="0" smtClean="0"/>
              <a:t>Table 4 – Effects on Firm Value (Tobin’s 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59"/>
            <a:ext cx="10515600" cy="529481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My preferred question</a:t>
            </a:r>
          </a:p>
          <a:p>
            <a:r>
              <a:rPr lang="en-US" dirty="0" smtClean="0"/>
              <a:t>Standard spec:</a:t>
            </a:r>
          </a:p>
          <a:p>
            <a:pPr lvl="1"/>
            <a:r>
              <a:rPr lang="en-US" dirty="0" smtClean="0"/>
              <a:t>Firm FE</a:t>
            </a:r>
          </a:p>
          <a:p>
            <a:pPr lvl="1"/>
            <a:r>
              <a:rPr lang="en-US" dirty="0" smtClean="0"/>
              <a:t>Year FE</a:t>
            </a:r>
          </a:p>
          <a:p>
            <a:pPr lvl="1"/>
            <a:r>
              <a:rPr lang="en-US" dirty="0" smtClean="0"/>
              <a:t>Firm Clusters</a:t>
            </a:r>
          </a:p>
          <a:p>
            <a:pPr lvl="1"/>
            <a:r>
              <a:rPr lang="en-US" dirty="0" smtClean="0"/>
              <a:t>Various standard controls </a:t>
            </a:r>
          </a:p>
          <a:p>
            <a:pPr lvl="1"/>
            <a:r>
              <a:rPr lang="en-US" dirty="0" smtClean="0"/>
              <a:t>Matched sample, so treated and control firms are similar</a:t>
            </a:r>
          </a:p>
          <a:p>
            <a:pPr lvl="2"/>
            <a:r>
              <a:rPr lang="en-US" dirty="0" smtClean="0"/>
              <a:t>So, you don’t estimate on strange small areas of common support</a:t>
            </a:r>
          </a:p>
          <a:p>
            <a:r>
              <a:rPr lang="en-US" dirty="0" smtClean="0"/>
              <a:t>Table 4 does not have a single column like that</a:t>
            </a:r>
          </a:p>
          <a:p>
            <a:r>
              <a:rPr lang="en-US" dirty="0" smtClean="0"/>
              <a:t>No columns with Firm FE and Year FE</a:t>
            </a:r>
          </a:p>
          <a:p>
            <a:pPr lvl="1"/>
            <a:r>
              <a:rPr lang="en-US" dirty="0" smtClean="0"/>
              <a:t>But that’s standard for panel regressions</a:t>
            </a:r>
          </a:p>
          <a:p>
            <a:r>
              <a:rPr lang="en-US" dirty="0" smtClean="0"/>
              <a:t>In the one column with firm FE </a:t>
            </a:r>
            <a:r>
              <a:rPr lang="en-US" dirty="0" smtClean="0">
                <a:sym typeface="Wingdings" panose="05000000000000000000" pitchFamily="2" charset="2"/>
              </a:rPr>
              <a:t> almost no result on </a:t>
            </a:r>
            <a:r>
              <a:rPr lang="en-US" dirty="0" err="1" smtClean="0">
                <a:sym typeface="Wingdings" panose="05000000000000000000" pitchFamily="2" charset="2"/>
              </a:rPr>
              <a:t>coeff</a:t>
            </a:r>
            <a:r>
              <a:rPr lang="en-US" dirty="0" smtClean="0">
                <a:sym typeface="Wingdings" panose="05000000000000000000" pitchFamily="2" charset="2"/>
              </a:rPr>
              <a:t> of interest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Mature * Dual-Class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91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66" y="78178"/>
            <a:ext cx="11858625" cy="667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18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337"/>
            <a:ext cx="10515600" cy="84473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 Few Theoretical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09" y="1079862"/>
            <a:ext cx="11016341" cy="5625737"/>
          </a:xfrm>
        </p:spPr>
        <p:txBody>
          <a:bodyPr>
            <a:normAutofit/>
          </a:bodyPr>
          <a:lstStyle/>
          <a:p>
            <a:r>
              <a:rPr lang="en-US" dirty="0" smtClean="0"/>
              <a:t>What Is Tobin’s Q for Firm where Controlling Class Not Publicly Traded?</a:t>
            </a:r>
          </a:p>
          <a:p>
            <a:pPr lvl="1"/>
            <a:r>
              <a:rPr lang="en-US" dirty="0" smtClean="0"/>
              <a:t>Cannot measure b/c don’t know mkt value of non-traded shares</a:t>
            </a:r>
          </a:p>
          <a:p>
            <a:r>
              <a:rPr lang="en-US" dirty="0" smtClean="0"/>
              <a:t>What if We Think of Q as Mostly Measure of Investment Opportunity?</a:t>
            </a:r>
          </a:p>
          <a:p>
            <a:pPr lvl="1"/>
            <a:r>
              <a:rPr lang="en-US" dirty="0" smtClean="0"/>
              <a:t>High investment opportunity + low assets = high Q</a:t>
            </a:r>
          </a:p>
          <a:p>
            <a:pPr lvl="1"/>
            <a:r>
              <a:rPr lang="en-US" dirty="0" smtClean="0"/>
              <a:t>Get older </a:t>
            </a:r>
            <a:r>
              <a:rPr lang="en-US" dirty="0" smtClean="0">
                <a:sym typeface="Wingdings" panose="05000000000000000000" pitchFamily="2" charset="2"/>
              </a:rPr>
              <a:t> can raise more capital and invest  increase assets + lower unexplored investment opportunity = lower Q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Suppose dual-class firms are better at raising capital and investing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Then, over time, their Q will go down more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But this has nothing to do with hostile takeovers</a:t>
            </a:r>
          </a:p>
          <a:p>
            <a:pPr lvl="1"/>
            <a:r>
              <a:rPr lang="en-US" u="sng" dirty="0" smtClean="0">
                <a:sym typeface="Wingdings" panose="05000000000000000000" pitchFamily="2" charset="2"/>
              </a:rPr>
              <a:t>Alternative explanation for paper’s results that needs to be ruled out</a:t>
            </a:r>
            <a:endParaRPr lang="en-US" u="sng" dirty="0" smtClean="0"/>
          </a:p>
          <a:p>
            <a:r>
              <a:rPr lang="en-US" dirty="0" smtClean="0"/>
              <a:t>Is Sales Growth in this Context Good Measure of Maturity</a:t>
            </a:r>
          </a:p>
          <a:p>
            <a:pPr lvl="1"/>
            <a:r>
              <a:rPr lang="en-US" dirty="0" smtClean="0"/>
              <a:t>People usually run tests for Q and use sales grows as proxy for investment opportunity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58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Econometric Comment for All Subsequent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I’d Do Firm FE and Year FE and Firm Clusters Everywhere</a:t>
            </a:r>
          </a:p>
          <a:p>
            <a:r>
              <a:rPr lang="en-US" dirty="0" smtClean="0"/>
              <a:t>None of your panel </a:t>
            </a:r>
            <a:r>
              <a:rPr lang="en-US" dirty="0" err="1" smtClean="0"/>
              <a:t>regs</a:t>
            </a:r>
            <a:r>
              <a:rPr lang="en-US" dirty="0" smtClean="0"/>
              <a:t> have this spec</a:t>
            </a:r>
          </a:p>
          <a:p>
            <a:pPr lvl="1"/>
            <a:r>
              <a:rPr lang="en-US" dirty="0" smtClean="0"/>
              <a:t>Not in operating performance table</a:t>
            </a:r>
          </a:p>
          <a:p>
            <a:pPr lvl="1"/>
            <a:r>
              <a:rPr lang="en-US" dirty="0" smtClean="0"/>
              <a:t>Not in innovation table</a:t>
            </a:r>
          </a:p>
          <a:p>
            <a:pPr lvl="2"/>
            <a:r>
              <a:rPr lang="en-US" dirty="0" smtClean="0"/>
              <a:t>Here, results especially weak, will likely disappear entirely with proper spec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10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Table 10 – Switches Due to Sunset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67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Nice Identification, Likely Best of All</a:t>
            </a:r>
          </a:p>
          <a:p>
            <a:pPr lvl="1"/>
            <a:r>
              <a:rPr lang="en-US" dirty="0" smtClean="0"/>
              <a:t>For time-based sunsets </a:t>
            </a:r>
          </a:p>
          <a:p>
            <a:r>
              <a:rPr lang="en-US" dirty="0" smtClean="0"/>
              <a:t>Exact Date of Sunset is Exogenous (Kind of)</a:t>
            </a:r>
          </a:p>
          <a:p>
            <a:pPr lvl="1"/>
            <a:r>
              <a:rPr lang="en-US" dirty="0" smtClean="0"/>
              <a:t>Set up ahead</a:t>
            </a:r>
          </a:p>
          <a:p>
            <a:pPr lvl="1"/>
            <a:r>
              <a:rPr lang="en-US" dirty="0" smtClean="0"/>
              <a:t>No good relationship to what’s going on much later</a:t>
            </a:r>
          </a:p>
          <a:p>
            <a:r>
              <a:rPr lang="en-US" dirty="0" smtClean="0"/>
              <a:t>So, good sort-of exogenous shock for a Diffs-in-Diffs test</a:t>
            </a:r>
          </a:p>
          <a:p>
            <a:r>
              <a:rPr lang="en-US" dirty="0" smtClean="0"/>
              <a:t>Possible problems:</a:t>
            </a:r>
          </a:p>
          <a:p>
            <a:pPr lvl="1"/>
            <a:r>
              <a:rPr lang="en-US" dirty="0" smtClean="0"/>
              <a:t>Controllers might be able to control whether or when the unification actually happens by e.g., amending charter, buying shares, issuing new classes, etc.</a:t>
            </a:r>
          </a:p>
          <a:p>
            <a:pPr lvl="1"/>
            <a:r>
              <a:rPr lang="en-US" dirty="0" smtClean="0"/>
              <a:t>Maybe sample is too small?</a:t>
            </a:r>
          </a:p>
          <a:p>
            <a:pPr lvl="2"/>
            <a:r>
              <a:rPr lang="en-US" dirty="0" smtClean="0"/>
              <a:t>Paper says only 6.4% of dual-class firms have time-based sunset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8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10515600" cy="853441"/>
          </a:xfrm>
        </p:spPr>
        <p:txBody>
          <a:bodyPr/>
          <a:lstStyle/>
          <a:p>
            <a:pPr algn="ctr"/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4661672"/>
          </a:xfrm>
        </p:spPr>
        <p:txBody>
          <a:bodyPr/>
          <a:lstStyle/>
          <a:p>
            <a:r>
              <a:rPr lang="en-US" dirty="0" smtClean="0"/>
              <a:t>Impact of Dual-Class Shares of Firm Valuation, Performance, etc.</a:t>
            </a:r>
          </a:p>
          <a:p>
            <a:r>
              <a:rPr lang="en-US" dirty="0" smtClean="0"/>
              <a:t>Theory Reasons to Think: Older Firms Different</a:t>
            </a:r>
          </a:p>
          <a:p>
            <a:r>
              <a:rPr lang="en-US" dirty="0" smtClean="0"/>
              <a:t>Tests Whether Older Dual-Class Firms Different</a:t>
            </a:r>
          </a:p>
          <a:p>
            <a:pPr lvl="1"/>
            <a:r>
              <a:rPr lang="en-US" dirty="0" smtClean="0"/>
              <a:t>From younger dual-class firms</a:t>
            </a:r>
          </a:p>
          <a:p>
            <a:pPr lvl="1"/>
            <a:r>
              <a:rPr lang="en-US" dirty="0" smtClean="0"/>
              <a:t>From older non-dual-class firms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28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important research question</a:t>
            </a:r>
          </a:p>
          <a:p>
            <a:r>
              <a:rPr lang="en-US" dirty="0" smtClean="0"/>
              <a:t>Great data collection work</a:t>
            </a:r>
          </a:p>
          <a:p>
            <a:r>
              <a:rPr lang="en-US" dirty="0" smtClean="0"/>
              <a:t>Some interesting results</a:t>
            </a:r>
          </a:p>
          <a:p>
            <a:pPr lvl="1"/>
            <a:r>
              <a:rPr lang="en-US" dirty="0" smtClean="0"/>
              <a:t>But I prefer different specifications and robustness checks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9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10515600" cy="853441"/>
          </a:xfrm>
        </p:spPr>
        <p:txBody>
          <a:bodyPr/>
          <a:lstStyle/>
          <a:p>
            <a:pPr algn="ctr"/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294811"/>
          </a:xfrm>
        </p:spPr>
        <p:txBody>
          <a:bodyPr/>
          <a:lstStyle/>
          <a:p>
            <a:r>
              <a:rPr lang="en-US" dirty="0" smtClean="0"/>
              <a:t>Lots of Data Collection Work</a:t>
            </a:r>
          </a:p>
          <a:p>
            <a:pPr lvl="1"/>
            <a:r>
              <a:rPr lang="en-US" dirty="0" smtClean="0"/>
              <a:t>Including by hand</a:t>
            </a:r>
          </a:p>
          <a:p>
            <a:r>
              <a:rPr lang="en-US" dirty="0" smtClean="0"/>
              <a:t>Lots and Lots of Tests</a:t>
            </a:r>
          </a:p>
          <a:p>
            <a:pPr lvl="1"/>
            <a:r>
              <a:rPr lang="en-US" dirty="0" smtClean="0"/>
              <a:t>Feels too much</a:t>
            </a:r>
          </a:p>
          <a:p>
            <a:pPr lvl="1"/>
            <a:r>
              <a:rPr lang="en-US" dirty="0" smtClean="0"/>
              <a:t>Almost hard to tell which are the core results</a:t>
            </a:r>
          </a:p>
          <a:p>
            <a:r>
              <a:rPr lang="en-US" dirty="0" smtClean="0"/>
              <a:t>I understand the problem: there is a competing concurrent paper, must do something to differentiate</a:t>
            </a:r>
          </a:p>
          <a:p>
            <a:pPr lvl="1"/>
            <a:r>
              <a:rPr lang="en-US" dirty="0" smtClean="0"/>
              <a:t>If not for that, I would have recommended splitting the paper into two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81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589"/>
            <a:ext cx="10515600" cy="1105989"/>
          </a:xfrm>
        </p:spPr>
        <p:txBody>
          <a:bodyPr/>
          <a:lstStyle/>
          <a:p>
            <a:pPr algn="ctr"/>
            <a:r>
              <a:rPr lang="en-US" dirty="0" smtClean="0"/>
              <a:t>Voting Premium and Firm Maturity (I)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622" y="1209082"/>
            <a:ext cx="8644618" cy="547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4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377"/>
            <a:ext cx="10515600" cy="11321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Voting Premium and Firm Maturity (II): </a:t>
            </a:r>
            <a:br>
              <a:rPr lang="en-US" dirty="0" smtClean="0"/>
            </a:br>
            <a:r>
              <a:rPr lang="en-US" dirty="0" smtClean="0"/>
              <a:t>Issues and Concerns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5425440"/>
          </a:xfrm>
        </p:spPr>
        <p:txBody>
          <a:bodyPr>
            <a:normAutofit/>
          </a:bodyPr>
          <a:lstStyle/>
          <a:p>
            <a:r>
              <a:rPr lang="en-US" dirty="0" smtClean="0"/>
              <a:t>Sample – only dual-class firms with tradable superior class</a:t>
            </a:r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prob</a:t>
            </a:r>
            <a:r>
              <a:rPr lang="en-US" dirty="0" smtClean="0"/>
              <a:t> that’s only a </a:t>
            </a:r>
            <a:r>
              <a:rPr lang="en-US" u="sng" dirty="0" smtClean="0"/>
              <a:t>minority</a:t>
            </a:r>
            <a:r>
              <a:rPr lang="en-US" dirty="0" smtClean="0"/>
              <a:t> of superior class</a:t>
            </a:r>
          </a:p>
          <a:p>
            <a:pPr lvl="1"/>
            <a:r>
              <a:rPr lang="en-US" dirty="0" smtClean="0"/>
              <a:t>Because controller does not trade</a:t>
            </a:r>
          </a:p>
          <a:p>
            <a:r>
              <a:rPr lang="en-US" dirty="0" smtClean="0"/>
              <a:t>But real problem with dual-class shares </a:t>
            </a:r>
          </a:p>
          <a:p>
            <a:pPr lvl="1"/>
            <a:r>
              <a:rPr lang="en-US" dirty="0" smtClean="0"/>
              <a:t>in firms with </a:t>
            </a:r>
            <a:r>
              <a:rPr lang="en-US" u="sng" dirty="0" smtClean="0"/>
              <a:t>non-tradable</a:t>
            </a:r>
            <a:r>
              <a:rPr lang="en-US" dirty="0" smtClean="0"/>
              <a:t> superior class</a:t>
            </a:r>
          </a:p>
          <a:p>
            <a:pPr lvl="2"/>
            <a:r>
              <a:rPr lang="en-US" dirty="0" smtClean="0"/>
              <a:t>Or for controller in tradable class who does not trade</a:t>
            </a:r>
          </a:p>
          <a:p>
            <a:pPr lvl="1"/>
            <a:r>
              <a:rPr lang="en-US" dirty="0" smtClean="0"/>
              <a:t>(at least it’s so for takeovers, the channel of the effect that authors propose): </a:t>
            </a:r>
          </a:p>
          <a:p>
            <a:r>
              <a:rPr lang="en-US" dirty="0" smtClean="0"/>
              <a:t>Problem: No market value for non-traded blocks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so, cannot test that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So, this is as best we can do</a:t>
            </a:r>
            <a:endParaRPr lang="en-US" dirty="0" smtClean="0"/>
          </a:p>
          <a:p>
            <a:r>
              <a:rPr lang="en-US" dirty="0" smtClean="0"/>
              <a:t>But patterns </a:t>
            </a:r>
            <a:r>
              <a:rPr lang="en-US" dirty="0" err="1" smtClean="0"/>
              <a:t>prob</a:t>
            </a:r>
            <a:r>
              <a:rPr lang="en-US" dirty="0" smtClean="0"/>
              <a:t> are not the same as for tradable superior class</a:t>
            </a:r>
          </a:p>
          <a:p>
            <a:pPr lvl="1"/>
            <a:r>
              <a:rPr lang="en-US" dirty="0" err="1" smtClean="0"/>
              <a:t>Esp</a:t>
            </a:r>
            <a:r>
              <a:rPr lang="en-US" dirty="0" smtClean="0"/>
              <a:t> if the main concern is hostile takeovers</a:t>
            </a:r>
          </a:p>
        </p:txBody>
      </p:sp>
    </p:spTree>
    <p:extLst>
      <p:ext uri="{BB962C8B-B14F-4D97-AF65-F5344CB8AC3E}">
        <p14:creationId xmlns:p14="http://schemas.microsoft.com/office/powerpoint/2010/main" val="33508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377"/>
            <a:ext cx="10515600" cy="11321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Voting Premium and Firm Maturity (III): </a:t>
            </a:r>
            <a:br>
              <a:rPr lang="en-US" dirty="0" smtClean="0"/>
            </a:br>
            <a:r>
              <a:rPr lang="en-US" dirty="0" smtClean="0"/>
              <a:t>Issues and Concerns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41120"/>
            <a:ext cx="10796451" cy="5425440"/>
          </a:xfrm>
        </p:spPr>
        <p:txBody>
          <a:bodyPr>
            <a:normAutofit/>
          </a:bodyPr>
          <a:lstStyle/>
          <a:p>
            <a:r>
              <a:rPr lang="en-US" dirty="0" smtClean="0"/>
              <a:t>Panel Data, but Does Not Use Panel Techniques </a:t>
            </a:r>
          </a:p>
          <a:p>
            <a:pPr lvl="1"/>
            <a:r>
              <a:rPr lang="en-US" dirty="0" smtClean="0"/>
              <a:t>No firm fixed effects</a:t>
            </a:r>
          </a:p>
          <a:p>
            <a:pPr lvl="1"/>
            <a:r>
              <a:rPr lang="en-US" dirty="0" smtClean="0"/>
              <a:t>No industry fixed effects</a:t>
            </a:r>
          </a:p>
          <a:p>
            <a:pPr lvl="1"/>
            <a:r>
              <a:rPr lang="en-US" dirty="0" smtClean="0"/>
              <a:t>No year fixed effects </a:t>
            </a:r>
          </a:p>
          <a:p>
            <a:pPr lvl="2"/>
            <a:r>
              <a:rPr lang="en-US" dirty="0" smtClean="0"/>
              <a:t>None in main results column</a:t>
            </a:r>
          </a:p>
          <a:p>
            <a:pPr lvl="2"/>
            <a:r>
              <a:rPr lang="en-US" dirty="0" smtClean="0"/>
              <a:t>Yes year FE in second column, but result barely there</a:t>
            </a:r>
          </a:p>
          <a:p>
            <a:pPr lvl="1"/>
            <a:r>
              <a:rPr lang="en-US" dirty="0" smtClean="0"/>
              <a:t>Clustering standard errors on firm does not remove bias generated by not using fixed effects</a:t>
            </a:r>
          </a:p>
          <a:p>
            <a:r>
              <a:rPr lang="en-US" dirty="0" smtClean="0"/>
              <a:t>Where We See Main Result on Maturity</a:t>
            </a:r>
          </a:p>
          <a:p>
            <a:pPr lvl="1"/>
            <a:r>
              <a:rPr lang="en-US" dirty="0" smtClean="0"/>
              <a:t>When we treat each year in firm’s life as independent event</a:t>
            </a:r>
          </a:p>
          <a:p>
            <a:pPr lvl="1"/>
            <a:r>
              <a:rPr lang="en-US" dirty="0" smtClean="0"/>
              <a:t>And compare them to each other as one giant cross-section</a:t>
            </a:r>
          </a:p>
          <a:p>
            <a:pPr lvl="1"/>
            <a:r>
              <a:rPr lang="en-US" dirty="0" smtClean="0"/>
              <a:t>Ignoring year, industry, most other firm characteristic except couple of controls</a:t>
            </a:r>
          </a:p>
          <a:p>
            <a:r>
              <a:rPr lang="en-US" dirty="0" smtClean="0"/>
              <a:t>Cannot Call that an “Effect” – No Identification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328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Voting Premium and Firm Maturity (IV): </a:t>
            </a:r>
            <a:br>
              <a:rPr lang="en-US" dirty="0" smtClean="0"/>
            </a:br>
            <a:r>
              <a:rPr lang="en-US" dirty="0" smtClean="0"/>
              <a:t>Issues and Concerns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42" y="2063931"/>
            <a:ext cx="10381352" cy="458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Voting Premium and Firm Maturity (V): </a:t>
            </a:r>
            <a:br>
              <a:rPr lang="en-US" dirty="0" smtClean="0"/>
            </a:br>
            <a:r>
              <a:rPr lang="en-US" dirty="0" smtClean="0"/>
              <a:t>Issues and Concerns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306"/>
          </a:xfrm>
        </p:spPr>
        <p:txBody>
          <a:bodyPr>
            <a:normAutofit/>
          </a:bodyPr>
          <a:lstStyle/>
          <a:p>
            <a:r>
              <a:rPr lang="en-US" dirty="0" smtClean="0"/>
              <a:t>Ask re Theory for Using Sales Growth as Proxy for Maturity</a:t>
            </a:r>
          </a:p>
          <a:p>
            <a:pPr lvl="1"/>
            <a:r>
              <a:rPr lang="en-US" dirty="0" smtClean="0"/>
              <a:t>At least for this research question </a:t>
            </a:r>
          </a:p>
          <a:p>
            <a:pPr lvl="1"/>
            <a:r>
              <a:rPr lang="en-US" dirty="0" smtClean="0"/>
              <a:t>Which has to do with behavior of founders, dependence on their unique skills, etc.</a:t>
            </a:r>
          </a:p>
          <a:p>
            <a:r>
              <a:rPr lang="en-US" dirty="0" smtClean="0"/>
              <a:t>Notice: Uses Firm FE</a:t>
            </a:r>
          </a:p>
          <a:p>
            <a:pPr lvl="1"/>
            <a:r>
              <a:rPr lang="en-US" dirty="0" smtClean="0"/>
              <a:t>And Panel A did not</a:t>
            </a:r>
          </a:p>
          <a:p>
            <a:pPr lvl="1"/>
            <a:r>
              <a:rPr lang="en-US" dirty="0" smtClean="0"/>
              <a:t>Need to explain</a:t>
            </a:r>
          </a:p>
          <a:p>
            <a:r>
              <a:rPr lang="en-US" dirty="0" smtClean="0"/>
              <a:t>Result with Very Weak for Firm FE</a:t>
            </a:r>
          </a:p>
          <a:p>
            <a:pPr lvl="1"/>
            <a:r>
              <a:rPr lang="en-US" dirty="0" smtClean="0"/>
              <a:t>And for year FE or no FE – also week</a:t>
            </a:r>
          </a:p>
          <a:p>
            <a:pPr lvl="1"/>
            <a:r>
              <a:rPr lang="en-US" dirty="0" smtClean="0"/>
              <a:t>Is this barely-there result – fruit of large sample, few controls?</a:t>
            </a:r>
          </a:p>
          <a:p>
            <a:pPr lvl="1"/>
            <a:r>
              <a:rPr lang="en-US" dirty="0" smtClean="0"/>
              <a:t>Need more robustness checks to show it’s not 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473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Specification I Prefer Here: Diffs-in-Diffs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7611"/>
            <a:ext cx="10515600" cy="56866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Treated shares – superior class</a:t>
            </a:r>
          </a:p>
          <a:p>
            <a:pPr lvl="1"/>
            <a:r>
              <a:rPr lang="en-US" dirty="0" smtClean="0"/>
              <a:t>Control shares – inferior class</a:t>
            </a:r>
          </a:p>
          <a:p>
            <a:r>
              <a:rPr lang="en-US" dirty="0" smtClean="0"/>
              <a:t>Event for before-and-after:</a:t>
            </a:r>
          </a:p>
          <a:p>
            <a:pPr lvl="1"/>
            <a:r>
              <a:rPr lang="en-US" dirty="0" smtClean="0"/>
              <a:t>Firm switching from “not mature” to “mature”</a:t>
            </a:r>
          </a:p>
          <a:p>
            <a:r>
              <a:rPr lang="en-US" dirty="0" smtClean="0"/>
              <a:t>Add panel techniques</a:t>
            </a:r>
          </a:p>
          <a:p>
            <a:pPr lvl="1"/>
            <a:r>
              <a:rPr lang="en-US" dirty="0" smtClean="0"/>
              <a:t>Firm FE</a:t>
            </a:r>
          </a:p>
          <a:p>
            <a:pPr lvl="1"/>
            <a:r>
              <a:rPr lang="en-US" dirty="0" smtClean="0"/>
              <a:t>Year FE</a:t>
            </a:r>
          </a:p>
          <a:p>
            <a:pPr lvl="1"/>
            <a:r>
              <a:rPr lang="en-US" dirty="0" smtClean="0"/>
              <a:t>Firm clusters for standard errors</a:t>
            </a:r>
          </a:p>
          <a:p>
            <a:pPr lvl="1"/>
            <a:r>
              <a:rPr lang="en-US" dirty="0" smtClean="0"/>
              <a:t>Controls for time-variant characteristics</a:t>
            </a:r>
          </a:p>
          <a:p>
            <a:r>
              <a:rPr lang="en-US" dirty="0" smtClean="0"/>
              <a:t>More flexible measures of “firm maturity”</a:t>
            </a:r>
          </a:p>
          <a:p>
            <a:pPr lvl="1"/>
            <a:r>
              <a:rPr lang="en-US" dirty="0" smtClean="0"/>
              <a:t>Not just above-below sample median</a:t>
            </a:r>
          </a:p>
          <a:p>
            <a:r>
              <a:rPr lang="en-US" dirty="0" smtClean="0"/>
              <a:t>Still no identification!</a:t>
            </a:r>
          </a:p>
          <a:p>
            <a:pPr lvl="1"/>
            <a:r>
              <a:rPr lang="en-US" dirty="0" smtClean="0"/>
              <a:t>Because no exogenous shock to treated</a:t>
            </a:r>
          </a:p>
          <a:p>
            <a:pPr lvl="1"/>
            <a:r>
              <a:rPr lang="en-US" dirty="0" smtClean="0"/>
              <a:t>Firms become “mature” for same reasons that also affect their outcome variables</a:t>
            </a:r>
          </a:p>
          <a:p>
            <a:pPr lvl="2"/>
            <a:r>
              <a:rPr lang="en-US" dirty="0" err="1" smtClean="0"/>
              <a:t>Esp</a:t>
            </a:r>
            <a:r>
              <a:rPr lang="en-US" dirty="0" smtClean="0"/>
              <a:t> if “mature” is defined not as years, but as sales growth and such</a:t>
            </a:r>
            <a:endParaRPr lang="en-US" dirty="0"/>
          </a:p>
          <a:p>
            <a:r>
              <a:rPr lang="en-US" dirty="0" smtClean="0"/>
              <a:t>But at least something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5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1287</Words>
  <Application>Microsoft Office PowerPoint</Application>
  <PresentationFormat>Widescreen</PresentationFormat>
  <Paragraphs>177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Dynamics of the Benefits of Dual-Class Voting  by Kim and Michaeli</vt:lpstr>
      <vt:lpstr>Research Question</vt:lpstr>
      <vt:lpstr>This Paper</vt:lpstr>
      <vt:lpstr>Voting Premium and Firm Maturity (I) </vt:lpstr>
      <vt:lpstr>Voting Premium and Firm Maturity (II):  Issues and Concerns </vt:lpstr>
      <vt:lpstr>Voting Premium and Firm Maturity (III):  Issues and Concerns </vt:lpstr>
      <vt:lpstr>Voting Premium and Firm Maturity (IV):  Issues and Concerns </vt:lpstr>
      <vt:lpstr>Voting Premium and Firm Maturity (V):  Issues and Concerns </vt:lpstr>
      <vt:lpstr>Specification I Prefer Here: Diffs-in-Diffs</vt:lpstr>
      <vt:lpstr>Voting Premium and Firm Maturity (VI):  Smaller Issues and Concerns </vt:lpstr>
      <vt:lpstr>Better Specification: Diffs-in-Diffs with Stronger Shock than “Maturity” </vt:lpstr>
      <vt:lpstr>Results for Dual-Class Recaps and Unifications</vt:lpstr>
      <vt:lpstr>Results for Dual-Class Recaps and Unifications</vt:lpstr>
      <vt:lpstr>Results for Dual-Class Recaps and Unifications</vt:lpstr>
      <vt:lpstr>Table 4 – Effects on Firm Value (Tobin’s Q)</vt:lpstr>
      <vt:lpstr>PowerPoint Presentation</vt:lpstr>
      <vt:lpstr>A Few Theoretical Issues</vt:lpstr>
      <vt:lpstr>Econometric Comment for All Subsequent Tables</vt:lpstr>
      <vt:lpstr>Table 10 – Switches Due to Sunset</vt:lpstr>
      <vt:lpstr>Bottom Line</vt:lpstr>
    </vt:vector>
  </TitlesOfParts>
  <Company>Kellogg School of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Yekaterina Valerie Litvak</dc:creator>
  <cp:lastModifiedBy>Yekaterina Valerie Litvak</cp:lastModifiedBy>
  <cp:revision>21</cp:revision>
  <dcterms:created xsi:type="dcterms:W3CDTF">2018-12-12T03:40:20Z</dcterms:created>
  <dcterms:modified xsi:type="dcterms:W3CDTF">2018-12-12T09:14:57Z</dcterms:modified>
</cp:coreProperties>
</file>