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Default Extension="docx" ContentType="application/vnd.openxmlformats-officedocument.wordprocessingml.document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11" r:id="rId2"/>
    <p:sldId id="312" r:id="rId3"/>
    <p:sldId id="275" r:id="rId4"/>
    <p:sldId id="294" r:id="rId5"/>
    <p:sldId id="304" r:id="rId6"/>
    <p:sldId id="305" r:id="rId7"/>
    <p:sldId id="261" r:id="rId8"/>
    <p:sldId id="264" r:id="rId9"/>
    <p:sldId id="285" r:id="rId10"/>
    <p:sldId id="280" r:id="rId11"/>
    <p:sldId id="274" r:id="rId12"/>
    <p:sldId id="266" r:id="rId13"/>
    <p:sldId id="295" r:id="rId14"/>
    <p:sldId id="296" r:id="rId15"/>
    <p:sldId id="297" r:id="rId16"/>
    <p:sldId id="267" r:id="rId17"/>
    <p:sldId id="282" r:id="rId18"/>
    <p:sldId id="281" r:id="rId19"/>
    <p:sldId id="268" r:id="rId20"/>
    <p:sldId id="286" r:id="rId21"/>
    <p:sldId id="291" r:id="rId22"/>
    <p:sldId id="273" r:id="rId23"/>
    <p:sldId id="303" r:id="rId24"/>
    <p:sldId id="293" r:id="rId25"/>
    <p:sldId id="269" r:id="rId26"/>
    <p:sldId id="298" r:id="rId27"/>
    <p:sldId id="299" r:id="rId28"/>
    <p:sldId id="300" r:id="rId29"/>
    <p:sldId id="301" r:id="rId30"/>
    <p:sldId id="302" r:id="rId31"/>
    <p:sldId id="306" r:id="rId32"/>
    <p:sldId id="307" r:id="rId33"/>
    <p:sldId id="308" r:id="rId34"/>
    <p:sldId id="309" r:id="rId35"/>
    <p:sldId id="310" r:id="rId3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4008" y="-11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ant\Desktop\presentationFigs1127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ant\Desktop\presentationFigs1127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ant\Desktop\presentationFigs1127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ant\Desktop\presentationFigs1127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1"/>
  <c:chart>
    <c:plotArea>
      <c:layout/>
      <c:lineChart>
        <c:grouping val="standard"/>
        <c:ser>
          <c:idx val="0"/>
          <c:order val="0"/>
          <c:tx>
            <c:v>Median Voter Position</c:v>
          </c:tx>
          <c:spPr>
            <a:ln w="25400"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cat>
            <c:numRef>
              <c:f>europe!$J$14:$J$57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europe!$R$14:$R$57</c:f>
              <c:numCache>
                <c:formatCode>General</c:formatCode>
                <c:ptCount val="44"/>
                <c:pt idx="0">
                  <c:v>-6.8422879999999955</c:v>
                </c:pt>
                <c:pt idx="1">
                  <c:v>-8.6106689999999997</c:v>
                </c:pt>
                <c:pt idx="2">
                  <c:v>-9.5243360000000017</c:v>
                </c:pt>
                <c:pt idx="3">
                  <c:v>-9.7165460000000028</c:v>
                </c:pt>
                <c:pt idx="4">
                  <c:v>-9.6974170000000015</c:v>
                </c:pt>
                <c:pt idx="5">
                  <c:v>-9.4355180000000001</c:v>
                </c:pt>
                <c:pt idx="6">
                  <c:v>-9.0361189999999993</c:v>
                </c:pt>
                <c:pt idx="7">
                  <c:v>-8.5726110000000002</c:v>
                </c:pt>
                <c:pt idx="8">
                  <c:v>-8.3857620000000068</c:v>
                </c:pt>
                <c:pt idx="9">
                  <c:v>-8.2385509999999993</c:v>
                </c:pt>
                <c:pt idx="10">
                  <c:v>-8.0946490000000004</c:v>
                </c:pt>
                <c:pt idx="11">
                  <c:v>-7.6673539999999845</c:v>
                </c:pt>
                <c:pt idx="12">
                  <c:v>-7.4026839999999998</c:v>
                </c:pt>
                <c:pt idx="13">
                  <c:v>-7.3120029999999945</c:v>
                </c:pt>
                <c:pt idx="14">
                  <c:v>-6.9583849999999945</c:v>
                </c:pt>
                <c:pt idx="15">
                  <c:v>-6.2013889999999998</c:v>
                </c:pt>
                <c:pt idx="16">
                  <c:v>-5.5922580000000002</c:v>
                </c:pt>
                <c:pt idx="17">
                  <c:v>-5.4803480000000198</c:v>
                </c:pt>
                <c:pt idx="18">
                  <c:v>-5.9238189999999955</c:v>
                </c:pt>
                <c:pt idx="19">
                  <c:v>-6.1953230000000001</c:v>
                </c:pt>
                <c:pt idx="20">
                  <c:v>-5.798775</c:v>
                </c:pt>
                <c:pt idx="21">
                  <c:v>-4.2851539999999995</c:v>
                </c:pt>
                <c:pt idx="22">
                  <c:v>-1.9276999999999982</c:v>
                </c:pt>
                <c:pt idx="23">
                  <c:v>-1.2023799999999999E-2</c:v>
                </c:pt>
                <c:pt idx="24">
                  <c:v>1.142309</c:v>
                </c:pt>
                <c:pt idx="25">
                  <c:v>1.4002969999999948</c:v>
                </c:pt>
                <c:pt idx="26">
                  <c:v>1.0289389999999998</c:v>
                </c:pt>
                <c:pt idx="27">
                  <c:v>-0.12572</c:v>
                </c:pt>
                <c:pt idx="28">
                  <c:v>-1.8635289999999998</c:v>
                </c:pt>
                <c:pt idx="29">
                  <c:v>-3.6204479999999997</c:v>
                </c:pt>
                <c:pt idx="30">
                  <c:v>-4.8321339999999955</c:v>
                </c:pt>
                <c:pt idx="31">
                  <c:v>-5.4768600000000225</c:v>
                </c:pt>
                <c:pt idx="32">
                  <c:v>-5.0303849999999946</c:v>
                </c:pt>
                <c:pt idx="33">
                  <c:v>-3.6847970000000112</c:v>
                </c:pt>
                <c:pt idx="34">
                  <c:v>-1.2845489999999999</c:v>
                </c:pt>
                <c:pt idx="35">
                  <c:v>1.3416319999999953</c:v>
                </c:pt>
                <c:pt idx="36">
                  <c:v>3.7343980000000001</c:v>
                </c:pt>
                <c:pt idx="37">
                  <c:v>4.9163440000000014</c:v>
                </c:pt>
                <c:pt idx="38">
                  <c:v>5.188955999999977</c:v>
                </c:pt>
                <c:pt idx="39">
                  <c:v>4.851154999999979</c:v>
                </c:pt>
                <c:pt idx="40">
                  <c:v>4.5578829999999808</c:v>
                </c:pt>
                <c:pt idx="41">
                  <c:v>2.4799869999999977</c:v>
                </c:pt>
                <c:pt idx="42">
                  <c:v>1.8294979999999998</c:v>
                </c:pt>
                <c:pt idx="43">
                  <c:v>0.63890709999999995</c:v>
                </c:pt>
              </c:numCache>
            </c:numRef>
          </c:val>
        </c:ser>
        <c:ser>
          <c:idx val="1"/>
          <c:order val="1"/>
          <c:tx>
            <c:v>95% Confidence Interval</c:v>
          </c:tx>
          <c:spPr>
            <a:ln w="15875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numRef>
              <c:f>europe!$J$14:$J$57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europe!$S$14:$S$57</c:f>
              <c:numCache>
                <c:formatCode>General</c:formatCode>
                <c:ptCount val="44"/>
                <c:pt idx="0">
                  <c:v>-17.883194</c:v>
                </c:pt>
                <c:pt idx="1">
                  <c:v>-19.314683000000031</c:v>
                </c:pt>
                <c:pt idx="2">
                  <c:v>-19.653166000000031</c:v>
                </c:pt>
                <c:pt idx="3">
                  <c:v>-19.143878000000093</c:v>
                </c:pt>
                <c:pt idx="4">
                  <c:v>-18.408926999999906</c:v>
                </c:pt>
                <c:pt idx="5">
                  <c:v>-17.863196000000002</c:v>
                </c:pt>
                <c:pt idx="6">
                  <c:v>-17.722082999999898</c:v>
                </c:pt>
                <c:pt idx="7">
                  <c:v>-18.456833</c:v>
                </c:pt>
                <c:pt idx="8">
                  <c:v>-19.430182000000002</c:v>
                </c:pt>
                <c:pt idx="9">
                  <c:v>-19.805782999999906</c:v>
                </c:pt>
                <c:pt idx="10">
                  <c:v>-18.975308999999989</c:v>
                </c:pt>
                <c:pt idx="11">
                  <c:v>-17.258198</c:v>
                </c:pt>
                <c:pt idx="12">
                  <c:v>-15.850816000000041</c:v>
                </c:pt>
                <c:pt idx="13">
                  <c:v>-15.095293</c:v>
                </c:pt>
                <c:pt idx="14">
                  <c:v>-14.704624999999998</c:v>
                </c:pt>
                <c:pt idx="15">
                  <c:v>-14.190571</c:v>
                </c:pt>
                <c:pt idx="16">
                  <c:v>-13.796764</c:v>
                </c:pt>
                <c:pt idx="17">
                  <c:v>-13.6953</c:v>
                </c:pt>
                <c:pt idx="18">
                  <c:v>-14.011603000000001</c:v>
                </c:pt>
                <c:pt idx="19">
                  <c:v>-14.118860999999999</c:v>
                </c:pt>
                <c:pt idx="20">
                  <c:v>-13.732722999999998</c:v>
                </c:pt>
                <c:pt idx="21">
                  <c:v>-12.3123</c:v>
                </c:pt>
                <c:pt idx="22">
                  <c:v>-10.172416000000041</c:v>
                </c:pt>
                <c:pt idx="23">
                  <c:v>-8.2690398000000247</c:v>
                </c:pt>
                <c:pt idx="24">
                  <c:v>-6.9367630000000382</c:v>
                </c:pt>
                <c:pt idx="25">
                  <c:v>-6.351979</c:v>
                </c:pt>
                <c:pt idx="26">
                  <c:v>-6.2900070000000001</c:v>
                </c:pt>
                <c:pt idx="27">
                  <c:v>-7.0806880000000003</c:v>
                </c:pt>
                <c:pt idx="28">
                  <c:v>-8.6514790000000001</c:v>
                </c:pt>
                <c:pt idx="29">
                  <c:v>-10.528667999999998</c:v>
                </c:pt>
                <c:pt idx="30">
                  <c:v>-11.811792000000002</c:v>
                </c:pt>
                <c:pt idx="31">
                  <c:v>-12.368970000000001</c:v>
                </c:pt>
                <c:pt idx="32">
                  <c:v>-11.642523000000001</c:v>
                </c:pt>
                <c:pt idx="33">
                  <c:v>-10.009163000000001</c:v>
                </c:pt>
                <c:pt idx="34">
                  <c:v>-7.6808649999999945</c:v>
                </c:pt>
                <c:pt idx="35">
                  <c:v>-5.4202240000000002</c:v>
                </c:pt>
                <c:pt idx="36">
                  <c:v>-3.4785379999999999</c:v>
                </c:pt>
                <c:pt idx="37">
                  <c:v>-2.4063240000000006</c:v>
                </c:pt>
                <c:pt idx="38">
                  <c:v>-1.8674599999999995</c:v>
                </c:pt>
                <c:pt idx="39">
                  <c:v>-1.816049</c:v>
                </c:pt>
                <c:pt idx="40">
                  <c:v>-1.6182510000000001</c:v>
                </c:pt>
                <c:pt idx="41">
                  <c:v>-3.4463630000000003</c:v>
                </c:pt>
                <c:pt idx="42">
                  <c:v>-4.0546099999999985</c:v>
                </c:pt>
                <c:pt idx="43">
                  <c:v>-5.3300508999999945</c:v>
                </c:pt>
              </c:numCache>
            </c:numRef>
          </c:val>
        </c:ser>
        <c:ser>
          <c:idx val="2"/>
          <c:order val="2"/>
          <c:spPr>
            <a:ln w="15875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numRef>
              <c:f>europe!$J$14:$J$57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europe!$T$14:$T$57</c:f>
              <c:numCache>
                <c:formatCode>General</c:formatCode>
                <c:ptCount val="44"/>
                <c:pt idx="0">
                  <c:v>4.1986179999999855</c:v>
                </c:pt>
                <c:pt idx="1">
                  <c:v>2.0933450000000007</c:v>
                </c:pt>
                <c:pt idx="2">
                  <c:v>0.60449400000000075</c:v>
                </c:pt>
                <c:pt idx="3">
                  <c:v>-0.28921400000000008</c:v>
                </c:pt>
                <c:pt idx="4">
                  <c:v>-0.98590699999999665</c:v>
                </c:pt>
                <c:pt idx="5">
                  <c:v>-1.0078399999999939</c:v>
                </c:pt>
                <c:pt idx="6">
                  <c:v>-0.35015500000000005</c:v>
                </c:pt>
                <c:pt idx="7">
                  <c:v>1.3116109999999992</c:v>
                </c:pt>
                <c:pt idx="8">
                  <c:v>2.6586579999999977</c:v>
                </c:pt>
                <c:pt idx="9">
                  <c:v>3.3286810000000013</c:v>
                </c:pt>
                <c:pt idx="10">
                  <c:v>2.7860110000000002</c:v>
                </c:pt>
                <c:pt idx="11">
                  <c:v>1.9234900000000006</c:v>
                </c:pt>
                <c:pt idx="12">
                  <c:v>1.0454479999999995</c:v>
                </c:pt>
                <c:pt idx="13">
                  <c:v>0.47128700000000034</c:v>
                </c:pt>
                <c:pt idx="14">
                  <c:v>0.78785500000000064</c:v>
                </c:pt>
                <c:pt idx="15">
                  <c:v>1.7877929999999955</c:v>
                </c:pt>
                <c:pt idx="16">
                  <c:v>2.6122479999999881</c:v>
                </c:pt>
                <c:pt idx="17">
                  <c:v>2.734604</c:v>
                </c:pt>
                <c:pt idx="18">
                  <c:v>2.1639650000000001</c:v>
                </c:pt>
                <c:pt idx="19">
                  <c:v>1.7282150000000001</c:v>
                </c:pt>
                <c:pt idx="20">
                  <c:v>2.135173</c:v>
                </c:pt>
                <c:pt idx="21">
                  <c:v>3.7419920000000002</c:v>
                </c:pt>
                <c:pt idx="22">
                  <c:v>6.3170159999999695</c:v>
                </c:pt>
                <c:pt idx="23">
                  <c:v>8.2449921999999987</c:v>
                </c:pt>
                <c:pt idx="24">
                  <c:v>9.2213809999999992</c:v>
                </c:pt>
                <c:pt idx="25">
                  <c:v>9.1525730000000003</c:v>
                </c:pt>
                <c:pt idx="26">
                  <c:v>8.3478850000000016</c:v>
                </c:pt>
                <c:pt idx="27">
                  <c:v>6.8292479999999998</c:v>
                </c:pt>
                <c:pt idx="28">
                  <c:v>4.9244210000000006</c:v>
                </c:pt>
                <c:pt idx="29">
                  <c:v>3.2877720000000012</c:v>
                </c:pt>
                <c:pt idx="30">
                  <c:v>2.1475240000000153</c:v>
                </c:pt>
                <c:pt idx="31">
                  <c:v>1.4152499999999943</c:v>
                </c:pt>
                <c:pt idx="32">
                  <c:v>1.581753</c:v>
                </c:pt>
                <c:pt idx="33">
                  <c:v>2.6395690000000003</c:v>
                </c:pt>
                <c:pt idx="34">
                  <c:v>5.1117669999999995</c:v>
                </c:pt>
                <c:pt idx="35">
                  <c:v>8.1034880000000005</c:v>
                </c:pt>
                <c:pt idx="36">
                  <c:v>10.947334</c:v>
                </c:pt>
                <c:pt idx="37">
                  <c:v>12.239011999999999</c:v>
                </c:pt>
                <c:pt idx="38">
                  <c:v>12.245371999999998</c:v>
                </c:pt>
                <c:pt idx="39">
                  <c:v>11.518358999999998</c:v>
                </c:pt>
                <c:pt idx="40">
                  <c:v>10.734017</c:v>
                </c:pt>
                <c:pt idx="41">
                  <c:v>8.4063370000000006</c:v>
                </c:pt>
                <c:pt idx="42">
                  <c:v>7.7136060000000004</c:v>
                </c:pt>
                <c:pt idx="43">
                  <c:v>6.6078650999999855</c:v>
                </c:pt>
              </c:numCache>
            </c:numRef>
          </c:val>
        </c:ser>
        <c:marker val="1"/>
        <c:axId val="30978432"/>
        <c:axId val="30979968"/>
      </c:lineChart>
      <c:catAx>
        <c:axId val="30978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0979968"/>
        <c:crosses val="autoZero"/>
        <c:auto val="1"/>
        <c:lblAlgn val="ctr"/>
        <c:lblOffset val="100"/>
        <c:tickLblSkip val="5"/>
      </c:catAx>
      <c:valAx>
        <c:axId val="30979968"/>
        <c:scaling>
          <c:orientation val="minMax"/>
          <c:max val="13"/>
          <c:min val="-20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Policy Position (Higher Values = Conservative)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0978432"/>
        <c:crosses val="autoZero"/>
        <c:crossBetween val="between"/>
      </c:valAx>
    </c:plotArea>
    <c:legend>
      <c:legendPos val="b"/>
      <c:legendEntry>
        <c:idx val="2"/>
        <c:delete val="1"/>
      </c:legendEntry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lineChart>
        <c:grouping val="standard"/>
        <c:ser>
          <c:idx val="0"/>
          <c:order val="0"/>
          <c:tx>
            <c:v>Median Voter Position</c:v>
          </c:tx>
          <c:spPr>
            <a:ln w="25400"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cat>
            <c:numRef>
              <c:f>Sweden!$A$12:$A$55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Sweden!$J$12:$J$55</c:f>
              <c:numCache>
                <c:formatCode>General</c:formatCode>
                <c:ptCount val="44"/>
                <c:pt idx="0">
                  <c:v>-42.909550000000003</c:v>
                </c:pt>
                <c:pt idx="1">
                  <c:v>-48.978790000000011</c:v>
                </c:pt>
                <c:pt idx="2">
                  <c:v>-48.464489999999998</c:v>
                </c:pt>
                <c:pt idx="3">
                  <c:v>-47.950179999999996</c:v>
                </c:pt>
                <c:pt idx="4">
                  <c:v>-47.332410000000003</c:v>
                </c:pt>
                <c:pt idx="5">
                  <c:v>-46.611160000000005</c:v>
                </c:pt>
                <c:pt idx="6">
                  <c:v>-45.786450000000002</c:v>
                </c:pt>
                <c:pt idx="7">
                  <c:v>-44.961730000000003</c:v>
                </c:pt>
                <c:pt idx="8">
                  <c:v>-43.954749999999997</c:v>
                </c:pt>
                <c:pt idx="9">
                  <c:v>-42.765500000000195</c:v>
                </c:pt>
                <c:pt idx="10">
                  <c:v>-38.296840000000003</c:v>
                </c:pt>
                <c:pt idx="11">
                  <c:v>-30.731010000000001</c:v>
                </c:pt>
                <c:pt idx="12">
                  <c:v>-20.068029999999879</c:v>
                </c:pt>
                <c:pt idx="13">
                  <c:v>-13.301590000000004</c:v>
                </c:pt>
                <c:pt idx="14">
                  <c:v>-10.431710000000001</c:v>
                </c:pt>
                <c:pt idx="15">
                  <c:v>-11.45838</c:v>
                </c:pt>
                <c:pt idx="16">
                  <c:v>-12.71294</c:v>
                </c:pt>
                <c:pt idx="17">
                  <c:v>-14.19538</c:v>
                </c:pt>
                <c:pt idx="18">
                  <c:v>-15.905710000000004</c:v>
                </c:pt>
                <c:pt idx="19">
                  <c:v>-17.318079999999988</c:v>
                </c:pt>
                <c:pt idx="20">
                  <c:v>-18.432480000000002</c:v>
                </c:pt>
                <c:pt idx="21">
                  <c:v>-19.24890999999991</c:v>
                </c:pt>
                <c:pt idx="22">
                  <c:v>-19.039380000000001</c:v>
                </c:pt>
                <c:pt idx="23">
                  <c:v>-17.803889999999999</c:v>
                </c:pt>
                <c:pt idx="24">
                  <c:v>-15.542430000000024</c:v>
                </c:pt>
                <c:pt idx="25">
                  <c:v>-14.883460000000024</c:v>
                </c:pt>
                <c:pt idx="26">
                  <c:v>-15.826980000000002</c:v>
                </c:pt>
                <c:pt idx="27">
                  <c:v>-18.372990000000001</c:v>
                </c:pt>
                <c:pt idx="28">
                  <c:v>-18.031680000000001</c:v>
                </c:pt>
                <c:pt idx="29">
                  <c:v>-14.80306</c:v>
                </c:pt>
                <c:pt idx="30">
                  <c:v>-8.6871259999999992</c:v>
                </c:pt>
                <c:pt idx="31">
                  <c:v>-1.3687750000000001</c:v>
                </c:pt>
                <c:pt idx="32">
                  <c:v>7.1519909999999856</c:v>
                </c:pt>
                <c:pt idx="33">
                  <c:v>16.875170000000001</c:v>
                </c:pt>
                <c:pt idx="34">
                  <c:v>21.006080000000001</c:v>
                </c:pt>
                <c:pt idx="35">
                  <c:v>19.544720000000002</c:v>
                </c:pt>
                <c:pt idx="36">
                  <c:v>12.49108</c:v>
                </c:pt>
                <c:pt idx="37">
                  <c:v>5.4374490000000124</c:v>
                </c:pt>
                <c:pt idx="38">
                  <c:v>5.2617000000000124E-3</c:v>
                </c:pt>
                <c:pt idx="39">
                  <c:v>-3.8054799999999909</c:v>
                </c:pt>
                <c:pt idx="40">
                  <c:v>-5.994777</c:v>
                </c:pt>
                <c:pt idx="41">
                  <c:v>-8.1840729999999997</c:v>
                </c:pt>
                <c:pt idx="42">
                  <c:v>-9.2787219999999984</c:v>
                </c:pt>
                <c:pt idx="43">
                  <c:v>-10.37337</c:v>
                </c:pt>
              </c:numCache>
            </c:numRef>
          </c:val>
        </c:ser>
        <c:ser>
          <c:idx val="1"/>
          <c:order val="1"/>
          <c:tx>
            <c:v>95% Confidence Interval</c:v>
          </c:tx>
          <c:spPr>
            <a:ln w="15875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numRef>
              <c:f>Sweden!$A$12:$A$55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Sweden!$K$12:$K$55</c:f>
              <c:numCache>
                <c:formatCode>General</c:formatCode>
                <c:ptCount val="44"/>
                <c:pt idx="0">
                  <c:v>-53.502354000000011</c:v>
                </c:pt>
                <c:pt idx="1">
                  <c:v>-59.119466000000003</c:v>
                </c:pt>
                <c:pt idx="2">
                  <c:v>-57.02244000000001</c:v>
                </c:pt>
                <c:pt idx="3">
                  <c:v>-54.925404</c:v>
                </c:pt>
                <c:pt idx="4">
                  <c:v>-53.887530000000005</c:v>
                </c:pt>
                <c:pt idx="5">
                  <c:v>-53.908798000000012</c:v>
                </c:pt>
                <c:pt idx="6">
                  <c:v>-54.989228000000004</c:v>
                </c:pt>
                <c:pt idx="7">
                  <c:v>-56.069648000000001</c:v>
                </c:pt>
                <c:pt idx="8">
                  <c:v>-56.423924</c:v>
                </c:pt>
                <c:pt idx="9">
                  <c:v>-56.052043999999995</c:v>
                </c:pt>
                <c:pt idx="10">
                  <c:v>-52.385947999999999</c:v>
                </c:pt>
                <c:pt idx="11">
                  <c:v>-46.151758000000001</c:v>
                </c:pt>
                <c:pt idx="12">
                  <c:v>-37.349495999999995</c:v>
                </c:pt>
                <c:pt idx="13">
                  <c:v>-31.158595999999996</c:v>
                </c:pt>
                <c:pt idx="14">
                  <c:v>-27.579084000000005</c:v>
                </c:pt>
                <c:pt idx="15">
                  <c:v>-26.610942000000001</c:v>
                </c:pt>
                <c:pt idx="16">
                  <c:v>-25.918765999999987</c:v>
                </c:pt>
                <c:pt idx="17">
                  <c:v>-25.502545999999917</c:v>
                </c:pt>
                <c:pt idx="18">
                  <c:v>-25.362291999999989</c:v>
                </c:pt>
                <c:pt idx="19">
                  <c:v>-26.122313999999989</c:v>
                </c:pt>
                <c:pt idx="20">
                  <c:v>-27.782601999999883</c:v>
                </c:pt>
                <c:pt idx="21">
                  <c:v>-30.343157999999999</c:v>
                </c:pt>
                <c:pt idx="22">
                  <c:v>-31.702741999999883</c:v>
                </c:pt>
                <c:pt idx="23">
                  <c:v>-31.861356000000001</c:v>
                </c:pt>
                <c:pt idx="24">
                  <c:v>-30.818989999999999</c:v>
                </c:pt>
                <c:pt idx="25">
                  <c:v>-30.660627999999921</c:v>
                </c:pt>
                <c:pt idx="26">
                  <c:v>-31.386270000000003</c:v>
                </c:pt>
                <c:pt idx="27">
                  <c:v>-32.995914000000013</c:v>
                </c:pt>
                <c:pt idx="28">
                  <c:v>-32.180376000000003</c:v>
                </c:pt>
                <c:pt idx="29">
                  <c:v>-28.939668000000001</c:v>
                </c:pt>
                <c:pt idx="30">
                  <c:v>-23.27377999999991</c:v>
                </c:pt>
                <c:pt idx="31">
                  <c:v>-15.419985000000002</c:v>
                </c:pt>
                <c:pt idx="32">
                  <c:v>-5.3782810000000003</c:v>
                </c:pt>
                <c:pt idx="33">
                  <c:v>6.8513260000000002</c:v>
                </c:pt>
                <c:pt idx="34">
                  <c:v>12.452836000000072</c:v>
                </c:pt>
                <c:pt idx="35">
                  <c:v>11.426244000000002</c:v>
                </c:pt>
                <c:pt idx="36">
                  <c:v>3.7715399999999999</c:v>
                </c:pt>
                <c:pt idx="37">
                  <c:v>-3.8831529999999987</c:v>
                </c:pt>
                <c:pt idx="38">
                  <c:v>-9.7143403000000017</c:v>
                </c:pt>
                <c:pt idx="39">
                  <c:v>-13.722021999999999</c:v>
                </c:pt>
                <c:pt idx="40">
                  <c:v>-15.906195</c:v>
                </c:pt>
                <c:pt idx="41">
                  <c:v>-18.090368999999999</c:v>
                </c:pt>
                <c:pt idx="42">
                  <c:v>-19.182458</c:v>
                </c:pt>
                <c:pt idx="43">
                  <c:v>-20.27454399999991</c:v>
                </c:pt>
              </c:numCache>
            </c:numRef>
          </c:val>
        </c:ser>
        <c:ser>
          <c:idx val="2"/>
          <c:order val="2"/>
          <c:spPr>
            <a:ln w="15875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numRef>
              <c:f>Sweden!$A$12:$A$55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Sweden!$L$12:$L$55</c:f>
              <c:numCache>
                <c:formatCode>General</c:formatCode>
                <c:ptCount val="44"/>
                <c:pt idx="0">
                  <c:v>-32.316745999999995</c:v>
                </c:pt>
                <c:pt idx="1">
                  <c:v>-38.838114000000012</c:v>
                </c:pt>
                <c:pt idx="2">
                  <c:v>-39.90654</c:v>
                </c:pt>
                <c:pt idx="3">
                  <c:v>-40.974956000000006</c:v>
                </c:pt>
                <c:pt idx="4">
                  <c:v>-40.777290000000001</c:v>
                </c:pt>
                <c:pt idx="5">
                  <c:v>-39.313521999999999</c:v>
                </c:pt>
                <c:pt idx="6">
                  <c:v>-36.583672</c:v>
                </c:pt>
                <c:pt idx="7">
                  <c:v>-33.853812000000005</c:v>
                </c:pt>
                <c:pt idx="8">
                  <c:v>-31.485575999999906</c:v>
                </c:pt>
                <c:pt idx="9">
                  <c:v>-29.478956000000004</c:v>
                </c:pt>
                <c:pt idx="10">
                  <c:v>-24.207731999999989</c:v>
                </c:pt>
                <c:pt idx="11">
                  <c:v>-15.310262000000002</c:v>
                </c:pt>
                <c:pt idx="12">
                  <c:v>-2.7865639999999985</c:v>
                </c:pt>
                <c:pt idx="13">
                  <c:v>4.5554159999999762</c:v>
                </c:pt>
                <c:pt idx="14">
                  <c:v>6.7156639999999994</c:v>
                </c:pt>
                <c:pt idx="15">
                  <c:v>3.6941819999999996</c:v>
                </c:pt>
                <c:pt idx="16">
                  <c:v>0.49288600000000243</c:v>
                </c:pt>
                <c:pt idx="17">
                  <c:v>-2.8882139999999987</c:v>
                </c:pt>
                <c:pt idx="18">
                  <c:v>-6.4491280000000124</c:v>
                </c:pt>
                <c:pt idx="19">
                  <c:v>-8.5138460000000027</c:v>
                </c:pt>
                <c:pt idx="20">
                  <c:v>-9.082358000000001</c:v>
                </c:pt>
                <c:pt idx="21">
                  <c:v>-8.1546620000000001</c:v>
                </c:pt>
                <c:pt idx="22">
                  <c:v>-6.376018000000002</c:v>
                </c:pt>
                <c:pt idx="23">
                  <c:v>-3.7464239999999993</c:v>
                </c:pt>
                <c:pt idx="24">
                  <c:v>-0.26587000000000038</c:v>
                </c:pt>
                <c:pt idx="25">
                  <c:v>0.89370800000000061</c:v>
                </c:pt>
                <c:pt idx="26">
                  <c:v>-0.26769000000000004</c:v>
                </c:pt>
                <c:pt idx="27">
                  <c:v>-3.7500660000000021</c:v>
                </c:pt>
                <c:pt idx="28">
                  <c:v>-3.8829840000000022</c:v>
                </c:pt>
                <c:pt idx="29">
                  <c:v>-0.6664519999999996</c:v>
                </c:pt>
                <c:pt idx="30">
                  <c:v>5.8995280000000001</c:v>
                </c:pt>
                <c:pt idx="31">
                  <c:v>12.682435000000041</c:v>
                </c:pt>
                <c:pt idx="32">
                  <c:v>19.682262999999917</c:v>
                </c:pt>
                <c:pt idx="33">
                  <c:v>26.899014000000001</c:v>
                </c:pt>
                <c:pt idx="34">
                  <c:v>29.559324</c:v>
                </c:pt>
                <c:pt idx="35">
                  <c:v>27.663195999999999</c:v>
                </c:pt>
                <c:pt idx="36">
                  <c:v>21.21061999999991</c:v>
                </c:pt>
                <c:pt idx="37">
                  <c:v>14.758051</c:v>
                </c:pt>
                <c:pt idx="38">
                  <c:v>9.7248636999999949</c:v>
                </c:pt>
                <c:pt idx="39">
                  <c:v>6.1110619999999995</c:v>
                </c:pt>
                <c:pt idx="40">
                  <c:v>3.9166409999999812</c:v>
                </c:pt>
                <c:pt idx="41">
                  <c:v>1.7222229999999996</c:v>
                </c:pt>
                <c:pt idx="42">
                  <c:v>0.62501400000000062</c:v>
                </c:pt>
                <c:pt idx="43">
                  <c:v>-0.47219600000000028</c:v>
                </c:pt>
              </c:numCache>
            </c:numRef>
          </c:val>
        </c:ser>
        <c:marker val="1"/>
        <c:axId val="33451392"/>
        <c:axId val="34083968"/>
      </c:lineChart>
      <c:catAx>
        <c:axId val="334513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4083968"/>
        <c:crosses val="autoZero"/>
        <c:auto val="1"/>
        <c:lblAlgn val="ctr"/>
        <c:lblOffset val="100"/>
        <c:tickLblSkip val="5"/>
      </c:catAx>
      <c:valAx>
        <c:axId val="34083968"/>
        <c:scaling>
          <c:orientation val="minMax"/>
          <c:max val="30"/>
          <c:min val="-60"/>
        </c:scaling>
        <c:axPos val="l"/>
        <c:majorGridlines>
          <c:spPr>
            <a:ln>
              <a:solidFill>
                <a:sysClr val="window" lastClr="FFFFFF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Policiy Position (Higher Values = Conservative)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3451392"/>
        <c:crosses val="autoZero"/>
        <c:crossBetween val="between"/>
        <c:majorUnit val="10"/>
      </c:valAx>
    </c:plotArea>
    <c:legend>
      <c:legendPos val="b"/>
      <c:legendEntry>
        <c:idx val="2"/>
        <c:delete val="1"/>
      </c:legendEntry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lineChart>
        <c:grouping val="standard"/>
        <c:ser>
          <c:idx val="0"/>
          <c:order val="0"/>
          <c:tx>
            <c:v>Median Voter Position</c:v>
          </c:tx>
          <c:spPr>
            <a:ln w="25400"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cat>
            <c:numRef>
              <c:f>Germany!$A$12:$A$55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Germany!$J$12:$J$55</c:f>
              <c:numCache>
                <c:formatCode>General</c:formatCode>
                <c:ptCount val="44"/>
                <c:pt idx="0">
                  <c:v>6.909340000000026</c:v>
                </c:pt>
                <c:pt idx="1">
                  <c:v>1.6198699999999944</c:v>
                </c:pt>
                <c:pt idx="2">
                  <c:v>-1.301245</c:v>
                </c:pt>
                <c:pt idx="3">
                  <c:v>-1.8540030000000001</c:v>
                </c:pt>
                <c:pt idx="4">
                  <c:v>-2.4067619999999987</c:v>
                </c:pt>
                <c:pt idx="5">
                  <c:v>-3.1845980000000012</c:v>
                </c:pt>
                <c:pt idx="6">
                  <c:v>-4.1875099999999845</c:v>
                </c:pt>
                <c:pt idx="7">
                  <c:v>-5.4154989999999996</c:v>
                </c:pt>
                <c:pt idx="8">
                  <c:v>-6.643486999999979</c:v>
                </c:pt>
                <c:pt idx="9">
                  <c:v>-6.9375070000000001</c:v>
                </c:pt>
                <c:pt idx="10">
                  <c:v>-6.2975569999999763</c:v>
                </c:pt>
                <c:pt idx="11">
                  <c:v>-4.7236390000000004</c:v>
                </c:pt>
                <c:pt idx="12">
                  <c:v>-3.1957270000000002</c:v>
                </c:pt>
                <c:pt idx="13">
                  <c:v>-1.7138239999999916</c:v>
                </c:pt>
                <c:pt idx="14">
                  <c:v>-0.27792750000000038</c:v>
                </c:pt>
                <c:pt idx="15">
                  <c:v>1.1579689999999998</c:v>
                </c:pt>
                <c:pt idx="16">
                  <c:v>1.742675</c:v>
                </c:pt>
                <c:pt idx="17">
                  <c:v>1.4761919999999948</c:v>
                </c:pt>
                <c:pt idx="18">
                  <c:v>0.35852000000000145</c:v>
                </c:pt>
                <c:pt idx="19">
                  <c:v>-0.75915250000000001</c:v>
                </c:pt>
                <c:pt idx="20">
                  <c:v>0.33090090000000255</c:v>
                </c:pt>
                <c:pt idx="21">
                  <c:v>3.6286800000000001</c:v>
                </c:pt>
                <c:pt idx="22">
                  <c:v>9.1341849999999987</c:v>
                </c:pt>
                <c:pt idx="23">
                  <c:v>11.51234</c:v>
                </c:pt>
                <c:pt idx="24">
                  <c:v>10.76315</c:v>
                </c:pt>
                <c:pt idx="25">
                  <c:v>6.8866019999999999</c:v>
                </c:pt>
                <c:pt idx="26">
                  <c:v>3.0100579999999977</c:v>
                </c:pt>
                <c:pt idx="27">
                  <c:v>-0.70148349999999959</c:v>
                </c:pt>
                <c:pt idx="28">
                  <c:v>-4.248024</c:v>
                </c:pt>
                <c:pt idx="29">
                  <c:v>-7.629562</c:v>
                </c:pt>
                <c:pt idx="30">
                  <c:v>-9.5989839999999997</c:v>
                </c:pt>
                <c:pt idx="31">
                  <c:v>-10.15629</c:v>
                </c:pt>
                <c:pt idx="32">
                  <c:v>-9.3014780000000012</c:v>
                </c:pt>
                <c:pt idx="33">
                  <c:v>-8.446667999999999</c:v>
                </c:pt>
                <c:pt idx="34">
                  <c:v>-7.2089259999999955</c:v>
                </c:pt>
                <c:pt idx="35">
                  <c:v>-5.5882529999999999</c:v>
                </c:pt>
                <c:pt idx="36">
                  <c:v>-3.5846479999999987</c:v>
                </c:pt>
                <c:pt idx="37">
                  <c:v>-1.5810439999999999</c:v>
                </c:pt>
                <c:pt idx="38">
                  <c:v>0.16024169999999999</c:v>
                </c:pt>
                <c:pt idx="39">
                  <c:v>1.6392089999999999</c:v>
                </c:pt>
                <c:pt idx="40">
                  <c:v>2.8558579999999845</c:v>
                </c:pt>
                <c:pt idx="41">
                  <c:v>4.0725059999999855</c:v>
                </c:pt>
                <c:pt idx="42">
                  <c:v>4.6808299999999985</c:v>
                </c:pt>
                <c:pt idx="43">
                  <c:v>5.2891550000000001</c:v>
                </c:pt>
              </c:numCache>
            </c:numRef>
          </c:val>
        </c:ser>
        <c:ser>
          <c:idx val="1"/>
          <c:order val="1"/>
          <c:tx>
            <c:v>95% Confidence Interval</c:v>
          </c:tx>
          <c:spPr>
            <a:ln w="15875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numRef>
              <c:f>Germany!$A$12:$A$55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Germany!$K$12:$K$55</c:f>
              <c:numCache>
                <c:formatCode>General</c:formatCode>
                <c:ptCount val="44"/>
                <c:pt idx="0">
                  <c:v>-11.117371999999998</c:v>
                </c:pt>
                <c:pt idx="1">
                  <c:v>-15.103402000000004</c:v>
                </c:pt>
                <c:pt idx="2">
                  <c:v>-16.170045000000005</c:v>
                </c:pt>
                <c:pt idx="3">
                  <c:v>-14.317300999999999</c:v>
                </c:pt>
                <c:pt idx="4">
                  <c:v>-12.464556000000046</c:v>
                </c:pt>
                <c:pt idx="5">
                  <c:v>-12.282818000000001</c:v>
                </c:pt>
                <c:pt idx="6">
                  <c:v>-13.772082000000006</c:v>
                </c:pt>
                <c:pt idx="7">
                  <c:v>-16.932352999999914</c:v>
                </c:pt>
                <c:pt idx="8">
                  <c:v>-20.092620999999891</c:v>
                </c:pt>
                <c:pt idx="9">
                  <c:v>-20.803507</c:v>
                </c:pt>
                <c:pt idx="10">
                  <c:v>-19.065008999999989</c:v>
                </c:pt>
                <c:pt idx="11">
                  <c:v>-14.877129</c:v>
                </c:pt>
                <c:pt idx="12">
                  <c:v>-11.881741</c:v>
                </c:pt>
                <c:pt idx="13">
                  <c:v>-10.078848000000001</c:v>
                </c:pt>
                <c:pt idx="14">
                  <c:v>-9.4684515000000005</c:v>
                </c:pt>
                <c:pt idx="15">
                  <c:v>-8.8580550000000002</c:v>
                </c:pt>
                <c:pt idx="16">
                  <c:v>-8.4618010000000012</c:v>
                </c:pt>
                <c:pt idx="17">
                  <c:v>-8.2796900000000004</c:v>
                </c:pt>
                <c:pt idx="18">
                  <c:v>-8.3117200000000011</c:v>
                </c:pt>
                <c:pt idx="19">
                  <c:v>-8.3437525000000008</c:v>
                </c:pt>
                <c:pt idx="20">
                  <c:v>-6.9552011000000133</c:v>
                </c:pt>
                <c:pt idx="21">
                  <c:v>-4.1460660000000003</c:v>
                </c:pt>
                <c:pt idx="22">
                  <c:v>8.3649000000001208E-2</c:v>
                </c:pt>
                <c:pt idx="23">
                  <c:v>1.9994520000000053</c:v>
                </c:pt>
                <c:pt idx="24">
                  <c:v>1.6013439999999992</c:v>
                </c:pt>
                <c:pt idx="25">
                  <c:v>-1.1106819999999997</c:v>
                </c:pt>
                <c:pt idx="26">
                  <c:v>-3.8227079999999987</c:v>
                </c:pt>
                <c:pt idx="27">
                  <c:v>-7.0440274999999986</c:v>
                </c:pt>
                <c:pt idx="28">
                  <c:v>-10.774642</c:v>
                </c:pt>
                <c:pt idx="29">
                  <c:v>-15.014552</c:v>
                </c:pt>
                <c:pt idx="30">
                  <c:v>-17.213353999999999</c:v>
                </c:pt>
                <c:pt idx="31">
                  <c:v>-17.371048000000005</c:v>
                </c:pt>
                <c:pt idx="32">
                  <c:v>-15.487632000000024</c:v>
                </c:pt>
                <c:pt idx="33">
                  <c:v>-13.604216000000001</c:v>
                </c:pt>
                <c:pt idx="34">
                  <c:v>-12.018577999999998</c:v>
                </c:pt>
                <c:pt idx="35">
                  <c:v>-10.730719000000001</c:v>
                </c:pt>
                <c:pt idx="36">
                  <c:v>-9.740634</c:v>
                </c:pt>
                <c:pt idx="37">
                  <c:v>-8.7505520000000008</c:v>
                </c:pt>
                <c:pt idx="38">
                  <c:v>-7.4288422999999995</c:v>
                </c:pt>
                <c:pt idx="39">
                  <c:v>-5.7755049999999946</c:v>
                </c:pt>
                <c:pt idx="40">
                  <c:v>-3.7905399999999996</c:v>
                </c:pt>
                <c:pt idx="41">
                  <c:v>-1.8055759999999998</c:v>
                </c:pt>
                <c:pt idx="42">
                  <c:v>-0.81309399999999954</c:v>
                </c:pt>
                <c:pt idx="43">
                  <c:v>0.17938900000000046</c:v>
                </c:pt>
              </c:numCache>
            </c:numRef>
          </c:val>
        </c:ser>
        <c:ser>
          <c:idx val="2"/>
          <c:order val="2"/>
          <c:spPr>
            <a:ln w="15875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numRef>
              <c:f>Germany!$A$12:$A$55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Germany!$L$12:$L$55</c:f>
              <c:numCache>
                <c:formatCode>General</c:formatCode>
                <c:ptCount val="44"/>
                <c:pt idx="0">
                  <c:v>24.936052</c:v>
                </c:pt>
                <c:pt idx="1">
                  <c:v>18.343141999999986</c:v>
                </c:pt>
                <c:pt idx="2">
                  <c:v>13.567555</c:v>
                </c:pt>
                <c:pt idx="3">
                  <c:v>10.609295000000001</c:v>
                </c:pt>
                <c:pt idx="4">
                  <c:v>7.6510319999999945</c:v>
                </c:pt>
                <c:pt idx="5">
                  <c:v>5.9136220000000224</c:v>
                </c:pt>
                <c:pt idx="6">
                  <c:v>5.397062</c:v>
                </c:pt>
                <c:pt idx="7">
                  <c:v>6.1013550000000008</c:v>
                </c:pt>
                <c:pt idx="8">
                  <c:v>6.8056470000000004</c:v>
                </c:pt>
                <c:pt idx="9">
                  <c:v>6.9284929999999996</c:v>
                </c:pt>
                <c:pt idx="10">
                  <c:v>6.4698950000000002</c:v>
                </c:pt>
                <c:pt idx="11">
                  <c:v>5.4298509999999975</c:v>
                </c:pt>
                <c:pt idx="12">
                  <c:v>5.4902870000000004</c:v>
                </c:pt>
                <c:pt idx="13">
                  <c:v>6.6512000000000002</c:v>
                </c:pt>
                <c:pt idx="14">
                  <c:v>8.9125965000000686</c:v>
                </c:pt>
                <c:pt idx="15">
                  <c:v>11.173993000000001</c:v>
                </c:pt>
                <c:pt idx="16">
                  <c:v>11.947150999999998</c:v>
                </c:pt>
                <c:pt idx="17">
                  <c:v>11.232073999999999</c:v>
                </c:pt>
                <c:pt idx="18">
                  <c:v>9.0287599999999983</c:v>
                </c:pt>
                <c:pt idx="19">
                  <c:v>6.8254474999999966</c:v>
                </c:pt>
                <c:pt idx="20">
                  <c:v>7.6170028999999744</c:v>
                </c:pt>
                <c:pt idx="21">
                  <c:v>11.403426000000024</c:v>
                </c:pt>
                <c:pt idx="22">
                  <c:v>18.184721</c:v>
                </c:pt>
                <c:pt idx="23">
                  <c:v>21.025227999999899</c:v>
                </c:pt>
                <c:pt idx="24">
                  <c:v>19.924956000000005</c:v>
                </c:pt>
                <c:pt idx="25">
                  <c:v>14.883886000000055</c:v>
                </c:pt>
                <c:pt idx="26">
                  <c:v>9.8428240000000002</c:v>
                </c:pt>
                <c:pt idx="27">
                  <c:v>5.6410605</c:v>
                </c:pt>
                <c:pt idx="28">
                  <c:v>2.2785940000000116</c:v>
                </c:pt>
                <c:pt idx="29">
                  <c:v>-0.24457199999999979</c:v>
                </c:pt>
                <c:pt idx="30">
                  <c:v>-1.9846140000000001</c:v>
                </c:pt>
                <c:pt idx="31">
                  <c:v>-2.9415320000000005</c:v>
                </c:pt>
                <c:pt idx="32">
                  <c:v>-3.1153239999999993</c:v>
                </c:pt>
                <c:pt idx="33">
                  <c:v>-3.289120000000012</c:v>
                </c:pt>
                <c:pt idx="34">
                  <c:v>-2.3992739999999873</c:v>
                </c:pt>
                <c:pt idx="35">
                  <c:v>-0.44578700000000016</c:v>
                </c:pt>
                <c:pt idx="36">
                  <c:v>2.5713380000000003</c:v>
                </c:pt>
                <c:pt idx="37">
                  <c:v>5.5884640000000001</c:v>
                </c:pt>
                <c:pt idx="38">
                  <c:v>7.7493257000000124</c:v>
                </c:pt>
                <c:pt idx="39">
                  <c:v>9.0539230000000011</c:v>
                </c:pt>
                <c:pt idx="40">
                  <c:v>9.5022560000000027</c:v>
                </c:pt>
                <c:pt idx="41">
                  <c:v>9.9505880000000246</c:v>
                </c:pt>
                <c:pt idx="42">
                  <c:v>10.174754</c:v>
                </c:pt>
                <c:pt idx="43">
                  <c:v>10.398920999999998</c:v>
                </c:pt>
              </c:numCache>
            </c:numRef>
          </c:val>
        </c:ser>
        <c:marker val="1"/>
        <c:axId val="38769024"/>
        <c:axId val="38770560"/>
      </c:lineChart>
      <c:catAx>
        <c:axId val="387690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8770560"/>
        <c:crosses val="autoZero"/>
        <c:auto val="1"/>
        <c:lblAlgn val="ctr"/>
        <c:lblOffset val="100"/>
        <c:tickLblSkip val="5"/>
      </c:catAx>
      <c:valAx>
        <c:axId val="38770560"/>
        <c:scaling>
          <c:orientation val="minMax"/>
          <c:max val="25"/>
          <c:min val="-25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Policy Position (Higher Values = Conservative)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8769024"/>
        <c:crosses val="autoZero"/>
        <c:crossBetween val="between"/>
        <c:majorUnit val="5"/>
      </c:valAx>
    </c:plotArea>
    <c:legend>
      <c:legendPos val="b"/>
      <c:legendEntry>
        <c:idx val="2"/>
        <c:delete val="1"/>
      </c:legendEntry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lineChart>
        <c:grouping val="standard"/>
        <c:ser>
          <c:idx val="0"/>
          <c:order val="0"/>
          <c:tx>
            <c:v>Median Voter Position</c:v>
          </c:tx>
          <c:spPr>
            <a:ln w="25400"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cat>
            <c:numRef>
              <c:f>France!$A$12:$A$55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France!$J$12:$J$55</c:f>
              <c:numCache>
                <c:formatCode>General</c:formatCode>
                <c:ptCount val="44"/>
                <c:pt idx="0">
                  <c:v>-0.65895000000000326</c:v>
                </c:pt>
                <c:pt idx="1">
                  <c:v>-1.5703370000000001</c:v>
                </c:pt>
                <c:pt idx="2">
                  <c:v>-2.5382659999999881</c:v>
                </c:pt>
                <c:pt idx="3">
                  <c:v>-3.562738</c:v>
                </c:pt>
                <c:pt idx="4">
                  <c:v>-4.6437530000000002</c:v>
                </c:pt>
                <c:pt idx="5">
                  <c:v>-5.7247680000000001</c:v>
                </c:pt>
                <c:pt idx="6">
                  <c:v>-6.8057829999999955</c:v>
                </c:pt>
                <c:pt idx="7">
                  <c:v>-6.6901979999999845</c:v>
                </c:pt>
                <c:pt idx="8">
                  <c:v>-7.0855139999999945</c:v>
                </c:pt>
                <c:pt idx="9">
                  <c:v>-7.9917280000000224</c:v>
                </c:pt>
                <c:pt idx="10">
                  <c:v>-10.605440000000026</c:v>
                </c:pt>
                <c:pt idx="11">
                  <c:v>-13.219150000000001</c:v>
                </c:pt>
                <c:pt idx="12">
                  <c:v>-15.83287</c:v>
                </c:pt>
                <c:pt idx="13">
                  <c:v>-17.150089999999999</c:v>
                </c:pt>
                <c:pt idx="14">
                  <c:v>-17.170839999999988</c:v>
                </c:pt>
                <c:pt idx="15">
                  <c:v>-15.895090000000026</c:v>
                </c:pt>
                <c:pt idx="16">
                  <c:v>-14.619340000000001</c:v>
                </c:pt>
                <c:pt idx="17">
                  <c:v>-13.3436</c:v>
                </c:pt>
                <c:pt idx="18">
                  <c:v>-12.415540000000046</c:v>
                </c:pt>
                <c:pt idx="19">
                  <c:v>-11.835180000000006</c:v>
                </c:pt>
                <c:pt idx="20">
                  <c:v>-11.602500000000004</c:v>
                </c:pt>
                <c:pt idx="21">
                  <c:v>-10.302610000000024</c:v>
                </c:pt>
                <c:pt idx="22">
                  <c:v>-7.9355070000000003</c:v>
                </c:pt>
                <c:pt idx="23">
                  <c:v>-4.5011839999999985</c:v>
                </c:pt>
                <c:pt idx="24">
                  <c:v>-1.0668609999999998</c:v>
                </c:pt>
                <c:pt idx="25">
                  <c:v>2.3674619999999997</c:v>
                </c:pt>
                <c:pt idx="26">
                  <c:v>3.7016749999999998</c:v>
                </c:pt>
                <c:pt idx="27">
                  <c:v>2.9357799999999967</c:v>
                </c:pt>
                <c:pt idx="28">
                  <c:v>0.5574609999999971</c:v>
                </c:pt>
                <c:pt idx="29">
                  <c:v>-1.3331709999999999</c:v>
                </c:pt>
                <c:pt idx="30">
                  <c:v>-2.7361149999999999</c:v>
                </c:pt>
                <c:pt idx="31">
                  <c:v>-4.1390599999999997</c:v>
                </c:pt>
                <c:pt idx="32">
                  <c:v>-5.5420049999999845</c:v>
                </c:pt>
                <c:pt idx="33">
                  <c:v>-5.7621699999999985</c:v>
                </c:pt>
                <c:pt idx="34">
                  <c:v>-4.7995570000000001</c:v>
                </c:pt>
                <c:pt idx="35">
                  <c:v>-2.6541649999999999</c:v>
                </c:pt>
                <c:pt idx="36">
                  <c:v>-0.50877229999999996</c:v>
                </c:pt>
                <c:pt idx="37">
                  <c:v>0.10991260000000012</c:v>
                </c:pt>
                <c:pt idx="38">
                  <c:v>-0.79810999999999999</c:v>
                </c:pt>
                <c:pt idx="39">
                  <c:v>-3.2328399999999977</c:v>
                </c:pt>
                <c:pt idx="40">
                  <c:v>-5.6675699999999845</c:v>
                </c:pt>
                <c:pt idx="41">
                  <c:v>-8.1023010000000024</c:v>
                </c:pt>
                <c:pt idx="42">
                  <c:v>-9.3196650000000005</c:v>
                </c:pt>
                <c:pt idx="43">
                  <c:v>-10.53703</c:v>
                </c:pt>
              </c:numCache>
            </c:numRef>
          </c:val>
        </c:ser>
        <c:ser>
          <c:idx val="1"/>
          <c:order val="1"/>
          <c:tx>
            <c:v>95% Confidence Interval</c:v>
          </c:tx>
          <c:spPr>
            <a:ln w="15875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numRef>
              <c:f>France!$A$12:$A$55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France!$K$12:$K$55</c:f>
              <c:numCache>
                <c:formatCode>General</c:formatCode>
                <c:ptCount val="44"/>
                <c:pt idx="0">
                  <c:v>-11.522886000000026</c:v>
                </c:pt>
                <c:pt idx="1">
                  <c:v>-12.655185000000024</c:v>
                </c:pt>
                <c:pt idx="2">
                  <c:v>-13.825814000000006</c:v>
                </c:pt>
                <c:pt idx="3">
                  <c:v>-15.034771999999998</c:v>
                </c:pt>
                <c:pt idx="4">
                  <c:v>-16.282060999999903</c:v>
                </c:pt>
                <c:pt idx="5">
                  <c:v>-17.529351999999999</c:v>
                </c:pt>
                <c:pt idx="6">
                  <c:v>-18.776640999999891</c:v>
                </c:pt>
                <c:pt idx="7">
                  <c:v>-20.728075999999987</c:v>
                </c:pt>
                <c:pt idx="8">
                  <c:v>-22.454231999999987</c:v>
                </c:pt>
                <c:pt idx="9">
                  <c:v>-23.955105999999986</c:v>
                </c:pt>
                <c:pt idx="10">
                  <c:v>-24.52655</c:v>
                </c:pt>
                <c:pt idx="11">
                  <c:v>-25.097992000000001</c:v>
                </c:pt>
                <c:pt idx="12">
                  <c:v>-25.669443999999903</c:v>
                </c:pt>
                <c:pt idx="13">
                  <c:v>-25.790775999999987</c:v>
                </c:pt>
                <c:pt idx="14">
                  <c:v>-25.46201799999988</c:v>
                </c:pt>
                <c:pt idx="15">
                  <c:v>-24.683140000000002</c:v>
                </c:pt>
                <c:pt idx="16">
                  <c:v>-23.904261999999999</c:v>
                </c:pt>
                <c:pt idx="17">
                  <c:v>-23.125394</c:v>
                </c:pt>
                <c:pt idx="18">
                  <c:v>-23.061214</c:v>
                </c:pt>
                <c:pt idx="19">
                  <c:v>-23.711741999999987</c:v>
                </c:pt>
                <c:pt idx="20">
                  <c:v>-25.076956000000031</c:v>
                </c:pt>
                <c:pt idx="21">
                  <c:v>-24.792689999999872</c:v>
                </c:pt>
                <c:pt idx="22">
                  <c:v>-22.858937000000001</c:v>
                </c:pt>
                <c:pt idx="23">
                  <c:v>-19.275691999999989</c:v>
                </c:pt>
                <c:pt idx="24">
                  <c:v>-15.692449000000046</c:v>
                </c:pt>
                <c:pt idx="25">
                  <c:v>-12.109204</c:v>
                </c:pt>
                <c:pt idx="26">
                  <c:v>-10.160669</c:v>
                </c:pt>
                <c:pt idx="27">
                  <c:v>-9.8468440000000008</c:v>
                </c:pt>
                <c:pt idx="28">
                  <c:v>-11.093770999999998</c:v>
                </c:pt>
                <c:pt idx="29">
                  <c:v>-12.266739000000006</c:v>
                </c:pt>
                <c:pt idx="30">
                  <c:v>-13.365747000000061</c:v>
                </c:pt>
                <c:pt idx="31">
                  <c:v>-14.464756000000024</c:v>
                </c:pt>
                <c:pt idx="32">
                  <c:v>-15.563765</c:v>
                </c:pt>
                <c:pt idx="33">
                  <c:v>-15.618721999999998</c:v>
                </c:pt>
                <c:pt idx="34">
                  <c:v>-14.629629</c:v>
                </c:pt>
                <c:pt idx="35">
                  <c:v>-12.596485000000024</c:v>
                </c:pt>
                <c:pt idx="36">
                  <c:v>-10.5633403</c:v>
                </c:pt>
                <c:pt idx="37">
                  <c:v>-9.7884633999999995</c:v>
                </c:pt>
                <c:pt idx="38">
                  <c:v>-10.271851999999999</c:v>
                </c:pt>
                <c:pt idx="39">
                  <c:v>-12.013508</c:v>
                </c:pt>
                <c:pt idx="40">
                  <c:v>-13.755164000000002</c:v>
                </c:pt>
                <c:pt idx="41">
                  <c:v>-15.496823000000001</c:v>
                </c:pt>
                <c:pt idx="42">
                  <c:v>-16.367648999999989</c:v>
                </c:pt>
                <c:pt idx="43">
                  <c:v>-17.238478000000001</c:v>
                </c:pt>
              </c:numCache>
            </c:numRef>
          </c:val>
        </c:ser>
        <c:ser>
          <c:idx val="2"/>
          <c:order val="2"/>
          <c:spPr>
            <a:ln w="15875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numRef>
              <c:f>France!$A$12:$A$55</c:f>
              <c:numCache>
                <c:formatCode>General</c:formatCode>
                <c:ptCount val="44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</c:numCache>
            </c:numRef>
          </c:cat>
          <c:val>
            <c:numRef>
              <c:f>France!$L$12:$L$55</c:f>
              <c:numCache>
                <c:formatCode>General</c:formatCode>
                <c:ptCount val="44"/>
                <c:pt idx="0">
                  <c:v>10.204986</c:v>
                </c:pt>
                <c:pt idx="1">
                  <c:v>9.5145110000000006</c:v>
                </c:pt>
                <c:pt idx="2">
                  <c:v>8.7492819999999991</c:v>
                </c:pt>
                <c:pt idx="3">
                  <c:v>7.9092960000000279</c:v>
                </c:pt>
                <c:pt idx="4">
                  <c:v>6.9945549999999734</c:v>
                </c:pt>
                <c:pt idx="5">
                  <c:v>6.0798160000000001</c:v>
                </c:pt>
                <c:pt idx="6">
                  <c:v>5.1650749999999688</c:v>
                </c:pt>
                <c:pt idx="7">
                  <c:v>7.3476799999999995</c:v>
                </c:pt>
                <c:pt idx="8">
                  <c:v>8.2832039999999996</c:v>
                </c:pt>
                <c:pt idx="9">
                  <c:v>7.9716500000000261</c:v>
                </c:pt>
                <c:pt idx="10">
                  <c:v>3.3156699999999812</c:v>
                </c:pt>
                <c:pt idx="11">
                  <c:v>-1.3403080000000003</c:v>
                </c:pt>
                <c:pt idx="12">
                  <c:v>-5.9962959999999992</c:v>
                </c:pt>
                <c:pt idx="13">
                  <c:v>-8.5094040000000248</c:v>
                </c:pt>
                <c:pt idx="14">
                  <c:v>-8.8796620000000068</c:v>
                </c:pt>
                <c:pt idx="15">
                  <c:v>-7.1070399999999845</c:v>
                </c:pt>
                <c:pt idx="16">
                  <c:v>-5.3344179999999763</c:v>
                </c:pt>
                <c:pt idx="17">
                  <c:v>-3.5618060000000007</c:v>
                </c:pt>
                <c:pt idx="18">
                  <c:v>-1.7698659999999953</c:v>
                </c:pt>
                <c:pt idx="19">
                  <c:v>4.1382000000000523E-2</c:v>
                </c:pt>
                <c:pt idx="20">
                  <c:v>1.8719560000000008</c:v>
                </c:pt>
                <c:pt idx="21">
                  <c:v>4.1874699999999985</c:v>
                </c:pt>
                <c:pt idx="22">
                  <c:v>6.9879229999999986</c:v>
                </c:pt>
                <c:pt idx="23">
                  <c:v>10.273324000000001</c:v>
                </c:pt>
                <c:pt idx="24">
                  <c:v>13.558727000000001</c:v>
                </c:pt>
                <c:pt idx="25">
                  <c:v>16.844128000000001</c:v>
                </c:pt>
                <c:pt idx="26">
                  <c:v>17.564019000000002</c:v>
                </c:pt>
                <c:pt idx="27">
                  <c:v>15.718404</c:v>
                </c:pt>
                <c:pt idx="28">
                  <c:v>12.208692999999998</c:v>
                </c:pt>
                <c:pt idx="29">
                  <c:v>9.600397000000001</c:v>
                </c:pt>
                <c:pt idx="30">
                  <c:v>7.8935169999999761</c:v>
                </c:pt>
                <c:pt idx="31">
                  <c:v>6.1866360000000009</c:v>
                </c:pt>
                <c:pt idx="32">
                  <c:v>4.4797550000000124</c:v>
                </c:pt>
                <c:pt idx="33">
                  <c:v>4.0943819999999791</c:v>
                </c:pt>
                <c:pt idx="34">
                  <c:v>5.0305149999999754</c:v>
                </c:pt>
                <c:pt idx="35">
                  <c:v>7.2881550000000006</c:v>
                </c:pt>
                <c:pt idx="36">
                  <c:v>9.5457957000000011</c:v>
                </c:pt>
                <c:pt idx="37">
                  <c:v>10.008288599999998</c:v>
                </c:pt>
                <c:pt idx="38">
                  <c:v>8.6756320000000464</c:v>
                </c:pt>
                <c:pt idx="39">
                  <c:v>5.5478280000000009</c:v>
                </c:pt>
                <c:pt idx="40">
                  <c:v>2.4200239999999988</c:v>
                </c:pt>
                <c:pt idx="41">
                  <c:v>-0.70777900000000371</c:v>
                </c:pt>
                <c:pt idx="42">
                  <c:v>-2.2716810000000009</c:v>
                </c:pt>
                <c:pt idx="43">
                  <c:v>-3.8355819999999987</c:v>
                </c:pt>
              </c:numCache>
            </c:numRef>
          </c:val>
        </c:ser>
        <c:marker val="1"/>
        <c:axId val="39476608"/>
        <c:axId val="39482496"/>
      </c:lineChart>
      <c:catAx>
        <c:axId val="394766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9482496"/>
        <c:crosses val="autoZero"/>
        <c:auto val="1"/>
        <c:lblAlgn val="ctr"/>
        <c:lblOffset val="100"/>
        <c:tickLblSkip val="5"/>
      </c:catAx>
      <c:valAx>
        <c:axId val="39482496"/>
        <c:scaling>
          <c:orientation val="minMax"/>
          <c:max val="20"/>
          <c:min val="-30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Policy Position (Higher Values = Conservative)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9476608"/>
        <c:crosses val="autoZero"/>
        <c:crossBetween val="between"/>
        <c:majorUnit val="5"/>
      </c:valAx>
    </c:plotArea>
    <c:legend>
      <c:legendPos val="b"/>
      <c:legendEntry>
        <c:idx val="2"/>
        <c:delete val="1"/>
      </c:legendEntry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F9558B-BA36-4535-82C1-631E1E8C32AA}" type="doc">
      <dgm:prSet loTypeId="urn:microsoft.com/office/officeart/2005/8/layout/cycle5" loCatId="cycle" qsTypeId="urn:microsoft.com/office/officeart/2005/8/quickstyle/3d2" qsCatId="3D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D931A7A3-E6C9-4D2F-83BA-B203CF6F8CE2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Labor rents, </a:t>
          </a:r>
        </a:p>
        <a:p>
          <a:r>
            <a:rPr lang="en-US" dirty="0" smtClean="0"/>
            <a:t>peak-level bargains</a:t>
          </a:r>
          <a:endParaRPr lang="en-US" dirty="0"/>
        </a:p>
      </dgm:t>
    </dgm:pt>
    <dgm:pt modelId="{7B451BA2-8F72-4831-B124-97797710197F}" type="parTrans" cxnId="{AC44CA90-DA4D-4E73-8D38-51F502DFB6B4}">
      <dgm:prSet/>
      <dgm:spPr/>
      <dgm:t>
        <a:bodyPr/>
        <a:lstStyle/>
        <a:p>
          <a:endParaRPr lang="en-US"/>
        </a:p>
      </dgm:t>
    </dgm:pt>
    <dgm:pt modelId="{20C676D9-5948-46DC-9F66-4BE653B8F077}" type="sibTrans" cxnId="{AC44CA90-DA4D-4E73-8D38-51F502DFB6B4}">
      <dgm:prSet/>
      <dgm:spPr/>
      <dgm:t>
        <a:bodyPr/>
        <a:lstStyle/>
        <a:p>
          <a:endParaRPr lang="en-US"/>
        </a:p>
      </dgm:t>
    </dgm:pt>
    <dgm:pt modelId="{B3CA438B-6D03-4612-B79D-A7E92D196BAF}">
      <dgm:prSet phldrT="[Text]"/>
      <dgm:spPr/>
      <dgm:t>
        <a:bodyPr/>
        <a:lstStyle/>
        <a:p>
          <a:r>
            <a:rPr lang="en-US" dirty="0" smtClean="0"/>
            <a:t>Concentrated ownership of largest firms</a:t>
          </a:r>
          <a:endParaRPr lang="en-US" dirty="0"/>
        </a:p>
      </dgm:t>
    </dgm:pt>
    <dgm:pt modelId="{33D2954E-32B3-43F4-A8E6-0A157CB97CB7}" type="parTrans" cxnId="{5FED93FD-6F90-4A9A-9CEB-80B538BFF77C}">
      <dgm:prSet/>
      <dgm:spPr/>
      <dgm:t>
        <a:bodyPr/>
        <a:lstStyle/>
        <a:p>
          <a:endParaRPr lang="en-US"/>
        </a:p>
      </dgm:t>
    </dgm:pt>
    <dgm:pt modelId="{A9DD1D38-B089-4063-A48A-C569E8F44BFB}" type="sibTrans" cxnId="{5FED93FD-6F90-4A9A-9CEB-80B538BFF77C}">
      <dgm:prSet/>
      <dgm:spPr/>
      <dgm:t>
        <a:bodyPr/>
        <a:lstStyle/>
        <a:p>
          <a:endParaRPr lang="en-US"/>
        </a:p>
      </dgm:t>
    </dgm:pt>
    <dgm:pt modelId="{ED943C74-0A5E-4866-98CE-58C1F2FC35FF}">
      <dgm:prSet phldrT="[Text]"/>
      <dgm:spPr/>
      <dgm:t>
        <a:bodyPr/>
        <a:lstStyle/>
        <a:p>
          <a:r>
            <a:rPr lang="en-US" dirty="0" smtClean="0"/>
            <a:t>Labor-management influence on competition policy </a:t>
          </a:r>
          <a:endParaRPr lang="en-US" dirty="0"/>
        </a:p>
      </dgm:t>
    </dgm:pt>
    <dgm:pt modelId="{B18C770A-55F5-4D61-B11B-6964A6F3C787}" type="parTrans" cxnId="{0F4B1EE3-8331-48EB-BD18-498CA8522842}">
      <dgm:prSet/>
      <dgm:spPr/>
      <dgm:t>
        <a:bodyPr/>
        <a:lstStyle/>
        <a:p>
          <a:endParaRPr lang="en-US"/>
        </a:p>
      </dgm:t>
    </dgm:pt>
    <dgm:pt modelId="{1229BED4-C799-4F88-8599-39295DB132C9}" type="sibTrans" cxnId="{0F4B1EE3-8331-48EB-BD18-498CA8522842}">
      <dgm:prSet/>
      <dgm:spPr/>
      <dgm:t>
        <a:bodyPr/>
        <a:lstStyle/>
        <a:p>
          <a:endParaRPr lang="en-US"/>
        </a:p>
      </dgm:t>
    </dgm:pt>
    <dgm:pt modelId="{25DEBD3C-0A4A-46EB-BF99-8B2F381144A4}">
      <dgm:prSet phldrT="[Text]"/>
      <dgm:spPr/>
      <dgm:t>
        <a:bodyPr/>
        <a:lstStyle/>
        <a:p>
          <a:r>
            <a:rPr lang="en-US" dirty="0" smtClean="0"/>
            <a:t>Low product competition; monopoly power</a:t>
          </a:r>
          <a:endParaRPr lang="en-US" dirty="0"/>
        </a:p>
      </dgm:t>
    </dgm:pt>
    <dgm:pt modelId="{C196CE9A-1FA8-4FED-A478-07014A1C0837}" type="parTrans" cxnId="{4A671A74-DFE5-43E9-899F-FE3EFFCB12CE}">
      <dgm:prSet/>
      <dgm:spPr/>
      <dgm:t>
        <a:bodyPr/>
        <a:lstStyle/>
        <a:p>
          <a:endParaRPr lang="en-US"/>
        </a:p>
      </dgm:t>
    </dgm:pt>
    <dgm:pt modelId="{FE7773F5-476B-432D-BADA-C0E6E8BFCC20}" type="sibTrans" cxnId="{4A671A74-DFE5-43E9-899F-FE3EFFCB12CE}">
      <dgm:prSet/>
      <dgm:spPr/>
      <dgm:t>
        <a:bodyPr/>
        <a:lstStyle/>
        <a:p>
          <a:endParaRPr lang="en-US"/>
        </a:p>
      </dgm:t>
    </dgm:pt>
    <dgm:pt modelId="{0A899E91-4107-47CA-B924-DE0126558956}">
      <dgm:prSet phldrT="[Text]"/>
      <dgm:spPr/>
      <dgm:t>
        <a:bodyPr/>
        <a:lstStyle/>
        <a:p>
          <a:r>
            <a:rPr lang="en-US" dirty="0" smtClean="0"/>
            <a:t>Political ideology is not pro-market</a:t>
          </a:r>
          <a:endParaRPr lang="en-US" dirty="0"/>
        </a:p>
      </dgm:t>
    </dgm:pt>
    <dgm:pt modelId="{2FB598BC-3A44-4286-AEA8-78FD58FBBF01}" type="parTrans" cxnId="{19BD0526-2338-41BB-882F-0C8356717CBC}">
      <dgm:prSet/>
      <dgm:spPr/>
      <dgm:t>
        <a:bodyPr/>
        <a:lstStyle/>
        <a:p>
          <a:endParaRPr lang="en-US"/>
        </a:p>
      </dgm:t>
    </dgm:pt>
    <dgm:pt modelId="{FEB791CC-EA01-40FE-85DF-EE930D15981E}" type="sibTrans" cxnId="{19BD0526-2338-41BB-882F-0C8356717CBC}">
      <dgm:prSet/>
      <dgm:spPr/>
      <dgm:t>
        <a:bodyPr/>
        <a:lstStyle/>
        <a:p>
          <a:endParaRPr lang="en-US"/>
        </a:p>
      </dgm:t>
    </dgm:pt>
    <dgm:pt modelId="{DEBBB61E-2C39-4D49-9415-5C0004B1FB9C}" type="pres">
      <dgm:prSet presAssocID="{E5F9558B-BA36-4535-82C1-631E1E8C32A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1EB9E-B89C-4D43-A463-5AC4F98B507D}" type="pres">
      <dgm:prSet presAssocID="{D931A7A3-E6C9-4D2F-83BA-B203CF6F8CE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01F74-8878-4C78-88A0-7972F1D94157}" type="pres">
      <dgm:prSet presAssocID="{D931A7A3-E6C9-4D2F-83BA-B203CF6F8CE2}" presName="spNode" presStyleCnt="0"/>
      <dgm:spPr/>
    </dgm:pt>
    <dgm:pt modelId="{1F62F0F5-0BB0-4A8F-BE26-4837C2CD275A}" type="pres">
      <dgm:prSet presAssocID="{20C676D9-5948-46DC-9F66-4BE653B8F077}" presName="sibTrans" presStyleLbl="sibTrans1D1" presStyleIdx="0" presStyleCnt="5"/>
      <dgm:spPr/>
      <dgm:t>
        <a:bodyPr/>
        <a:lstStyle/>
        <a:p>
          <a:endParaRPr lang="en-US"/>
        </a:p>
      </dgm:t>
    </dgm:pt>
    <dgm:pt modelId="{22FDF22C-830E-4B6B-A428-B88F164A248F}" type="pres">
      <dgm:prSet presAssocID="{B3CA438B-6D03-4612-B79D-A7E92D196BA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15C3ED-995E-4DD2-B6F4-F8D540421120}" type="pres">
      <dgm:prSet presAssocID="{B3CA438B-6D03-4612-B79D-A7E92D196BAF}" presName="spNode" presStyleCnt="0"/>
      <dgm:spPr/>
    </dgm:pt>
    <dgm:pt modelId="{11C46E00-C426-4C38-966E-3E16365A4929}" type="pres">
      <dgm:prSet presAssocID="{A9DD1D38-B089-4063-A48A-C569E8F44BFB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C36490-2F72-4471-B4D5-273CB7D42633}" type="pres">
      <dgm:prSet presAssocID="{ED943C74-0A5E-4866-98CE-58C1F2FC35F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8E93D-6160-4D34-B88B-238F446A1DB8}" type="pres">
      <dgm:prSet presAssocID="{ED943C74-0A5E-4866-98CE-58C1F2FC35FF}" presName="spNode" presStyleCnt="0"/>
      <dgm:spPr/>
    </dgm:pt>
    <dgm:pt modelId="{0B33F1E7-9343-4F5D-ACD2-7B899A90974C}" type="pres">
      <dgm:prSet presAssocID="{1229BED4-C799-4F88-8599-39295DB132C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5F77AB2C-D1EA-49EB-8A6C-D28231BFDCBF}" type="pres">
      <dgm:prSet presAssocID="{25DEBD3C-0A4A-46EB-BF99-8B2F381144A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BF63D-0237-45BF-BC4C-29D7D346A92B}" type="pres">
      <dgm:prSet presAssocID="{25DEBD3C-0A4A-46EB-BF99-8B2F381144A4}" presName="spNode" presStyleCnt="0"/>
      <dgm:spPr/>
    </dgm:pt>
    <dgm:pt modelId="{205AF45A-7B04-4622-944E-9A6BD0DFAF81}" type="pres">
      <dgm:prSet presAssocID="{FE7773F5-476B-432D-BADA-C0E6E8BFCC20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4DE2F50-AB93-496A-B17A-43ED8215151B}" type="pres">
      <dgm:prSet presAssocID="{0A899E91-4107-47CA-B924-DE01265589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7A339-04A5-4A9B-A1B3-9E17FAB1A735}" type="pres">
      <dgm:prSet presAssocID="{0A899E91-4107-47CA-B924-DE0126558956}" presName="spNode" presStyleCnt="0"/>
      <dgm:spPr/>
    </dgm:pt>
    <dgm:pt modelId="{9221B96D-A941-48F1-81D9-F544D4A472F9}" type="pres">
      <dgm:prSet presAssocID="{FEB791CC-EA01-40FE-85DF-EE930D15981E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1E29E729-1876-496E-BD62-B25A13BD34DE}" type="presOf" srcId="{B3CA438B-6D03-4612-B79D-A7E92D196BAF}" destId="{22FDF22C-830E-4B6B-A428-B88F164A248F}" srcOrd="0" destOrd="0" presId="urn:microsoft.com/office/officeart/2005/8/layout/cycle5"/>
    <dgm:cxn modelId="{A8D1287B-FAC5-4C3A-9828-D422E8DDC628}" type="presOf" srcId="{20C676D9-5948-46DC-9F66-4BE653B8F077}" destId="{1F62F0F5-0BB0-4A8F-BE26-4837C2CD275A}" srcOrd="0" destOrd="0" presId="urn:microsoft.com/office/officeart/2005/8/layout/cycle5"/>
    <dgm:cxn modelId="{5FED93FD-6F90-4A9A-9CEB-80B538BFF77C}" srcId="{E5F9558B-BA36-4535-82C1-631E1E8C32AA}" destId="{B3CA438B-6D03-4612-B79D-A7E92D196BAF}" srcOrd="1" destOrd="0" parTransId="{33D2954E-32B3-43F4-A8E6-0A157CB97CB7}" sibTransId="{A9DD1D38-B089-4063-A48A-C569E8F44BFB}"/>
    <dgm:cxn modelId="{4A671A74-DFE5-43E9-899F-FE3EFFCB12CE}" srcId="{E5F9558B-BA36-4535-82C1-631E1E8C32AA}" destId="{25DEBD3C-0A4A-46EB-BF99-8B2F381144A4}" srcOrd="3" destOrd="0" parTransId="{C196CE9A-1FA8-4FED-A478-07014A1C0837}" sibTransId="{FE7773F5-476B-432D-BADA-C0E6E8BFCC20}"/>
    <dgm:cxn modelId="{AE2AF893-5683-4D15-ADC4-BBE29174BFD8}" type="presOf" srcId="{ED943C74-0A5E-4866-98CE-58C1F2FC35FF}" destId="{09C36490-2F72-4471-B4D5-273CB7D42633}" srcOrd="0" destOrd="0" presId="urn:microsoft.com/office/officeart/2005/8/layout/cycle5"/>
    <dgm:cxn modelId="{751F47CD-66C7-4BFA-A2CA-B55BFA697D52}" type="presOf" srcId="{FE7773F5-476B-432D-BADA-C0E6E8BFCC20}" destId="{205AF45A-7B04-4622-944E-9A6BD0DFAF81}" srcOrd="0" destOrd="0" presId="urn:microsoft.com/office/officeart/2005/8/layout/cycle5"/>
    <dgm:cxn modelId="{1D094849-B6A3-48D1-834F-D43F4BC72625}" type="presOf" srcId="{1229BED4-C799-4F88-8599-39295DB132C9}" destId="{0B33F1E7-9343-4F5D-ACD2-7B899A90974C}" srcOrd="0" destOrd="0" presId="urn:microsoft.com/office/officeart/2005/8/layout/cycle5"/>
    <dgm:cxn modelId="{803EE169-E6C7-4A41-A9F2-F5050476AEC1}" type="presOf" srcId="{D931A7A3-E6C9-4D2F-83BA-B203CF6F8CE2}" destId="{9301EB9E-B89C-4D43-A463-5AC4F98B507D}" srcOrd="0" destOrd="0" presId="urn:microsoft.com/office/officeart/2005/8/layout/cycle5"/>
    <dgm:cxn modelId="{0F4B1EE3-8331-48EB-BD18-498CA8522842}" srcId="{E5F9558B-BA36-4535-82C1-631E1E8C32AA}" destId="{ED943C74-0A5E-4866-98CE-58C1F2FC35FF}" srcOrd="2" destOrd="0" parTransId="{B18C770A-55F5-4D61-B11B-6964A6F3C787}" sibTransId="{1229BED4-C799-4F88-8599-39295DB132C9}"/>
    <dgm:cxn modelId="{AAC464A0-130B-445D-AE36-A0AD3D7B72F3}" type="presOf" srcId="{FEB791CC-EA01-40FE-85DF-EE930D15981E}" destId="{9221B96D-A941-48F1-81D9-F544D4A472F9}" srcOrd="0" destOrd="0" presId="urn:microsoft.com/office/officeart/2005/8/layout/cycle5"/>
    <dgm:cxn modelId="{AC44CA90-DA4D-4E73-8D38-51F502DFB6B4}" srcId="{E5F9558B-BA36-4535-82C1-631E1E8C32AA}" destId="{D931A7A3-E6C9-4D2F-83BA-B203CF6F8CE2}" srcOrd="0" destOrd="0" parTransId="{7B451BA2-8F72-4831-B124-97797710197F}" sibTransId="{20C676D9-5948-46DC-9F66-4BE653B8F077}"/>
    <dgm:cxn modelId="{613D6046-905A-440B-B8EE-0DB859310F6E}" type="presOf" srcId="{25DEBD3C-0A4A-46EB-BF99-8B2F381144A4}" destId="{5F77AB2C-D1EA-49EB-8A6C-D28231BFDCBF}" srcOrd="0" destOrd="0" presId="urn:microsoft.com/office/officeart/2005/8/layout/cycle5"/>
    <dgm:cxn modelId="{5A0A4E36-14EF-456D-A97D-DFD790B800D7}" type="presOf" srcId="{A9DD1D38-B089-4063-A48A-C569E8F44BFB}" destId="{11C46E00-C426-4C38-966E-3E16365A4929}" srcOrd="0" destOrd="0" presId="urn:microsoft.com/office/officeart/2005/8/layout/cycle5"/>
    <dgm:cxn modelId="{19BD0526-2338-41BB-882F-0C8356717CBC}" srcId="{E5F9558B-BA36-4535-82C1-631E1E8C32AA}" destId="{0A899E91-4107-47CA-B924-DE0126558956}" srcOrd="4" destOrd="0" parTransId="{2FB598BC-3A44-4286-AEA8-78FD58FBBF01}" sibTransId="{FEB791CC-EA01-40FE-85DF-EE930D15981E}"/>
    <dgm:cxn modelId="{99872D7B-DB64-4467-B39D-25E74472DE0B}" type="presOf" srcId="{E5F9558B-BA36-4535-82C1-631E1E8C32AA}" destId="{DEBBB61E-2C39-4D49-9415-5C0004B1FB9C}" srcOrd="0" destOrd="0" presId="urn:microsoft.com/office/officeart/2005/8/layout/cycle5"/>
    <dgm:cxn modelId="{1CDF7BFC-5100-4FAF-AD94-3E22551BDF9B}" type="presOf" srcId="{0A899E91-4107-47CA-B924-DE0126558956}" destId="{B4DE2F50-AB93-496A-B17A-43ED8215151B}" srcOrd="0" destOrd="0" presId="urn:microsoft.com/office/officeart/2005/8/layout/cycle5"/>
    <dgm:cxn modelId="{BC8EF3BB-2405-465D-8969-6116103753BA}" type="presParOf" srcId="{DEBBB61E-2C39-4D49-9415-5C0004B1FB9C}" destId="{9301EB9E-B89C-4D43-A463-5AC4F98B507D}" srcOrd="0" destOrd="0" presId="urn:microsoft.com/office/officeart/2005/8/layout/cycle5"/>
    <dgm:cxn modelId="{9182B71A-A7D1-4F82-A28C-45ADB94E8D20}" type="presParOf" srcId="{DEBBB61E-2C39-4D49-9415-5C0004B1FB9C}" destId="{D2901F74-8878-4C78-88A0-7972F1D94157}" srcOrd="1" destOrd="0" presId="urn:microsoft.com/office/officeart/2005/8/layout/cycle5"/>
    <dgm:cxn modelId="{47779A2F-BFF8-45CB-A030-10F629309AC6}" type="presParOf" srcId="{DEBBB61E-2C39-4D49-9415-5C0004B1FB9C}" destId="{1F62F0F5-0BB0-4A8F-BE26-4837C2CD275A}" srcOrd="2" destOrd="0" presId="urn:microsoft.com/office/officeart/2005/8/layout/cycle5"/>
    <dgm:cxn modelId="{3F05E54E-6917-4C82-8B42-2D4026836ABA}" type="presParOf" srcId="{DEBBB61E-2C39-4D49-9415-5C0004B1FB9C}" destId="{22FDF22C-830E-4B6B-A428-B88F164A248F}" srcOrd="3" destOrd="0" presId="urn:microsoft.com/office/officeart/2005/8/layout/cycle5"/>
    <dgm:cxn modelId="{2E6DD05C-1A13-47AE-8726-2D57D9FFE6A5}" type="presParOf" srcId="{DEBBB61E-2C39-4D49-9415-5C0004B1FB9C}" destId="{3315C3ED-995E-4DD2-B6F4-F8D540421120}" srcOrd="4" destOrd="0" presId="urn:microsoft.com/office/officeart/2005/8/layout/cycle5"/>
    <dgm:cxn modelId="{17FB2D96-D9EE-4129-B884-4A4838F48B7D}" type="presParOf" srcId="{DEBBB61E-2C39-4D49-9415-5C0004B1FB9C}" destId="{11C46E00-C426-4C38-966E-3E16365A4929}" srcOrd="5" destOrd="0" presId="urn:microsoft.com/office/officeart/2005/8/layout/cycle5"/>
    <dgm:cxn modelId="{80644996-D681-4142-84D0-BF804306F460}" type="presParOf" srcId="{DEBBB61E-2C39-4D49-9415-5C0004B1FB9C}" destId="{09C36490-2F72-4471-B4D5-273CB7D42633}" srcOrd="6" destOrd="0" presId="urn:microsoft.com/office/officeart/2005/8/layout/cycle5"/>
    <dgm:cxn modelId="{901F74EF-7707-4F6F-A4FC-C31A081AEA35}" type="presParOf" srcId="{DEBBB61E-2C39-4D49-9415-5C0004B1FB9C}" destId="{A418E93D-6160-4D34-B88B-238F446A1DB8}" srcOrd="7" destOrd="0" presId="urn:microsoft.com/office/officeart/2005/8/layout/cycle5"/>
    <dgm:cxn modelId="{DE215C55-88BA-4E20-8198-31A5C5981926}" type="presParOf" srcId="{DEBBB61E-2C39-4D49-9415-5C0004B1FB9C}" destId="{0B33F1E7-9343-4F5D-ACD2-7B899A90974C}" srcOrd="8" destOrd="0" presId="urn:microsoft.com/office/officeart/2005/8/layout/cycle5"/>
    <dgm:cxn modelId="{2A682E69-FB71-4960-9B14-F4BEE53B5EAE}" type="presParOf" srcId="{DEBBB61E-2C39-4D49-9415-5C0004B1FB9C}" destId="{5F77AB2C-D1EA-49EB-8A6C-D28231BFDCBF}" srcOrd="9" destOrd="0" presId="urn:microsoft.com/office/officeart/2005/8/layout/cycle5"/>
    <dgm:cxn modelId="{F9BD5E00-0DCB-4236-82B0-24CBA6B1A8B5}" type="presParOf" srcId="{DEBBB61E-2C39-4D49-9415-5C0004B1FB9C}" destId="{C2EBF63D-0237-45BF-BC4C-29D7D346A92B}" srcOrd="10" destOrd="0" presId="urn:microsoft.com/office/officeart/2005/8/layout/cycle5"/>
    <dgm:cxn modelId="{AEB95545-544F-483F-8325-AFFAFFAE820B}" type="presParOf" srcId="{DEBBB61E-2C39-4D49-9415-5C0004B1FB9C}" destId="{205AF45A-7B04-4622-944E-9A6BD0DFAF81}" srcOrd="11" destOrd="0" presId="urn:microsoft.com/office/officeart/2005/8/layout/cycle5"/>
    <dgm:cxn modelId="{60EE0AA1-A537-4480-B221-D3445C63F1B6}" type="presParOf" srcId="{DEBBB61E-2C39-4D49-9415-5C0004B1FB9C}" destId="{B4DE2F50-AB93-496A-B17A-43ED8215151B}" srcOrd="12" destOrd="0" presId="urn:microsoft.com/office/officeart/2005/8/layout/cycle5"/>
    <dgm:cxn modelId="{02FB550E-C190-43AE-9B39-D83A20405FA2}" type="presParOf" srcId="{DEBBB61E-2C39-4D49-9415-5C0004B1FB9C}" destId="{48C7A339-04A5-4A9B-A1B3-9E17FAB1A735}" srcOrd="13" destOrd="0" presId="urn:microsoft.com/office/officeart/2005/8/layout/cycle5"/>
    <dgm:cxn modelId="{5E664300-61C3-49ED-A487-E742AD9B0DC3}" type="presParOf" srcId="{DEBBB61E-2C39-4D49-9415-5C0004B1FB9C}" destId="{9221B96D-A941-48F1-81D9-F544D4A472F9}" srcOrd="14" destOrd="0" presId="urn:microsoft.com/office/officeart/2005/8/layout/cycle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8B5C890-ACEF-48E1-89D8-078528F30EA1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3B4BBFF-C176-4A22-9695-B39E3F674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Travis:  econometrics skills 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C21416-93D4-4C8A-8E77-240A7341BA8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42F6C4-0E37-4342-A0E5-977C2ABEE63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28DF65-4569-47B2-83B0-60A33826B7E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74D35A-6FC7-4B68-9104-8B8AAE88502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5AB2A5-6545-43E2-881C-80F1F37B8E6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cs typeface="Arial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So they could find that deGaulle &amp; Kohl have pro-labor policies, and therefore conclude that left-right makes a limited difference in predicing pro-labor policies.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But that’s because the whole spectrum is shifted left in those nations.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The concept that I’d recommend the authors use when they re-write is Downs, Economic Theory of Democracy.  All parties tend toward the median voter.  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The median voter differs in cont’l Europe and in the U.S.  Local left and local right are second-order differences, but that seems to be their primary focus.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0C7A5C-4714-4E7E-B871-C5BD8CB0CCA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cs typeface="Arial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B52F60-67BE-4FDD-ADA3-B877159E45D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6A30C7-6B29-4E30-9249-5B21E511AE2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993638-F047-48BE-BD81-2D76BB6F6FE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1D7751-C080-45B9-9CAD-490E57D62BA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E1FAEB-3FE8-4D5B-9ED3-C6027707CA8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A few bullet points of what we’re trying to do in the paper.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E1B79D-DC22-4DC4-8340-001DF8D0B17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0A1818-FF25-4716-A9FE-24CC28BD896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4CE17-B25E-44DC-B36F-FBC0588F869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CC3750-EEDF-48D9-9D49-10540E528D2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2E8A5C-19A7-4052-A024-755C62B1CAC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Henry Hansmann &amp; Reinier Kraakman wrote that corporate governance history was over.  People read it and agreed.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5FE774-2356-462A-8759-3DD9748F58E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2B42DB-83B1-4A2A-AAAC-97D78D19194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9F3FB5-01D2-462F-9894-156E3C8DF65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97C117-CACF-4F2A-AAD1-E8DF6C623B4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>
              <a:cs typeface="Arial" charset="0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6D9803-CDBC-4727-A515-D8C8ED61AEC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>
              <a:cs typeface="Arial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So they could find that deGaulle &amp; Kohl have pro-labor policies, and therefore conclude that left-right makes a limited difference in predicing pro-labor policies.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But that’s because the whole spectrum is shifted left in those nations.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The concept that I’d recommend the authors use when they re-write is Downs, Economic Theory of Democracy.  All parties tend toward the median voter.  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The median voter differs in cont’l Europe and in the U.S.  Local left and local right are second-order differences, but that seems to be their primary focus.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2FD698-1980-4BF3-8C8E-0BE55344C11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>
              <a:cs typeface="Arial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Economics 101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A few words on the literature background to the paper.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2A4C86-575A-4A57-BBD9-3F907C9B602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Had Marco Pagano’s other paper been presented, we would have been primed for the second item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The sequence may begin at the lower right with the level of product market competitition in the economy and the polity.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7E44B0-ADD2-4A96-BBD3-834F35D6192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B010D7-CE2A-446D-B29A-58EF5A9245A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Contest to grab the monopolist’s rectangle.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[Color the rectangle red.]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Ideas do have their own life, but they often arise from crude material relationships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Or value can be had by reducing situation to raw basic division of monopoly spoils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Even if some political beliefs, like some religious beliefs, helps people to better organize their lives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58F737-7760-41FB-A458-45164E54D0A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A system and an ideology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Anti-market 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Or suspicious of fully corrosive, competitive markets, and especially their financial correlates</a:t>
            </a:r>
          </a:p>
          <a:p>
            <a:pPr>
              <a:spcBef>
                <a:spcPct val="0"/>
              </a:spcBef>
            </a:pPr>
            <a:r>
              <a:rPr lang="en-US" smtClean="0"/>
              <a:t>More fairness</a:t>
            </a:r>
          </a:p>
          <a:p>
            <a:pPr>
              <a:spcBef>
                <a:spcPct val="0"/>
              </a:spcBef>
            </a:pPr>
            <a:r>
              <a:rPr lang="en-US" smtClean="0"/>
              <a:t>[More]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B3A4D5-4EFC-4B67-9315-3215F2D0F5C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4B8844-0530-4BA1-9899-717E5365C5A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865548-B858-49C8-A0BA-2890DF614E9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FAFC2-664C-4635-95B1-A2337D240973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21DE4-8953-41A8-833C-0501F16DB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44416-1E98-4256-904C-09FAADF624FB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BD84D-AE26-4D56-9B1B-016A239F2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2E098-D0A2-44DC-A9C9-28457339F44C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6B854-E322-4265-8F19-8B79775EE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2756A-4FB8-42FE-B0AF-186181A6E603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BD85B-5E03-449E-B6FD-F5D9B53D7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FD933-61BF-47E4-BC32-C4B28D9769F9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3AA66-44BF-4795-ACFF-4E8EA733B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064B0-3C7C-4069-A9D3-96E716196035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A0BE5-23BC-4694-BBD9-93726F972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6D8E-A58A-45FC-9E5E-A44B791DAA46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95DC1-CBD4-4FE4-8BCE-C4BD97AD2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0B00-FDFB-44EB-8948-F9E258B3B0CB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A53A0-A61E-462A-8B04-0FB85E067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6528B-2A4A-405B-9FAD-6FA85587417A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BBFC1-68C2-4F9D-9FB5-D4521ED69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B050D-3F24-4F69-B1A1-0A974B14F542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A99D1-7BE5-4755-8BB1-8A9A62CAC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B1204-D605-4FD7-AA49-274ADF54AA4B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F53D-327F-44D2-8990-8D5BB94CB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13F8C4-DE0F-45E1-9C33-87C43324FD22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5B2F18-8A47-4E15-B179-C411A6A79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Word_Document11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33CC"/>
                </a:solidFill>
              </a:rPr>
              <a:t>Financial Markets</a:t>
            </a:r>
            <a:br>
              <a:rPr lang="en-US" smtClean="0">
                <a:solidFill>
                  <a:srgbClr val="0033CC"/>
                </a:solidFill>
              </a:rPr>
            </a:br>
            <a:r>
              <a:rPr lang="en-US" sz="3600" smtClean="0">
                <a:solidFill>
                  <a:srgbClr val="0033CC"/>
                </a:solidFill>
              </a:rPr>
              <a:t>and the Political Center of Gravity</a:t>
            </a:r>
            <a:endParaRPr lang="en-US" smtClean="0">
              <a:solidFill>
                <a:srgbClr val="00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Mark J. Roe and Travis Coan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Global Corporate Governance Institute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Inaugural conference---Stanford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June 5, 2015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</a:rPr>
              <a:t>BUT i</a:t>
            </a:r>
            <a:r>
              <a:rPr lang="en-US" sz="4000" dirty="0" smtClean="0">
                <a:solidFill>
                  <a:srgbClr val="C00000"/>
                </a:solidFill>
              </a:rPr>
              <a:t>nconsistent with new comparative political economy scholarship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Social Democrats promote financial and </a:t>
            </a:r>
            <a:r>
              <a:rPr lang="en-US" dirty="0" err="1" smtClean="0"/>
              <a:t>corp</a:t>
            </a:r>
            <a:r>
              <a:rPr lang="en-US" dirty="0" smtClean="0"/>
              <a:t> </a:t>
            </a:r>
            <a:r>
              <a:rPr lang="en-US" dirty="0" err="1" smtClean="0"/>
              <a:t>gov</a:t>
            </a:r>
            <a:r>
              <a:rPr lang="en-US" dirty="0" smtClean="0"/>
              <a:t> reform in the 1990s and 2000s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One major node in this systemic view fails to get empirical support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Indeed, contradicts the big political picture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Financial market development and shareholder-oriented reforms occur while Social Democratic parties were in power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Hence the modern political economy of financial market development is a </a:t>
            </a:r>
            <a:r>
              <a:rPr lang="en-US" i="1" dirty="0" smtClean="0"/>
              <a:t>left-propelled development</a:t>
            </a:r>
            <a:r>
              <a:rPr lang="en-US" dirty="0" smtClean="0"/>
              <a:t>, say proponents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Cioffi &amp; </a:t>
            </a:r>
            <a:r>
              <a:rPr lang="en-US" dirty="0" err="1" smtClean="0"/>
              <a:t>Hopner</a:t>
            </a:r>
            <a:r>
              <a:rPr lang="en-US" dirty="0" smtClean="0"/>
              <a:t> (2006), Culpepper (2011).  Cf. Hall &amp; Soskice (2001)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Social democrats (corporatists?) as financial market friendly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political scientists’ conceptualization this refutes political theories of corporate governance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Such as those in Roe (2001, 2003); Perotti &amp; von Thadden (2006); </a:t>
            </a:r>
            <a:r>
              <a:rPr lang="en-US" dirty="0" err="1" smtClean="0"/>
              <a:t>Rajan</a:t>
            </a:r>
            <a:r>
              <a:rPr lang="en-US" dirty="0" smtClean="0"/>
              <a:t> &amp; Zingales (2003); and Pagano &amp; Volpin (2005)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1143000"/>
          </a:xfrm>
        </p:spPr>
        <p:txBody>
          <a:bodyPr/>
          <a:lstStyle/>
          <a:p>
            <a:r>
              <a:rPr lang="en-US" sz="3600" smtClean="0">
                <a:solidFill>
                  <a:srgbClr val="C00000"/>
                </a:solidFill>
              </a:rPr>
              <a:t>And converse: the right promotes stakeholders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"[Political] theorists ... show in their work that, in places like Germany and Italy, </a:t>
            </a:r>
            <a:r>
              <a:rPr lang="en-US" b="1" i="1" dirty="0" smtClean="0"/>
              <a:t>the stakeholder society was also an initiative of … parties of the center-right</a:t>
            </a:r>
            <a:r>
              <a:rPr lang="en-US" b="1" dirty="0" smtClean="0"/>
              <a:t>. </a:t>
            </a:r>
            <a:r>
              <a:rPr lang="en-US" dirty="0" smtClean="0"/>
              <a:t>…“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Culpepper (2010: 15), summarizing; Cioffi (2010: 35):  “</a:t>
            </a:r>
            <a:r>
              <a:rPr lang="en-US" b="1" dirty="0" smtClean="0"/>
              <a:t>Conservative parties </a:t>
            </a:r>
            <a:r>
              <a:rPr lang="en-US" dirty="0" smtClean="0"/>
              <a:t>in … Germany, Japan, France, and Italy fashioned … concentrated shareholding, … </a:t>
            </a:r>
            <a:r>
              <a:rPr lang="en-US" b="1" dirty="0" smtClean="0"/>
              <a:t>protections for employees</a:t>
            </a:r>
            <a:r>
              <a:rPr lang="en-US" dirty="0" smtClean="0"/>
              <a:t>, and relatively egalitarian distributions of income”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E.g., in France, significant job rigidity originated not during the </a:t>
            </a:r>
            <a:r>
              <a:rPr lang="en-US" dirty="0" err="1" smtClean="0"/>
              <a:t>Mitterand</a:t>
            </a:r>
            <a:r>
              <a:rPr lang="en-US" dirty="0" smtClean="0"/>
              <a:t> era but during the (conservative) Gaullist era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Roe (2003)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/>
          <a:lstStyle/>
          <a:p>
            <a:r>
              <a:rPr lang="en-US" sz="3200" smtClean="0">
                <a:solidFill>
                  <a:srgbClr val="C00000"/>
                </a:solidFill>
              </a:rPr>
              <a:t>Does this trash the mutual dependency conceptualization of corporatism and related political explanations for corporate governance?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better way to see this phenomenon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Focus less on </a:t>
            </a:r>
            <a:r>
              <a:rPr lang="en-US" b="1" i="1" dirty="0" smtClean="0"/>
              <a:t>local</a:t>
            </a:r>
            <a:r>
              <a:rPr lang="en-US" dirty="0" smtClean="0"/>
              <a:t> left-right divide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</a:t>
            </a:r>
            <a:r>
              <a:rPr lang="en-US" b="1" i="1" dirty="0" smtClean="0"/>
              <a:t>entire</a:t>
            </a:r>
            <a:r>
              <a:rPr lang="en-US" dirty="0" smtClean="0"/>
              <a:t> polity moved rightward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On a pro-market spectrum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From 1960s to 1990s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Becoming less corporatist, less social democratic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Ideologies and interests shifted over the decades.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Median voter theorem as easiest conceptualization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z="2400" smtClean="0">
                <a:solidFill>
                  <a:srgbClr val="0033CC"/>
                </a:solidFill>
              </a:rPr>
              <a:t>The Corporatist Polity in Comparative Political Economy Work</a:t>
            </a:r>
          </a:p>
        </p:txBody>
      </p:sp>
      <p:graphicFrame>
        <p:nvGraphicFramePr>
          <p:cNvPr id="47153" name="Object 49"/>
          <p:cNvGraphicFramePr>
            <a:graphicFrameLocks noChangeAspect="1"/>
          </p:cNvGraphicFramePr>
          <p:nvPr/>
        </p:nvGraphicFramePr>
        <p:xfrm>
          <a:off x="990600" y="2133600"/>
          <a:ext cx="2984500" cy="2809875"/>
        </p:xfrm>
        <a:graphic>
          <a:graphicData uri="http://schemas.openxmlformats.org/presentationml/2006/ole">
            <p:oleObj spid="_x0000_s47153" name="Bitmap Image" r:id="rId4" imgW="3172268" imgH="2809524" progId="PBrush">
              <p:embed/>
            </p:oleObj>
          </a:graphicData>
        </a:graphic>
      </p:graphicFrame>
      <p:sp>
        <p:nvSpPr>
          <p:cNvPr id="47155" name="Oval 17"/>
          <p:cNvSpPr>
            <a:spLocks noChangeAspect="1" noChangeArrowheads="1"/>
          </p:cNvSpPr>
          <p:nvPr/>
        </p:nvSpPr>
        <p:spPr bwMode="auto">
          <a:xfrm>
            <a:off x="2743200" y="2362200"/>
            <a:ext cx="155575" cy="1555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7156" name="Text Box 19"/>
          <p:cNvSpPr txBox="1">
            <a:spLocks noChangeArrowheads="1"/>
          </p:cNvSpPr>
          <p:nvPr/>
        </p:nvSpPr>
        <p:spPr bwMode="auto">
          <a:xfrm>
            <a:off x="2895600" y="2362200"/>
            <a:ext cx="144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Christian Democrats</a:t>
            </a:r>
          </a:p>
          <a:p>
            <a:r>
              <a:rPr lang="en-US" sz="1200">
                <a:latin typeface="Calibri" pitchFamily="34" charset="0"/>
              </a:rPr>
              <a:t>[pro-stakeholder]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De Gaulle</a:t>
            </a:r>
          </a:p>
        </p:txBody>
      </p:sp>
      <p:sp>
        <p:nvSpPr>
          <p:cNvPr id="47157" name="Text Box 13"/>
          <p:cNvSpPr txBox="1">
            <a:spLocks noChangeArrowheads="1"/>
          </p:cNvSpPr>
          <p:nvPr/>
        </p:nvSpPr>
        <p:spPr bwMode="auto">
          <a:xfrm>
            <a:off x="1219200" y="4114800"/>
            <a:ext cx="2438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post-war era</a:t>
            </a:r>
          </a:p>
        </p:txBody>
      </p:sp>
      <p:sp>
        <p:nvSpPr>
          <p:cNvPr id="47158" name="Text Box 20"/>
          <p:cNvSpPr txBox="1">
            <a:spLocks noChangeArrowheads="1"/>
          </p:cNvSpPr>
          <p:nvPr/>
        </p:nvSpPr>
        <p:spPr bwMode="auto">
          <a:xfrm>
            <a:off x="381000" y="2362200"/>
            <a:ext cx="1676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Social Democrats </a:t>
            </a:r>
          </a:p>
          <a:p>
            <a:r>
              <a:rPr lang="en-US" sz="1200">
                <a:latin typeface="Calibri" pitchFamily="34" charset="0"/>
              </a:rPr>
              <a:t>[pro-financial market development]</a:t>
            </a:r>
          </a:p>
          <a:p>
            <a:r>
              <a:rPr lang="en-US" sz="1200">
                <a:latin typeface="Calibri" pitchFamily="34" charset="0"/>
              </a:rPr>
              <a:t>Schröder</a:t>
            </a:r>
          </a:p>
        </p:txBody>
      </p:sp>
      <p:sp>
        <p:nvSpPr>
          <p:cNvPr id="47159" name="Oval 17"/>
          <p:cNvSpPr>
            <a:spLocks noChangeAspect="1" noChangeArrowheads="1"/>
          </p:cNvSpPr>
          <p:nvPr/>
        </p:nvSpPr>
        <p:spPr bwMode="auto">
          <a:xfrm>
            <a:off x="2057400" y="2362200"/>
            <a:ext cx="155575" cy="1555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838200" y="6172200"/>
            <a:ext cx="838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1960s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91400" y="6172200"/>
            <a:ext cx="838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1990s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z="2800" smtClean="0">
                <a:solidFill>
                  <a:srgbClr val="0033CC"/>
                </a:solidFill>
              </a:rPr>
              <a:t>Corporatist polities move rightward, 1960-1990</a:t>
            </a:r>
          </a:p>
        </p:txBody>
      </p:sp>
      <p:graphicFrame>
        <p:nvGraphicFramePr>
          <p:cNvPr id="48177" name="Object 49"/>
          <p:cNvGraphicFramePr>
            <a:graphicFrameLocks noChangeAspect="1"/>
          </p:cNvGraphicFramePr>
          <p:nvPr/>
        </p:nvGraphicFramePr>
        <p:xfrm>
          <a:off x="990600" y="2133600"/>
          <a:ext cx="2984500" cy="2809875"/>
        </p:xfrm>
        <a:graphic>
          <a:graphicData uri="http://schemas.openxmlformats.org/presentationml/2006/ole">
            <p:oleObj spid="_x0000_s48177" name="Bitmap Image" r:id="rId4" imgW="3172268" imgH="2809524" progId="PBrush">
              <p:embed/>
            </p:oleObj>
          </a:graphicData>
        </a:graphic>
      </p:graphicFrame>
      <p:sp>
        <p:nvSpPr>
          <p:cNvPr id="48181" name="Text Box 12"/>
          <p:cNvSpPr txBox="1">
            <a:spLocks noChangeArrowheads="1"/>
          </p:cNvSpPr>
          <p:nvPr/>
        </p:nvSpPr>
        <p:spPr bwMode="auto">
          <a:xfrm>
            <a:off x="990600" y="4038600"/>
            <a:ext cx="28956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1950s,</a:t>
            </a:r>
          </a:p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1960s,</a:t>
            </a:r>
          </a:p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1970s</a:t>
            </a:r>
          </a:p>
        </p:txBody>
      </p:sp>
      <p:sp>
        <p:nvSpPr>
          <p:cNvPr id="48182" name="Oval 17"/>
          <p:cNvSpPr>
            <a:spLocks noChangeAspect="1" noChangeArrowheads="1"/>
          </p:cNvSpPr>
          <p:nvPr/>
        </p:nvSpPr>
        <p:spPr bwMode="auto">
          <a:xfrm>
            <a:off x="2743200" y="2362200"/>
            <a:ext cx="155575" cy="1555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8183" name="Text Box 19"/>
          <p:cNvSpPr txBox="1">
            <a:spLocks noChangeArrowheads="1"/>
          </p:cNvSpPr>
          <p:nvPr/>
        </p:nvSpPr>
        <p:spPr bwMode="auto">
          <a:xfrm>
            <a:off x="2895600" y="2362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Christian Democrats</a:t>
            </a:r>
          </a:p>
          <a:p>
            <a:r>
              <a:rPr lang="en-US" sz="1200">
                <a:latin typeface="Calibri" pitchFamily="34" charset="0"/>
              </a:rPr>
              <a:t>[pro-stakeholder]</a:t>
            </a:r>
          </a:p>
        </p:txBody>
      </p:sp>
      <p:pic>
        <p:nvPicPr>
          <p:cNvPr id="4818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2133600"/>
            <a:ext cx="29845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85" name="Text Box 13"/>
          <p:cNvSpPr txBox="1">
            <a:spLocks noChangeArrowheads="1"/>
          </p:cNvSpPr>
          <p:nvPr/>
        </p:nvSpPr>
        <p:spPr bwMode="auto">
          <a:xfrm>
            <a:off x="5562600" y="4310063"/>
            <a:ext cx="24384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1990s</a:t>
            </a:r>
          </a:p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2000s</a:t>
            </a:r>
          </a:p>
        </p:txBody>
      </p:sp>
      <p:sp>
        <p:nvSpPr>
          <p:cNvPr id="48186" name="Oval 15"/>
          <p:cNvSpPr>
            <a:spLocks noChangeAspect="1" noChangeArrowheads="1"/>
          </p:cNvSpPr>
          <p:nvPr/>
        </p:nvSpPr>
        <p:spPr bwMode="auto">
          <a:xfrm>
            <a:off x="63246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8187" name="Text Box 20"/>
          <p:cNvSpPr txBox="1">
            <a:spLocks noChangeArrowheads="1"/>
          </p:cNvSpPr>
          <p:nvPr/>
        </p:nvSpPr>
        <p:spPr bwMode="auto">
          <a:xfrm>
            <a:off x="4648200" y="2362200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Social Democrats </a:t>
            </a:r>
          </a:p>
          <a:p>
            <a:r>
              <a:rPr lang="en-US" sz="1200">
                <a:latin typeface="Calibri" pitchFamily="34" charset="0"/>
              </a:rPr>
              <a:t>[pro-financial market development]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391400" y="5600700"/>
            <a:ext cx="838200" cy="304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Right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189" name="Text Box 6"/>
          <p:cNvSpPr txBox="1">
            <a:spLocks noChangeArrowheads="1"/>
          </p:cNvSpPr>
          <p:nvPr/>
        </p:nvSpPr>
        <p:spPr bwMode="auto">
          <a:xfrm>
            <a:off x="2590800" y="62484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Market ideology moves right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85800" y="6019800"/>
            <a:ext cx="7696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838200" y="5600700"/>
            <a:ext cx="838200" cy="304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Left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192" name="Oval 15"/>
          <p:cNvSpPr>
            <a:spLocks noChangeAspect="1" noChangeArrowheads="1"/>
          </p:cNvSpPr>
          <p:nvPr/>
        </p:nvSpPr>
        <p:spPr bwMode="auto">
          <a:xfrm>
            <a:off x="2057400" y="236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1981200" y="1828800"/>
            <a:ext cx="4343400" cy="762000"/>
          </a:xfrm>
          <a:prstGeom prst="arc">
            <a:avLst>
              <a:gd name="adj1" fmla="val 10678495"/>
              <a:gd name="adj2" fmla="val 21578729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838200" y="6172200"/>
            <a:ext cx="838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1960s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91400" y="6172200"/>
            <a:ext cx="838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1990s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20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1447800"/>
          </a:xfrm>
        </p:spPr>
        <p:txBody>
          <a:bodyPr/>
          <a:lstStyle/>
          <a:p>
            <a:r>
              <a:rPr lang="en-US" sz="3200" smtClean="0">
                <a:solidFill>
                  <a:srgbClr val="0033CC"/>
                </a:solidFill>
              </a:rPr>
              <a:t>Corporatist polities move rightward, 1960-1990</a:t>
            </a:r>
            <a:br>
              <a:rPr lang="en-US" sz="3200" smtClean="0">
                <a:solidFill>
                  <a:srgbClr val="0033CC"/>
                </a:solidFill>
              </a:rPr>
            </a:br>
            <a:r>
              <a:rPr lang="en-US" sz="2400" smtClean="0"/>
              <a:t>Intuit:  Labor in Britain, Tony Blair v. Callaghan</a:t>
            </a:r>
            <a:endParaRPr lang="en-US" sz="3200" smtClean="0"/>
          </a:p>
        </p:txBody>
      </p:sp>
      <p:graphicFrame>
        <p:nvGraphicFramePr>
          <p:cNvPr id="49201" name="Object 49"/>
          <p:cNvGraphicFramePr>
            <a:graphicFrameLocks noChangeAspect="1"/>
          </p:cNvGraphicFramePr>
          <p:nvPr/>
        </p:nvGraphicFramePr>
        <p:xfrm>
          <a:off x="990600" y="2133600"/>
          <a:ext cx="2984500" cy="2809875"/>
        </p:xfrm>
        <a:graphic>
          <a:graphicData uri="http://schemas.openxmlformats.org/presentationml/2006/ole">
            <p:oleObj spid="_x0000_s49201" name="Bitmap Image" r:id="rId4" imgW="3172268" imgH="2809524" progId="PBrush">
              <p:embed/>
            </p:oleObj>
          </a:graphicData>
        </a:graphic>
      </p:graphicFrame>
      <p:sp>
        <p:nvSpPr>
          <p:cNvPr id="49205" name="Text Box 12"/>
          <p:cNvSpPr txBox="1">
            <a:spLocks noChangeArrowheads="1"/>
          </p:cNvSpPr>
          <p:nvPr/>
        </p:nvSpPr>
        <p:spPr bwMode="auto">
          <a:xfrm>
            <a:off x="990600" y="4038600"/>
            <a:ext cx="28956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1950s,</a:t>
            </a:r>
          </a:p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1960s,</a:t>
            </a:r>
          </a:p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1970s</a:t>
            </a:r>
          </a:p>
        </p:txBody>
      </p:sp>
      <p:sp>
        <p:nvSpPr>
          <p:cNvPr id="49206" name="Oval 17"/>
          <p:cNvSpPr>
            <a:spLocks noChangeAspect="1" noChangeArrowheads="1"/>
          </p:cNvSpPr>
          <p:nvPr/>
        </p:nvSpPr>
        <p:spPr bwMode="auto">
          <a:xfrm>
            <a:off x="2743200" y="2362200"/>
            <a:ext cx="155575" cy="1555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9207" name="Text Box 19"/>
          <p:cNvSpPr txBox="1">
            <a:spLocks noChangeArrowheads="1"/>
          </p:cNvSpPr>
          <p:nvPr/>
        </p:nvSpPr>
        <p:spPr bwMode="auto">
          <a:xfrm>
            <a:off x="2895600" y="2362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Christian Democrats</a:t>
            </a:r>
          </a:p>
          <a:p>
            <a:r>
              <a:rPr lang="en-US" sz="1200">
                <a:latin typeface="Calibri" pitchFamily="34" charset="0"/>
              </a:rPr>
              <a:t>[pro-stakeholder]</a:t>
            </a:r>
          </a:p>
        </p:txBody>
      </p:sp>
      <p:pic>
        <p:nvPicPr>
          <p:cNvPr id="4920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2133600"/>
            <a:ext cx="29845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209" name="Text Box 13"/>
          <p:cNvSpPr txBox="1">
            <a:spLocks noChangeArrowheads="1"/>
          </p:cNvSpPr>
          <p:nvPr/>
        </p:nvSpPr>
        <p:spPr bwMode="auto">
          <a:xfrm>
            <a:off x="5562600" y="4310063"/>
            <a:ext cx="24384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1990s</a:t>
            </a:r>
          </a:p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2000s</a:t>
            </a:r>
          </a:p>
        </p:txBody>
      </p:sp>
      <p:sp>
        <p:nvSpPr>
          <p:cNvPr id="49210" name="Oval 15"/>
          <p:cNvSpPr>
            <a:spLocks noChangeAspect="1" noChangeArrowheads="1"/>
          </p:cNvSpPr>
          <p:nvPr/>
        </p:nvSpPr>
        <p:spPr bwMode="auto">
          <a:xfrm>
            <a:off x="63246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9211" name="Text Box 20"/>
          <p:cNvSpPr txBox="1">
            <a:spLocks noChangeArrowheads="1"/>
          </p:cNvSpPr>
          <p:nvPr/>
        </p:nvSpPr>
        <p:spPr bwMode="auto">
          <a:xfrm>
            <a:off x="4648200" y="2362200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Social Democrats </a:t>
            </a:r>
          </a:p>
          <a:p>
            <a:r>
              <a:rPr lang="en-US" sz="1200">
                <a:latin typeface="Calibri" pitchFamily="34" charset="0"/>
              </a:rPr>
              <a:t>[pro-financial market development]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391400" y="5600700"/>
            <a:ext cx="838200" cy="304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Right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213" name="Text Box 6"/>
          <p:cNvSpPr txBox="1">
            <a:spLocks noChangeArrowheads="1"/>
          </p:cNvSpPr>
          <p:nvPr/>
        </p:nvSpPr>
        <p:spPr bwMode="auto">
          <a:xfrm>
            <a:off x="2590800" y="62484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Market ideology moves right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85800" y="6019800"/>
            <a:ext cx="7696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838200" y="5600700"/>
            <a:ext cx="838200" cy="304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Left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Evidence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4525963"/>
          </a:xfrm>
        </p:spPr>
        <p:txBody>
          <a:bodyPr/>
          <a:lstStyle/>
          <a:p>
            <a:r>
              <a:rPr lang="en-US" smtClean="0"/>
              <a:t>Principle is clear. Is there systematic evidence?</a:t>
            </a:r>
          </a:p>
          <a:p>
            <a:r>
              <a:rPr lang="en-US" smtClean="0"/>
              <a:t>Party manifesto data</a:t>
            </a:r>
          </a:p>
          <a:p>
            <a:r>
              <a:rPr lang="en-US" smtClean="0"/>
              <a:t>Extensive comparative politics scholarship uses and refines the party manifesto dataset</a:t>
            </a:r>
          </a:p>
          <a:p>
            <a:r>
              <a:rPr lang="en-US" smtClean="0"/>
              <a:t>Measures ideology of political parties in democracies, via counts of mentions of key terms</a:t>
            </a:r>
          </a:p>
          <a:p>
            <a:r>
              <a:rPr lang="en-US" smtClean="0"/>
              <a:t>What does it show us about the median voter’s economic views since the 1960s?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Box 6"/>
          <p:cNvSpPr txBox="1">
            <a:spLocks noChangeArrowheads="1"/>
          </p:cNvSpPr>
          <p:nvPr/>
        </p:nvSpPr>
        <p:spPr bwMode="auto">
          <a:xfrm>
            <a:off x="1676400" y="381000"/>
            <a:ext cx="6157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33CC"/>
                </a:solidFill>
                <a:latin typeface="Calibri" pitchFamily="34" charset="0"/>
              </a:rPr>
              <a:t>Western Europe (Population Weighted Average)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Box 5"/>
          <p:cNvSpPr txBox="1">
            <a:spLocks noChangeArrowheads="1"/>
          </p:cNvSpPr>
          <p:nvPr/>
        </p:nvSpPr>
        <p:spPr bwMode="auto">
          <a:xfrm>
            <a:off x="4267200" y="381000"/>
            <a:ext cx="1171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33CC"/>
                </a:solidFill>
                <a:latin typeface="Calibri" pitchFamily="34" charset="0"/>
              </a:rPr>
              <a:t>Sweden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3200" smtClean="0">
                <a:solidFill>
                  <a:srgbClr val="C00000"/>
                </a:solidFill>
              </a:rPr>
              <a:t>Data results, verbally: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Median voter moved to be more pro-market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Move correlates with changes in financial markets, some </a:t>
            </a:r>
            <a:r>
              <a:rPr lang="en-US" dirty="0" err="1" smtClean="0"/>
              <a:t>corp</a:t>
            </a:r>
            <a:r>
              <a:rPr lang="en-US" dirty="0" smtClean="0"/>
              <a:t> reforms, and changes in policy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Yes, financial market changes occur while Social Democrats are in power in 1990s.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But the median voter (and the social democratic platform) had shifted rightward in Europe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Occurs as corporatism weakens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Overview: 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strongly pro-labor political environments, diffuse ownership works poorly for shareholders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Hence, in strong social democracies, with strong labor, one shouldn’t expect diffuse ownership, deep stock markets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Describes post-WWII decades in western Europe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However (say critics) major </a:t>
            </a:r>
            <a:r>
              <a:rPr lang="en-US" dirty="0" err="1" smtClean="0"/>
              <a:t>corp</a:t>
            </a:r>
            <a:r>
              <a:rPr lang="en-US" dirty="0" smtClean="0"/>
              <a:t> </a:t>
            </a:r>
            <a:r>
              <a:rPr lang="en-US" dirty="0" err="1" smtClean="0"/>
              <a:t>gov</a:t>
            </a:r>
            <a:r>
              <a:rPr lang="en-US" dirty="0" smtClean="0"/>
              <a:t> reforms for diffuse stockholders enacted by gov’ts led by Social Democrats in 1990s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Hence, counter-example falsifies political thesis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But polity of 1990s was not that of 1950s.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Entire polity became more pro-market (less anti-market)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Contrast Tony Blair’s </a:t>
            </a:r>
            <a:r>
              <a:rPr lang="en-US" dirty="0" err="1" smtClean="0"/>
              <a:t>Labour</a:t>
            </a:r>
            <a:r>
              <a:rPr lang="en-US" dirty="0" smtClean="0"/>
              <a:t> with James Callaghan’s </a:t>
            </a:r>
            <a:r>
              <a:rPr lang="en-US" dirty="0" err="1" smtClean="0"/>
              <a:t>Labour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Economic orientation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z="2200" smtClean="0">
                <a:solidFill>
                  <a:srgbClr val="C00000"/>
                </a:solidFill>
              </a:rPr>
              <a:t>Outcome:  Stock market capitalization/GDP</a:t>
            </a:r>
            <a:endParaRPr lang="en-US" smtClean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2" y="1371603"/>
          <a:ext cx="5562598" cy="3657601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819398"/>
                <a:gridCol w="801076"/>
                <a:gridCol w="875324"/>
                <a:gridCol w="1066800"/>
              </a:tblGrid>
              <a:tr h="169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(3)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69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OLS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OLS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GLM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339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Left (higher value</a:t>
                      </a:r>
                      <a:r>
                        <a:rPr lang="en-US" sz="105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means left party in power)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0.073</a:t>
                      </a:r>
                      <a:r>
                        <a:rPr lang="en-US" sz="105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(0.030)</a:t>
                      </a:r>
                      <a:endParaRPr lang="en-US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4327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Economic </a:t>
                      </a:r>
                      <a:r>
                        <a:rPr lang="en-US" sz="105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Orientation (higher value means median voter more market-oriented)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b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(0.002)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0.009</a:t>
                      </a:r>
                      <a:r>
                        <a:rPr lang="en-US" sz="1050" b="1" baseline="30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(0.004)</a:t>
                      </a:r>
                      <a:r>
                        <a:rPr lang="en-US" sz="800" kern="8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339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Log(GDP/capita</a:t>
                      </a:r>
                      <a:r>
                        <a:rPr lang="en-US" sz="1050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0.224</a:t>
                      </a:r>
                      <a:b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(0.291)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0.089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(0.363)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0.667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(0.596)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339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 dirty="0">
                          <a:latin typeface="Times New Roman"/>
                          <a:ea typeface="Times New Roman"/>
                          <a:cs typeface="Times New Roman"/>
                        </a:rPr>
                        <a:t>Log(Inflation)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0.100</a:t>
                      </a:r>
                      <a:r>
                        <a:rPr lang="en-US" sz="1050" baseline="3000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(0.046)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0.091</a:t>
                      </a:r>
                      <a:r>
                        <a:rPr lang="en-US" sz="1050" b="0" baseline="30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(0.043)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0.348</a:t>
                      </a:r>
                      <a:r>
                        <a:rPr lang="en-US" sz="1050" baseline="300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(0.175)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339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 dirty="0">
                          <a:latin typeface="Times New Roman"/>
                          <a:ea typeface="Times New Roman"/>
                          <a:cs typeface="Times New Roman"/>
                        </a:rPr>
                        <a:t>Capital </a:t>
                      </a:r>
                      <a:r>
                        <a:rPr lang="en-US" sz="105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Acc’t</a:t>
                      </a:r>
                      <a:r>
                        <a:rPr lang="en-US" sz="105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i="1" dirty="0">
                          <a:latin typeface="Times New Roman"/>
                          <a:ea typeface="Times New Roman"/>
                          <a:cs typeface="Times New Roman"/>
                        </a:rPr>
                        <a:t>Openness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-0.003</a:t>
                      </a:r>
                      <a:b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(0.029)</a:t>
                      </a:r>
                      <a:endParaRPr lang="en-US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0.017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(0.022)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0.200</a:t>
                      </a:r>
                      <a:r>
                        <a:rPr lang="en-US" sz="1050" b="1" baseline="30000" dirty="0">
                          <a:latin typeface="Times New Roman"/>
                          <a:ea typeface="Times New Roman"/>
                          <a:cs typeface="Times New Roman"/>
                        </a:rPr>
                        <a:t>**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(0.060)</a:t>
                      </a:r>
                      <a:endParaRPr lang="en-US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339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>
                          <a:latin typeface="Times New Roman"/>
                          <a:ea typeface="Times New Roman"/>
                          <a:cs typeface="Times New Roman"/>
                        </a:rPr>
                        <a:t>GDP Growth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0.018</a:t>
                      </a:r>
                      <a:r>
                        <a:rPr lang="en-US" sz="1050" baseline="3000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(0.008)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0.019</a:t>
                      </a:r>
                      <a:r>
                        <a:rPr lang="en-US" sz="1050" baseline="3000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(0.008)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0.041</a:t>
                      </a:r>
                      <a:r>
                        <a:rPr lang="en-US" sz="1050" baseline="3000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(0.017)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339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>
                          <a:latin typeface="Times New Roman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-2.235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(2.744)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-1.096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(3.383)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-8.024</a:t>
                      </a:r>
                      <a:b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(6.265)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69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69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>
                          <a:latin typeface="Times New Roman"/>
                          <a:ea typeface="Times New Roman"/>
                          <a:cs typeface="Times New Roman"/>
                        </a:rPr>
                        <a:t>Country Fixed Effects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69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>
                          <a:latin typeface="Times New Roman"/>
                          <a:ea typeface="Times New Roman"/>
                          <a:cs typeface="Times New Roman"/>
                        </a:rPr>
                        <a:t>Year Fixed Effects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69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590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626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538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169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050" baseline="30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0.438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0.383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</a:tbl>
          </a:graphicData>
        </a:graphic>
      </p:graphicFrame>
      <p:sp>
        <p:nvSpPr>
          <p:cNvPr id="62467" name="Rectangle 1"/>
          <p:cNvSpPr>
            <a:spLocks noChangeArrowheads="1"/>
          </p:cNvSpPr>
          <p:nvPr/>
        </p:nvSpPr>
        <p:spPr bwMode="auto">
          <a:xfrm>
            <a:off x="0" y="104775"/>
            <a:ext cx="2206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000" b="1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62468" name="TextBox 5"/>
          <p:cNvSpPr txBox="1">
            <a:spLocks noChangeArrowheads="1"/>
          </p:cNvSpPr>
          <p:nvPr/>
        </p:nvSpPr>
        <p:spPr bwMode="auto">
          <a:xfrm>
            <a:off x="381000" y="5257800"/>
            <a:ext cx="8305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Current political science thinking in column (1).  E.g., Pinto et al. (2011).  But measuring political center of gravity via median voter changes results.  </a:t>
            </a:r>
          </a:p>
          <a:p>
            <a:r>
              <a:rPr lang="en-US">
                <a:latin typeface="Calibri" pitchFamily="34" charset="0"/>
              </a:rPr>
              <a:t>Significance of “left-in-power” lost in OLS, and then displaced in GLM. </a:t>
            </a:r>
          </a:p>
        </p:txBody>
      </p:sp>
      <p:sp>
        <p:nvSpPr>
          <p:cNvPr id="62469" name="TextBox 6"/>
          <p:cNvSpPr txBox="1">
            <a:spLocks noChangeArrowheads="1"/>
          </p:cNvSpPr>
          <p:nvPr/>
        </p:nvSpPr>
        <p:spPr bwMode="auto">
          <a:xfrm>
            <a:off x="1447800" y="5105400"/>
            <a:ext cx="6302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* p &lt; .05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C00000"/>
                </a:solidFill>
              </a:rPr>
              <a:t>Economic Median Voter</a:t>
            </a:r>
          </a:p>
        </p:txBody>
      </p:sp>
      <p:graphicFrame>
        <p:nvGraphicFramePr>
          <p:cNvPr id="3121" name="Object 49"/>
          <p:cNvGraphicFramePr>
            <a:graphicFrameLocks noGrp="1" noChangeAspect="1"/>
          </p:cNvGraphicFramePr>
          <p:nvPr>
            <p:ph idx="1"/>
          </p:nvPr>
        </p:nvGraphicFramePr>
        <p:xfrm>
          <a:off x="931863" y="1298575"/>
          <a:ext cx="7121525" cy="5381625"/>
        </p:xfrm>
        <a:graphic>
          <a:graphicData uri="http://schemas.openxmlformats.org/presentationml/2006/ole">
            <p:oleObj spid="_x0000_s3121" name="Document" r:id="rId4" imgW="6099983" imgH="4610466" progId="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Economic orientation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2" y="1371604"/>
          <a:ext cx="6400799" cy="4343395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39426"/>
                <a:gridCol w="890815"/>
                <a:gridCol w="829014"/>
                <a:gridCol w="829014"/>
                <a:gridCol w="921715"/>
                <a:gridCol w="890815"/>
              </a:tblGrid>
              <a:tr h="206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(1)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(2)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(3)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(4)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(5)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6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OLS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OLS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OLS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GLM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GLM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Left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0.065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(0.026)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0.073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(0.030)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(0.058)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Economic Orientation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0.001</a:t>
                      </a:r>
                      <a:b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(0.002)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0.009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(0.004)</a:t>
                      </a:r>
                      <a:r>
                        <a:rPr lang="en-US" sz="800" kern="8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Log(GDP/capita)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0.100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(0.120)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0.224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(0.291)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0.089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(0.363)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1.408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(0.977)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0.667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(0.596)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Log(Inflation)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0.045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(0.015)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0.100</a:t>
                      </a:r>
                      <a:r>
                        <a:rPr lang="en-US" sz="1050" baseline="30000" dirty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(0.046)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0.091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(0.043)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-0.023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(0.314)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0.348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(0.175)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Capital Acct. Openness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0.016</a:t>
                      </a:r>
                      <a:b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(0.014)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-0.003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(0.029)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0.017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(0.022)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0.217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(0.074)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0.200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(0.060)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GDP Growth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0.011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(0.002)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0.018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(0.008)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0.019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(0.008)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0.049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(0.021)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0.041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(0.017)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Constant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-1.024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(0.975)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-2.235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(2.744)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-1.096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(3.383)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-14.875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(10.113)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-8.024</a:t>
                      </a:r>
                      <a:b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(6.265)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6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6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Country Fixed Effects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6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Year Fixed Effects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6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Observations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1287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590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626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590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538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6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1050" baseline="300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0.251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0.438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0.383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588" name="Rectangle 1"/>
          <p:cNvSpPr>
            <a:spLocks noChangeArrowheads="1"/>
          </p:cNvSpPr>
          <p:nvPr/>
        </p:nvSpPr>
        <p:spPr bwMode="auto">
          <a:xfrm>
            <a:off x="0" y="104775"/>
            <a:ext cx="2206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000" b="1">
                <a:cs typeface="Times New Roman" pitchFamily="18" charset="0"/>
              </a:rPr>
              <a:t>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data, robustness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Two data criticisms, not small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One:  the CMP shows positions of the parties, not voters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But voting data unavailable over time and space needed for test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But we can test whether the movements in CMP correlate with variation in what voting or public opinion data there is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Partly done and consistent. Adams et al (2004, 2014); </a:t>
            </a:r>
            <a:r>
              <a:rPr lang="en-US" dirty="0" err="1" smtClean="0"/>
              <a:t>Ezrow</a:t>
            </a:r>
            <a:r>
              <a:rPr lang="en-US" dirty="0" smtClean="0"/>
              <a:t> (2007)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“strong evidence that shifts in parties’ policy positions … mirror shifts in the … median voter position”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But we’d like to do more extensively, for characteristics most relevant.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Two:  CMP is only data-set over time and space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It has been criticized for validity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Koenig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There are fixes and we will re-run with the fixed up CMP versions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(Three:  It’d be good to have an intermediate dependent variable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Done for labor mkt rigidity, but not for corporate law or corporate governance outcomes, e.g., securities </a:t>
            </a:r>
            <a:r>
              <a:rPr lang="en-US" smtClean="0"/>
              <a:t>regulator funding)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</a:rPr>
              <a:t>Speculation on why the rightward shift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Persuasion, opinions change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Cf. </a:t>
            </a:r>
            <a:r>
              <a:rPr lang="en-US" dirty="0" err="1" smtClean="0"/>
              <a:t>Hansmann</a:t>
            </a:r>
            <a:r>
              <a:rPr lang="en-US" dirty="0" smtClean="0"/>
              <a:t> &amp; Kraakman, End of History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Fall of the Berlin Wall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Change in underlying production technologies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Less blue-collar intensive heavy industry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More knowledge industry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Greater product market competition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European integration, globalization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Cf. Rajan &amp; Zingales (2003)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Demonstration effects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Intensified competition produces results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Benefits of European Union---first for political reasons, then market-based benefits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102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Conceptualize postwar European corporate governance as </a:t>
            </a:r>
            <a:r>
              <a:rPr lang="en-US" b="1" dirty="0" smtClean="0"/>
              <a:t>hacking up the monopolist’s rectangl</a:t>
            </a:r>
            <a:r>
              <a:rPr lang="en-US" dirty="0" smtClean="0"/>
              <a:t>e, during an era of slack competition and lack of confidence in financial markets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Social democracy, Varieties of capitalism, Corporatism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Social democracy vs. liberal democracy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Which yielded </a:t>
            </a:r>
            <a:r>
              <a:rPr lang="en-US" dirty="0" smtClean="0"/>
              <a:t>an interconnected system of institutions and ideas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Low product market competition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Weak market ideology/policy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Concentrated corporate ownership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Breaking down </a:t>
            </a:r>
            <a:r>
              <a:rPr lang="en-US" dirty="0" smtClean="0"/>
              <a:t>in recent decades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Because of increasing global competition?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Because of changing ideology?  (Berlin Wall, we’re all capitalists now)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Comparative political economy literature and data are contra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But reformulate to median voter and their results reverse often, disappear regularly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Entire polity has shifted “rightward” to become less anti-market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Initial data consistent with this shift in opinion/interests.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Shift in politics correlates with shifts in financial markets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757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25" name="Object 49"/>
          <p:cNvGraphicFramePr>
            <a:graphicFrameLocks noChangeAspect="1"/>
          </p:cNvGraphicFramePr>
          <p:nvPr/>
        </p:nvGraphicFramePr>
        <p:xfrm>
          <a:off x="1671638" y="733425"/>
          <a:ext cx="5800725" cy="5391150"/>
        </p:xfrm>
        <a:graphic>
          <a:graphicData uri="http://schemas.openxmlformats.org/presentationml/2006/ole">
            <p:oleObj spid="_x0000_s50225" name="Bitmap Image" r:id="rId4" imgW="5800000" imgH="5390476" progId="PBrush">
              <p:embed/>
            </p:oleObj>
          </a:graphicData>
        </a:graphic>
      </p:graphicFrame>
      <p:sp>
        <p:nvSpPr>
          <p:cNvPr id="50226" name="Oval 3"/>
          <p:cNvSpPr>
            <a:spLocks noChangeArrowheads="1"/>
          </p:cNvSpPr>
          <p:nvPr/>
        </p:nvSpPr>
        <p:spPr bwMode="auto">
          <a:xfrm>
            <a:off x="3657600" y="106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0227" name="Oval 4"/>
          <p:cNvSpPr>
            <a:spLocks noChangeArrowheads="1"/>
          </p:cNvSpPr>
          <p:nvPr/>
        </p:nvSpPr>
        <p:spPr bwMode="auto">
          <a:xfrm>
            <a:off x="3581400" y="1447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0228" name="Oval 5"/>
          <p:cNvSpPr>
            <a:spLocks noChangeArrowheads="1"/>
          </p:cNvSpPr>
          <p:nvPr/>
        </p:nvSpPr>
        <p:spPr bwMode="auto">
          <a:xfrm>
            <a:off x="3505200" y="182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0229" name="Oval 6"/>
          <p:cNvSpPr>
            <a:spLocks noChangeArrowheads="1"/>
          </p:cNvSpPr>
          <p:nvPr/>
        </p:nvSpPr>
        <p:spPr bwMode="auto">
          <a:xfrm>
            <a:off x="342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0230" name="Oval 7"/>
          <p:cNvSpPr>
            <a:spLocks noChangeArrowheads="1"/>
          </p:cNvSpPr>
          <p:nvPr/>
        </p:nvSpPr>
        <p:spPr bwMode="auto">
          <a:xfrm>
            <a:off x="51816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0231" name="Oval 8"/>
          <p:cNvSpPr>
            <a:spLocks noChangeArrowheads="1"/>
          </p:cNvSpPr>
          <p:nvPr/>
        </p:nvSpPr>
        <p:spPr bwMode="auto">
          <a:xfrm>
            <a:off x="5105400" y="182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0232" name="Oval 9"/>
          <p:cNvSpPr>
            <a:spLocks noChangeArrowheads="1"/>
          </p:cNvSpPr>
          <p:nvPr/>
        </p:nvSpPr>
        <p:spPr bwMode="auto">
          <a:xfrm>
            <a:off x="5029200" y="1447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0233" name="Oval 10"/>
          <p:cNvSpPr>
            <a:spLocks noChangeArrowheads="1"/>
          </p:cNvSpPr>
          <p:nvPr/>
        </p:nvSpPr>
        <p:spPr bwMode="auto">
          <a:xfrm>
            <a:off x="4953000" y="106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0234" name="Text Box 11"/>
          <p:cNvSpPr txBox="1">
            <a:spLocks noChangeArrowheads="1"/>
          </p:cNvSpPr>
          <p:nvPr/>
        </p:nvSpPr>
        <p:spPr bwMode="auto">
          <a:xfrm>
            <a:off x="1828800" y="9906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Clinton, Obama</a:t>
            </a:r>
          </a:p>
        </p:txBody>
      </p:sp>
      <p:sp>
        <p:nvSpPr>
          <p:cNvPr id="50235" name="Text Box 12"/>
          <p:cNvSpPr txBox="1">
            <a:spLocks noChangeArrowheads="1"/>
          </p:cNvSpPr>
          <p:nvPr/>
        </p:nvSpPr>
        <p:spPr bwMode="auto">
          <a:xfrm>
            <a:off x="2514600" y="13716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Blair</a:t>
            </a:r>
          </a:p>
        </p:txBody>
      </p:sp>
      <p:sp>
        <p:nvSpPr>
          <p:cNvPr id="50236" name="Text Box 13"/>
          <p:cNvSpPr txBox="1">
            <a:spLocks noChangeArrowheads="1"/>
          </p:cNvSpPr>
          <p:nvPr/>
        </p:nvSpPr>
        <p:spPr bwMode="auto">
          <a:xfrm>
            <a:off x="152400" y="1752600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Brandt, Schröder, Schmidt</a:t>
            </a:r>
          </a:p>
        </p:txBody>
      </p:sp>
      <p:sp>
        <p:nvSpPr>
          <p:cNvPr id="50237" name="Text Box 14"/>
          <p:cNvSpPr txBox="1">
            <a:spLocks noChangeArrowheads="1"/>
          </p:cNvSpPr>
          <p:nvPr/>
        </p:nvSpPr>
        <p:spPr bwMode="auto">
          <a:xfrm>
            <a:off x="1295400" y="21336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Mitterand, Jospin</a:t>
            </a:r>
          </a:p>
        </p:txBody>
      </p:sp>
      <p:sp>
        <p:nvSpPr>
          <p:cNvPr id="50238" name="Text Box 15"/>
          <p:cNvSpPr txBox="1">
            <a:spLocks noChangeArrowheads="1"/>
          </p:cNvSpPr>
          <p:nvPr/>
        </p:nvSpPr>
        <p:spPr bwMode="auto">
          <a:xfrm>
            <a:off x="5181600" y="990600"/>
            <a:ext cx="22860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 sz="2000">
                <a:latin typeface="Calibri" pitchFamily="34" charset="0"/>
              </a:rPr>
              <a:t>Merkel, Kohl</a:t>
            </a:r>
          </a:p>
          <a:p>
            <a:pPr>
              <a:spcBef>
                <a:spcPct val="15000"/>
              </a:spcBef>
            </a:pPr>
            <a:r>
              <a:rPr lang="en-US" sz="2000">
                <a:latin typeface="Calibri" pitchFamily="34" charset="0"/>
              </a:rPr>
              <a:t>  Chirac, Sarkozy</a:t>
            </a:r>
          </a:p>
        </p:txBody>
      </p:sp>
      <p:sp>
        <p:nvSpPr>
          <p:cNvPr id="50239" name="Text Box 16"/>
          <p:cNvSpPr txBox="1">
            <a:spLocks noChangeArrowheads="1"/>
          </p:cNvSpPr>
          <p:nvPr/>
        </p:nvSpPr>
        <p:spPr bwMode="auto">
          <a:xfrm>
            <a:off x="5257800" y="1371600"/>
            <a:ext cx="106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Calibri" pitchFamily="34" charset="0"/>
            </a:endParaRPr>
          </a:p>
        </p:txBody>
      </p:sp>
      <p:sp>
        <p:nvSpPr>
          <p:cNvPr id="50240" name="Text Box 17"/>
          <p:cNvSpPr txBox="1">
            <a:spLocks noChangeArrowheads="1"/>
          </p:cNvSpPr>
          <p:nvPr/>
        </p:nvSpPr>
        <p:spPr bwMode="auto">
          <a:xfrm>
            <a:off x="5334000" y="17526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Reagan</a:t>
            </a:r>
          </a:p>
        </p:txBody>
      </p:sp>
      <p:sp>
        <p:nvSpPr>
          <p:cNvPr id="50241" name="Text Box 18"/>
          <p:cNvSpPr txBox="1">
            <a:spLocks noChangeArrowheads="1"/>
          </p:cNvSpPr>
          <p:nvPr/>
        </p:nvSpPr>
        <p:spPr bwMode="auto">
          <a:xfrm>
            <a:off x="5410200" y="21336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Thatcher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</a:rPr>
              <a:t>Local vs. Absolute</a:t>
            </a:r>
          </a:p>
        </p:txBody>
      </p:sp>
      <p:sp>
        <p:nvSpPr>
          <p:cNvPr id="51299" name="Text Box 3"/>
          <p:cNvSpPr txBox="1">
            <a:spLocks noChangeArrowheads="1"/>
          </p:cNvSpPr>
          <p:nvPr/>
        </p:nvSpPr>
        <p:spPr bwMode="auto">
          <a:xfrm>
            <a:off x="1905000" y="1600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alibri" pitchFamily="34" charset="0"/>
              </a:rPr>
              <a:t>France, Germany</a:t>
            </a:r>
          </a:p>
        </p:txBody>
      </p:sp>
      <p:sp>
        <p:nvSpPr>
          <p:cNvPr id="51300" name="Text Box 4"/>
          <p:cNvSpPr txBox="1">
            <a:spLocks noChangeArrowheads="1"/>
          </p:cNvSpPr>
          <p:nvPr/>
        </p:nvSpPr>
        <p:spPr bwMode="auto">
          <a:xfrm>
            <a:off x="4648200" y="160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Calibri" pitchFamily="34" charset="0"/>
              </a:rPr>
              <a:t>U.S., U.K.</a:t>
            </a:r>
          </a:p>
        </p:txBody>
      </p:sp>
      <p:grpSp>
        <p:nvGrpSpPr>
          <p:cNvPr id="51301" name="Group 5"/>
          <p:cNvGrpSpPr>
            <a:grpSpLocks/>
          </p:cNvGrpSpPr>
          <p:nvPr/>
        </p:nvGrpSpPr>
        <p:grpSpPr bwMode="auto">
          <a:xfrm>
            <a:off x="457200" y="6019800"/>
            <a:ext cx="7924800" cy="457200"/>
            <a:chOff x="384" y="3552"/>
            <a:chExt cx="4992" cy="288"/>
          </a:xfrm>
        </p:grpSpPr>
        <p:sp>
          <p:nvSpPr>
            <p:cNvPr id="51315" name="Text Box 6"/>
            <p:cNvSpPr txBox="1">
              <a:spLocks noChangeArrowheads="1"/>
            </p:cNvSpPr>
            <p:nvPr/>
          </p:nvSpPr>
          <p:spPr bwMode="auto">
            <a:xfrm>
              <a:off x="1248" y="3552"/>
              <a:ext cx="27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Left-right on economic issues</a:t>
              </a:r>
            </a:p>
          </p:txBody>
        </p:sp>
        <p:sp>
          <p:nvSpPr>
            <p:cNvPr id="51316" name="Line 7"/>
            <p:cNvSpPr>
              <a:spLocks noChangeShapeType="1"/>
            </p:cNvSpPr>
            <p:nvPr/>
          </p:nvSpPr>
          <p:spPr bwMode="auto">
            <a:xfrm flipH="1">
              <a:off x="384" y="3744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7" name="Line 8"/>
            <p:cNvSpPr>
              <a:spLocks noChangeShapeType="1"/>
            </p:cNvSpPr>
            <p:nvPr/>
          </p:nvSpPr>
          <p:spPr bwMode="auto">
            <a:xfrm>
              <a:off x="3696" y="3744"/>
              <a:ext cx="16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1296" name="Object 96"/>
          <p:cNvGraphicFramePr>
            <a:graphicFrameLocks noChangeAspect="1"/>
          </p:cNvGraphicFramePr>
          <p:nvPr/>
        </p:nvGraphicFramePr>
        <p:xfrm>
          <a:off x="3886200" y="2133600"/>
          <a:ext cx="2984500" cy="2809875"/>
        </p:xfrm>
        <a:graphic>
          <a:graphicData uri="http://schemas.openxmlformats.org/presentationml/2006/ole">
            <p:oleObj spid="_x0000_s51296" name="Bitmap Image" r:id="rId4" imgW="3172268" imgH="2809524" progId="PBrush">
              <p:embed/>
            </p:oleObj>
          </a:graphicData>
        </a:graphic>
      </p:graphicFrame>
      <p:graphicFrame>
        <p:nvGraphicFramePr>
          <p:cNvPr id="51297" name="Object 97"/>
          <p:cNvGraphicFramePr>
            <a:graphicFrameLocks noChangeAspect="1"/>
          </p:cNvGraphicFramePr>
          <p:nvPr/>
        </p:nvGraphicFramePr>
        <p:xfrm>
          <a:off x="1587500" y="2133600"/>
          <a:ext cx="2984500" cy="2809875"/>
        </p:xfrm>
        <a:graphic>
          <a:graphicData uri="http://schemas.openxmlformats.org/presentationml/2006/ole">
            <p:oleObj spid="_x0000_s51297" name="Bitmap Image" r:id="rId5" imgW="3172268" imgH="2809524" progId="PBrush">
              <p:embed/>
            </p:oleObj>
          </a:graphicData>
        </a:graphic>
      </p:graphicFrame>
      <p:sp>
        <p:nvSpPr>
          <p:cNvPr id="51302" name="Arc 11"/>
          <p:cNvSpPr>
            <a:spLocks/>
          </p:cNvSpPr>
          <p:nvPr/>
        </p:nvSpPr>
        <p:spPr bwMode="auto">
          <a:xfrm rot="2918456">
            <a:off x="4160838" y="3779838"/>
            <a:ext cx="303212" cy="1128712"/>
          </a:xfrm>
          <a:custGeom>
            <a:avLst/>
            <a:gdLst>
              <a:gd name="T0" fmla="*/ 48051 w 21600"/>
              <a:gd name="T1" fmla="*/ 0 h 21327"/>
              <a:gd name="T2" fmla="*/ 303212 w 21600"/>
              <a:gd name="T3" fmla="*/ 1128712 h 21327"/>
              <a:gd name="T4" fmla="*/ 0 w 21600"/>
              <a:gd name="T5" fmla="*/ 1128712 h 21327"/>
              <a:gd name="T6" fmla="*/ 0 60000 65536"/>
              <a:gd name="T7" fmla="*/ 0 60000 65536"/>
              <a:gd name="T8" fmla="*/ 0 60000 65536"/>
              <a:gd name="T9" fmla="*/ 0 w 21600"/>
              <a:gd name="T10" fmla="*/ 0 h 21327"/>
              <a:gd name="T11" fmla="*/ 21600 w 21600"/>
              <a:gd name="T12" fmla="*/ 21327 h 213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327" fill="none" extrusionOk="0">
                <a:moveTo>
                  <a:pt x="3423" y="-1"/>
                </a:moveTo>
                <a:cubicBezTo>
                  <a:pt x="13896" y="1681"/>
                  <a:pt x="21600" y="10718"/>
                  <a:pt x="21600" y="21327"/>
                </a:cubicBezTo>
              </a:path>
              <a:path w="21600" h="21327" stroke="0" extrusionOk="0">
                <a:moveTo>
                  <a:pt x="3423" y="-1"/>
                </a:moveTo>
                <a:cubicBezTo>
                  <a:pt x="13896" y="1681"/>
                  <a:pt x="21600" y="10718"/>
                  <a:pt x="21600" y="21327"/>
                </a:cubicBezTo>
                <a:lnTo>
                  <a:pt x="0" y="2132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3" name="Text Box 12"/>
          <p:cNvSpPr txBox="1">
            <a:spLocks noChangeArrowheads="1"/>
          </p:cNvSpPr>
          <p:nvPr/>
        </p:nvSpPr>
        <p:spPr bwMode="auto">
          <a:xfrm>
            <a:off x="1600200" y="5013325"/>
            <a:ext cx="28956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Median French &amp;</a:t>
            </a:r>
          </a:p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 German voter</a:t>
            </a:r>
          </a:p>
        </p:txBody>
      </p:sp>
      <p:sp>
        <p:nvSpPr>
          <p:cNvPr id="51304" name="Text Box 13"/>
          <p:cNvSpPr txBox="1">
            <a:spLocks noChangeArrowheads="1"/>
          </p:cNvSpPr>
          <p:nvPr/>
        </p:nvSpPr>
        <p:spPr bwMode="auto">
          <a:xfrm>
            <a:off x="4191000" y="5013325"/>
            <a:ext cx="2438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Median US, </a:t>
            </a:r>
          </a:p>
          <a:p>
            <a:pPr algn="ctr">
              <a:spcBef>
                <a:spcPct val="10000"/>
              </a:spcBef>
            </a:pPr>
            <a:r>
              <a:rPr lang="en-US" sz="1600">
                <a:latin typeface="Calibri" pitchFamily="34" charset="0"/>
              </a:rPr>
              <a:t>modern UK voter</a:t>
            </a:r>
          </a:p>
        </p:txBody>
      </p:sp>
      <p:sp>
        <p:nvSpPr>
          <p:cNvPr id="51305" name="Oval 14"/>
          <p:cNvSpPr>
            <a:spLocks noChangeAspect="1" noChangeArrowheads="1"/>
          </p:cNvSpPr>
          <p:nvPr/>
        </p:nvSpPr>
        <p:spPr bwMode="auto">
          <a:xfrm>
            <a:off x="5638800" y="2362200"/>
            <a:ext cx="155575" cy="1555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1306" name="Oval 15"/>
          <p:cNvSpPr>
            <a:spLocks noChangeAspect="1" noChangeArrowheads="1"/>
          </p:cNvSpPr>
          <p:nvPr/>
        </p:nvSpPr>
        <p:spPr bwMode="auto">
          <a:xfrm>
            <a:off x="4949825" y="2362200"/>
            <a:ext cx="155575" cy="1555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1307" name="Oval 16"/>
          <p:cNvSpPr>
            <a:spLocks noChangeAspect="1" noChangeArrowheads="1"/>
          </p:cNvSpPr>
          <p:nvPr/>
        </p:nvSpPr>
        <p:spPr bwMode="auto">
          <a:xfrm>
            <a:off x="2627313" y="2362200"/>
            <a:ext cx="155575" cy="1555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1308" name="Oval 17"/>
          <p:cNvSpPr>
            <a:spLocks noChangeAspect="1" noChangeArrowheads="1"/>
          </p:cNvSpPr>
          <p:nvPr/>
        </p:nvSpPr>
        <p:spPr bwMode="auto">
          <a:xfrm>
            <a:off x="3349625" y="2362200"/>
            <a:ext cx="155575" cy="1555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51309" name="Text Box 18"/>
          <p:cNvSpPr txBox="1">
            <a:spLocks noChangeArrowheads="1"/>
          </p:cNvSpPr>
          <p:nvPr/>
        </p:nvSpPr>
        <p:spPr bwMode="auto">
          <a:xfrm>
            <a:off x="1905000" y="2286000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Brandt, Jospin, Schr</a:t>
            </a:r>
            <a:r>
              <a:rPr lang="en-US" sz="1400">
                <a:latin typeface="Calibri" pitchFamily="34" charset="0"/>
                <a:cs typeface="Times New Roman" pitchFamily="18" charset="0"/>
              </a:rPr>
              <a:t>ö</a:t>
            </a:r>
            <a:r>
              <a:rPr lang="en-US" sz="1400">
                <a:latin typeface="Calibri" pitchFamily="34" charset="0"/>
              </a:rPr>
              <a:t>der</a:t>
            </a:r>
          </a:p>
        </p:txBody>
      </p:sp>
      <p:sp>
        <p:nvSpPr>
          <p:cNvPr id="51310" name="Text Box 19"/>
          <p:cNvSpPr txBox="1">
            <a:spLocks noChangeArrowheads="1"/>
          </p:cNvSpPr>
          <p:nvPr/>
        </p:nvSpPr>
        <p:spPr bwMode="auto">
          <a:xfrm>
            <a:off x="3429000" y="2286000"/>
            <a:ext cx="9906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de Gaulle, Kohl, Merkel,</a:t>
            </a:r>
          </a:p>
          <a:p>
            <a:r>
              <a:rPr lang="en-US" sz="1400">
                <a:latin typeface="Calibri" pitchFamily="34" charset="0"/>
              </a:rPr>
              <a:t>Sarkozy</a:t>
            </a:r>
          </a:p>
        </p:txBody>
      </p:sp>
      <p:sp>
        <p:nvSpPr>
          <p:cNvPr id="51311" name="Text Box 20"/>
          <p:cNvSpPr txBox="1">
            <a:spLocks noChangeArrowheads="1"/>
          </p:cNvSpPr>
          <p:nvPr/>
        </p:nvSpPr>
        <p:spPr bwMode="auto">
          <a:xfrm>
            <a:off x="4343400" y="2209800"/>
            <a:ext cx="762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Clinton, Blair,</a:t>
            </a:r>
          </a:p>
          <a:p>
            <a:r>
              <a:rPr lang="en-US" sz="1400">
                <a:latin typeface="Calibri" pitchFamily="34" charset="0"/>
              </a:rPr>
              <a:t>Obama</a:t>
            </a:r>
          </a:p>
        </p:txBody>
      </p:sp>
      <p:sp>
        <p:nvSpPr>
          <p:cNvPr id="51312" name="Text Box 21"/>
          <p:cNvSpPr txBox="1">
            <a:spLocks noChangeArrowheads="1"/>
          </p:cNvSpPr>
          <p:nvPr/>
        </p:nvSpPr>
        <p:spPr bwMode="auto">
          <a:xfrm>
            <a:off x="5791200" y="2209800"/>
            <a:ext cx="1371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Reagan, Bush, Thatcher</a:t>
            </a:r>
          </a:p>
        </p:txBody>
      </p:sp>
      <p:sp>
        <p:nvSpPr>
          <p:cNvPr id="51313" name="Line 22"/>
          <p:cNvSpPr>
            <a:spLocks noChangeShapeType="1"/>
          </p:cNvSpPr>
          <p:nvPr/>
        </p:nvSpPr>
        <p:spPr bwMode="auto">
          <a:xfrm flipV="1">
            <a:off x="3048000" y="21336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4" name="Line 23"/>
          <p:cNvSpPr>
            <a:spLocks noChangeShapeType="1"/>
          </p:cNvSpPr>
          <p:nvPr/>
        </p:nvSpPr>
        <p:spPr bwMode="auto">
          <a:xfrm flipV="1">
            <a:off x="5334000" y="21336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Box 6"/>
          <p:cNvSpPr txBox="1">
            <a:spLocks noChangeArrowheads="1"/>
          </p:cNvSpPr>
          <p:nvPr/>
        </p:nvSpPr>
        <p:spPr bwMode="auto">
          <a:xfrm>
            <a:off x="4267200" y="381000"/>
            <a:ext cx="1328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33CC"/>
                </a:solidFill>
                <a:latin typeface="Calibri" pitchFamily="34" charset="0"/>
              </a:rPr>
              <a:t>Germany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</a:rPr>
              <a:t>Overview:  II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2700" dirty="0" smtClean="0">
                <a:solidFill>
                  <a:srgbClr val="C00000"/>
                </a:solidFill>
              </a:rPr>
              <a:t>Literature background</a:t>
            </a:r>
            <a:endParaRPr lang="en-US" sz="27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Corporate governance is partly a function of politics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post-WWII western European polities were not market-friendly. 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One should not expect deep stock markets and boards loyal to distant shareholders to emerge in that environment.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Roe (2001); </a:t>
            </a:r>
            <a:r>
              <a:rPr lang="en-US" dirty="0" err="1" smtClean="0"/>
              <a:t>Perotti</a:t>
            </a:r>
            <a:r>
              <a:rPr lang="en-US" dirty="0" smtClean="0"/>
              <a:t> &amp; von Thadden (2006); Rajan &amp; Zingales (2003), Pagano &amp; Volpin (2005).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Many pro-SH corporate governance reforms were made in the 1990s, when “Social Democratic” parties were in power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err="1" smtClean="0"/>
              <a:t>Schröder’s</a:t>
            </a:r>
            <a:r>
              <a:rPr lang="en-US" sz="2200" dirty="0" smtClean="0"/>
              <a:t> reforms. Anecdotal earlier. (Was it pro-shareholder?)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Now: Considerable political science literature on shifting party politics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Are the two points inconsistent?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Anti-market politics impedes the public firm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Social Democratic parties promote stock market reforms in 90s and 00s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Box 6"/>
          <p:cNvSpPr txBox="1">
            <a:spLocks noChangeArrowheads="1"/>
          </p:cNvSpPr>
          <p:nvPr/>
        </p:nvSpPr>
        <p:spPr bwMode="auto">
          <a:xfrm>
            <a:off x="4267200" y="381000"/>
            <a:ext cx="1019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33CC"/>
                </a:solidFill>
                <a:latin typeface="Calibri" pitchFamily="34" charset="0"/>
              </a:rPr>
              <a:t>France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Conceptualizations of corporatism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Corporatism as peak-level bargaining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Labor institutions cut deal with owner institutions, mediated by government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Maintains social peace, reduces labor unrest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Social democracy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Favoring employees with jobs over invested capital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Varieties of capitalism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Enables investment in employee skills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Different production forms than liberal market economies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Corporatism/social-democracy/varieties-of-capitalism is stable when major firms have market power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Unstable when embedded in competitive markets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Local monopoly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Weak int’l competition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Due to trade costs or tariff/quota barriers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When competition is more severe, the internal bargains within the firm become harder to sustain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Splitting the monopolist’s rectangle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Labor and management split the monopolists’ rectangles</a:t>
            </a:r>
          </a:p>
          <a:p>
            <a:pPr lvl="1"/>
            <a:r>
              <a:rPr lang="en-US" smtClean="0"/>
              <a:t>The political science literature extolling cross-class coalitions (cf. Gourevitch &amp; Shinn, 2005) can be subsumed</a:t>
            </a:r>
          </a:p>
          <a:p>
            <a:pPr lvl="2"/>
            <a:r>
              <a:rPr lang="en-US" smtClean="0"/>
              <a:t>And reinterpreted as a coalition to grab, or keep, or fairly split the monopolist’s rectangle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19200"/>
          </a:xfrm>
        </p:spPr>
        <p:txBody>
          <a:bodyPr/>
          <a:lstStyle/>
          <a:p>
            <a:r>
              <a:rPr lang="en-US" smtClean="0">
                <a:solidFill>
                  <a:schemeClr val="accent2"/>
                </a:solidFill>
              </a:rPr>
              <a:t>Competitive markets</a:t>
            </a:r>
          </a:p>
        </p:txBody>
      </p:sp>
      <p:pic>
        <p:nvPicPr>
          <p:cNvPr id="8909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600200"/>
            <a:ext cx="466407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2209800" y="1752600"/>
            <a:ext cx="4724400" cy="44958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And converse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"[Political] theorists ... show in their work that, in places like Germany and Italy, </a:t>
            </a:r>
            <a:r>
              <a:rPr lang="en-US" b="1" i="1" dirty="0" smtClean="0"/>
              <a:t>the stakeholder society was also an initiative of … parties of the center-right</a:t>
            </a:r>
            <a:r>
              <a:rPr lang="en-US" b="1" dirty="0" smtClean="0"/>
              <a:t>. </a:t>
            </a:r>
            <a:r>
              <a:rPr lang="en-US" dirty="0" smtClean="0"/>
              <a:t>…“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Culpepper (2010: 15), summarizing the comparative political economy literature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data is inconsistent with the inter-connected corporatist framework we’ve put forward here.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But re-running such findings using the median voter’s position as the independent variable yields different results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33CC"/>
                </a:solidFill>
              </a:rPr>
              <a:t>Mutual support system</a:t>
            </a:r>
            <a:br>
              <a:rPr lang="en-US" smtClean="0">
                <a:solidFill>
                  <a:srgbClr val="0033CC"/>
                </a:solidFill>
              </a:rPr>
            </a:br>
            <a:r>
              <a:rPr lang="en-US" sz="2000" smtClean="0"/>
              <a:t>Labor rents (where they’re high) as one part of political environment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smtClean="0">
                <a:solidFill>
                  <a:srgbClr val="CC3300"/>
                </a:solidFill>
              </a:rPr>
              <a:t>Monopoly rents</a:t>
            </a:r>
          </a:p>
        </p:txBody>
      </p:sp>
      <p:pic>
        <p:nvPicPr>
          <p:cNvPr id="22530" name="Picture 3" descr="graph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752600"/>
            <a:ext cx="4941888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Comment on tone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458200" cy="3840163"/>
          </a:xfrm>
        </p:spPr>
        <p:txBody>
          <a:bodyPr/>
          <a:lstStyle/>
          <a:p>
            <a:r>
              <a:rPr lang="en-US" smtClean="0"/>
              <a:t>Stripped down and raw</a:t>
            </a:r>
          </a:p>
          <a:p>
            <a:r>
              <a:rPr lang="en-US" smtClean="0"/>
              <a:t>Some, especially social democrats, contest tone</a:t>
            </a:r>
          </a:p>
          <a:p>
            <a:r>
              <a:rPr lang="en-US" smtClean="0"/>
              <a:t>Varieties of capitalism people (in political science academe) assert equal efficacy of viable alternate productions systems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Helps to explain a package of institutions (of which </a:t>
            </a:r>
            <a:r>
              <a:rPr lang="en-US" dirty="0" err="1" smtClean="0"/>
              <a:t>corp</a:t>
            </a:r>
            <a:r>
              <a:rPr lang="en-US" dirty="0" smtClean="0"/>
              <a:t> </a:t>
            </a:r>
            <a:r>
              <a:rPr lang="en-US" dirty="0" err="1" smtClean="0"/>
              <a:t>gov</a:t>
            </a:r>
            <a:r>
              <a:rPr lang="en-US" dirty="0" smtClean="0"/>
              <a:t> and ownership structure are only a subset)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Labor power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Either via strong unions or </a:t>
            </a:r>
            <a:r>
              <a:rPr lang="en-US" dirty="0" err="1" smtClean="0"/>
              <a:t>gov’t</a:t>
            </a:r>
            <a:r>
              <a:rPr lang="en-US" dirty="0" smtClean="0"/>
              <a:t> supporting regulation (or both)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Weak financial markets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Because strong financial markets would erode some of labor benefits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Perotti</a:t>
            </a:r>
            <a:r>
              <a:rPr lang="en-US" dirty="0" smtClean="0"/>
              <a:t> &amp; von Thadden (2006)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Concentrated ownership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better assure that shareholders get a good percentage of the monopolist’s rectangle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better deal with labor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Cancelled paper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Philippon</a:t>
            </a:r>
            <a:r>
              <a:rPr lang="en-US" dirty="0" smtClean="0"/>
              <a:t>, others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Managers with agency costs might not preserve that value as vigorously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 part because they do not face the discipline of competitive product markets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Polity and voters not market-friendly, because markets don’t do much for average voter. 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Social democracy vs. Liberal democracy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Break-down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 one or another piece in the mutually supporting system break-down, tensions arise</a:t>
            </a:r>
          </a:p>
          <a:p>
            <a:r>
              <a:rPr lang="en-US" smtClean="0"/>
              <a:t>Example:  competitive product markets weaken the capacity to support labor benefits.</a:t>
            </a:r>
          </a:p>
          <a:p>
            <a:pPr lvl="1"/>
            <a:r>
              <a:rPr lang="en-US" smtClean="0"/>
              <a:t>Weakens labor’s value in a cross-class coalition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</a:rPr>
              <a:t>Empirical support for the mutual supporting systems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omnibus work links the systems empirically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But each node (except one) gets substantial support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Monopoly power of firm yields higher wages for labor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Karier</a:t>
            </a:r>
            <a:r>
              <a:rPr lang="en-US" dirty="0" smtClean="0"/>
              <a:t> (1985), Unions and Monopoly Profits; Freeman &amp; </a:t>
            </a:r>
            <a:r>
              <a:rPr lang="en-US" dirty="0" err="1" smtClean="0"/>
              <a:t>Medoff</a:t>
            </a:r>
            <a:r>
              <a:rPr lang="en-US" dirty="0" smtClean="0"/>
              <a:t> (1984); </a:t>
            </a:r>
            <a:r>
              <a:rPr lang="en-US" dirty="0" err="1" smtClean="0"/>
              <a:t>Kwoka</a:t>
            </a:r>
            <a:r>
              <a:rPr lang="en-US" dirty="0" smtClean="0"/>
              <a:t> (1983). But see Weiss (1966)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Related:  Higher free cash flow yields more firm pro-social behavior:  </a:t>
            </a:r>
            <a:r>
              <a:rPr lang="en-US" dirty="0" err="1" smtClean="0"/>
              <a:t>Borghesi</a:t>
            </a:r>
            <a:r>
              <a:rPr lang="en-US" dirty="0" smtClean="0"/>
              <a:t>, Houston &amp; Naranjo (2012)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Cf. Bertrand &amp; </a:t>
            </a:r>
            <a:r>
              <a:rPr lang="en-US" dirty="0" err="1" smtClean="0"/>
              <a:t>Mullainathan</a:t>
            </a:r>
            <a:r>
              <a:rPr lang="en-US" dirty="0" smtClean="0"/>
              <a:t> (1999, 2000)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Exposure to int’l trade facilitates financial liberalization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Rajan &amp; Zingales (2003)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Weakly competitive firms more likely to have concentrated ownership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Giroud</a:t>
            </a:r>
            <a:r>
              <a:rPr lang="en-US" dirty="0" smtClean="0"/>
              <a:t> &amp; Mueller (2012); Roe (2002, 2003)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Strong labor power correlates with ownership concentration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Roe (2001, 2003).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1927</Words>
  <Application>Microsoft Office PowerPoint</Application>
  <PresentationFormat>On-screen Show (4:3)</PresentationFormat>
  <Paragraphs>309</Paragraphs>
  <Slides>35</Slides>
  <Notes>29</Notes>
  <HiddenSlides>11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Calibri</vt:lpstr>
      <vt:lpstr>Arial</vt:lpstr>
      <vt:lpstr>Times New Roman</vt:lpstr>
      <vt:lpstr>Office Theme</vt:lpstr>
      <vt:lpstr>Bitmap Image</vt:lpstr>
      <vt:lpstr>Document</vt:lpstr>
      <vt:lpstr>Financial Markets and the Political Center of Gravity</vt:lpstr>
      <vt:lpstr>Overview:  I</vt:lpstr>
      <vt:lpstr>Overview:  II Literature background</vt:lpstr>
      <vt:lpstr>Mutual support system Labor rents (where they’re high) as one part of political environment</vt:lpstr>
      <vt:lpstr>Monopoly rents</vt:lpstr>
      <vt:lpstr>Comment on tone</vt:lpstr>
      <vt:lpstr>Implications</vt:lpstr>
      <vt:lpstr>Break-down</vt:lpstr>
      <vt:lpstr>Empirical support for the mutual supporting systems</vt:lpstr>
      <vt:lpstr>BUT inconsistent with new comparative political economy scholarship</vt:lpstr>
      <vt:lpstr>And converse: the right promotes stakeholders</vt:lpstr>
      <vt:lpstr>Does this trash the mutual dependency conceptualization of corporatism and related political explanations for corporate governance?</vt:lpstr>
      <vt:lpstr>The Corporatist Polity in Comparative Political Economy Work</vt:lpstr>
      <vt:lpstr>Corporatist polities move rightward, 1960-1990</vt:lpstr>
      <vt:lpstr>Corporatist polities move rightward, 1960-1990 Intuit:  Labor in Britain, Tony Blair v. Callaghan</vt:lpstr>
      <vt:lpstr>Evidence</vt:lpstr>
      <vt:lpstr>Slide 17</vt:lpstr>
      <vt:lpstr>Slide 18</vt:lpstr>
      <vt:lpstr>Data results, verbally:  </vt:lpstr>
      <vt:lpstr>Economic orientation Outcome:  Stock market capitalization/GDP</vt:lpstr>
      <vt:lpstr>Economic Median Voter</vt:lpstr>
      <vt:lpstr>Economic orientation</vt:lpstr>
      <vt:lpstr>Better data, robustness</vt:lpstr>
      <vt:lpstr>Speculation on why the rightward shift</vt:lpstr>
      <vt:lpstr>Conclusion</vt:lpstr>
      <vt:lpstr>Slide 26</vt:lpstr>
      <vt:lpstr>Slide 27</vt:lpstr>
      <vt:lpstr>Local vs. Absolute</vt:lpstr>
      <vt:lpstr>Slide 29</vt:lpstr>
      <vt:lpstr>Slide 30</vt:lpstr>
      <vt:lpstr>Conceptualizations of corporatism</vt:lpstr>
      <vt:lpstr>Abstraction</vt:lpstr>
      <vt:lpstr>Splitting the monopolist’s rectangle</vt:lpstr>
      <vt:lpstr>Competitive markets</vt:lpstr>
      <vt:lpstr>And converse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Corporatism and the Political Center of Gravity</dc:title>
  <dc:creator>Mark J Roe</dc:creator>
  <cp:lastModifiedBy>Jeremy Miller</cp:lastModifiedBy>
  <cp:revision>110</cp:revision>
  <cp:lastPrinted>2015-06-06T02:31:46Z</cp:lastPrinted>
  <dcterms:created xsi:type="dcterms:W3CDTF">2012-11-19T16:42:55Z</dcterms:created>
  <dcterms:modified xsi:type="dcterms:W3CDTF">2015-06-29T08:44:39Z</dcterms:modified>
</cp:coreProperties>
</file>