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wmf"/></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p:restoredTop sz="94601"/>
  </p:normalViewPr>
  <p:slideViewPr>
    <p:cSldViewPr>
      <p:cViewPr varScale="1">
        <p:scale>
          <a:sx n="88" d="100"/>
          <a:sy n="88" d="100"/>
        </p:scale>
        <p:origin x="200" y="10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24BD784-6CA5-4B19-AC81-C8766421F1B7}" type="datetimeFigureOut">
              <a:rPr lang="en-US"/>
              <a:pPr>
                <a:defRPr/>
              </a:pPr>
              <a:t>9/27/16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2892405-3ADB-488F-A8C5-E42EB9CDA9D4}" type="slidenum">
              <a:rPr lang="en-US"/>
              <a:pPr>
                <a:defRPr/>
              </a:pPr>
              <a:t>‹#›</a:t>
            </a:fld>
            <a:endParaRPr lang="en-US"/>
          </a:p>
        </p:txBody>
      </p:sp>
    </p:spTree>
    <p:extLst>
      <p:ext uri="{BB962C8B-B14F-4D97-AF65-F5344CB8AC3E}">
        <p14:creationId xmlns:p14="http://schemas.microsoft.com/office/powerpoint/2010/main" val="16982733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34D4D7B-42D4-47CB-BFB4-AF0FA1B42D5F}" type="datetime1">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115499-A557-4A21-9670-022493713A4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60CE0C-A219-4DB2-91F5-143126020E16}" type="datetime1">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CFDAA1-6DA6-492A-913A-DEECACC7334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E9A0CC3-0E74-49CB-8287-E9386153F0C4}" type="datetime1">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27675B-0B46-44DE-9CA9-E286A9C8CF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185C069-6F6F-44A3-BF96-FD36063AB4B7}" type="datetime1">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4EA4AE-EFCD-4820-A052-F11F0A0AFDD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BA5A75E-196E-41D4-B291-309438A50075}" type="datetime1">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514B9A-4A97-451A-BB87-B1848CC67B2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87852FF-A6B7-4A81-AE0D-5A5AB411E52A}" type="datetime1">
              <a:rPr lang="en-US"/>
              <a:pPr>
                <a:defRPr/>
              </a:pPr>
              <a:t>9/27/16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C1D7626-B485-4067-BD74-223C5A2C849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6E705CF-84CB-494F-8285-709B1F2E70E9}" type="datetime1">
              <a:rPr lang="en-US"/>
              <a:pPr>
                <a:defRPr/>
              </a:pPr>
              <a:t>9/27/16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CD7735B-D166-4B03-94B8-9C8AB6F348A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1FC59E-1487-4118-AFDB-7D6661372CE0}" type="datetime1">
              <a:rPr lang="en-US"/>
              <a:pPr>
                <a:defRPr/>
              </a:pPr>
              <a:t>9/27/16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3D2D929-F940-4A5A-A458-236A3657EFB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C954BD0-3C73-4FBB-9DDE-DD4BA7A1D742}" type="datetime1">
              <a:rPr lang="en-US"/>
              <a:pPr>
                <a:defRPr/>
              </a:pPr>
              <a:t>9/27/16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82732F9-7F6A-41A6-9CFA-8660DB25CB7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4CCE69-9672-4D93-883D-1D5F623EA307}" type="datetime1">
              <a:rPr lang="en-US"/>
              <a:pPr>
                <a:defRPr/>
              </a:pPr>
              <a:t>9/27/16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2F9925-138F-4CBE-9DAA-9D281DC48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64E25CF-4C62-4693-8F61-B1DD026149F2}" type="datetime1">
              <a:rPr lang="en-US"/>
              <a:pPr>
                <a:defRPr/>
              </a:pPr>
              <a:t>9/27/16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FB534FF-D411-4A0C-837E-AB98BEEE64B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A6C4BA2-3A0C-4E8C-8818-355AEF2CAB28}" type="datetime1">
              <a:rPr lang="en-US"/>
              <a:pPr>
                <a:defRPr/>
              </a:pPr>
              <a:t>9/27/16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41BF500-B1BC-4871-A40D-6395C9B4615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5" r:id="rId1"/>
    <p:sldLayoutId id="2147483754" r:id="rId2"/>
    <p:sldLayoutId id="2147483753" r:id="rId3"/>
    <p:sldLayoutId id="2147483752" r:id="rId4"/>
    <p:sldLayoutId id="2147483751" r:id="rId5"/>
    <p:sldLayoutId id="2147483750" r:id="rId6"/>
    <p:sldLayoutId id="2147483749" r:id="rId7"/>
    <p:sldLayoutId id="2147483748" r:id="rId8"/>
    <p:sldLayoutId id="2147483747" r:id="rId9"/>
    <p:sldLayoutId id="2147483746" r:id="rId10"/>
    <p:sldLayoutId id="2147483745"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381000" y="381000"/>
            <a:ext cx="8534400" cy="1470025"/>
          </a:xfrm>
        </p:spPr>
        <p:txBody>
          <a:bodyPr/>
          <a:lstStyle/>
          <a:p>
            <a:r>
              <a:rPr lang="en-US" sz="3700" smtClean="0"/>
              <a:t>The Wolf at the Door: The Impact of Hedge Fund Activism on Corporate Governance</a:t>
            </a:r>
          </a:p>
        </p:txBody>
      </p:sp>
      <p:sp>
        <p:nvSpPr>
          <p:cNvPr id="3" name="Subtitle 2"/>
          <p:cNvSpPr>
            <a:spLocks noGrp="1"/>
          </p:cNvSpPr>
          <p:nvPr>
            <p:ph type="subTitle" idx="1"/>
          </p:nvPr>
        </p:nvSpPr>
        <p:spPr>
          <a:xfrm>
            <a:off x="5486400" y="2362200"/>
            <a:ext cx="3200400" cy="3962400"/>
          </a:xfrm>
        </p:spPr>
        <p:txBody>
          <a:bodyPr rtlCol="0">
            <a:normAutofit fontScale="62500" lnSpcReduction="20000"/>
          </a:bodyPr>
          <a:lstStyle/>
          <a:p>
            <a:pPr fontAlgn="auto">
              <a:spcAft>
                <a:spcPts val="0"/>
              </a:spcAft>
              <a:buFont typeface="Arial" pitchFamily="34" charset="0"/>
              <a:buNone/>
              <a:defRPr/>
            </a:pPr>
            <a:r>
              <a:rPr lang="en-US" b="1" dirty="0" smtClean="0"/>
              <a:t>Professor John C. Coffee, Jr.</a:t>
            </a:r>
            <a:r>
              <a:rPr lang="en-US" dirty="0" smtClean="0"/>
              <a:t> </a:t>
            </a:r>
          </a:p>
          <a:p>
            <a:pPr fontAlgn="auto">
              <a:spcAft>
                <a:spcPts val="0"/>
              </a:spcAft>
              <a:buFont typeface="Arial" pitchFamily="34" charset="0"/>
              <a:buNone/>
              <a:defRPr/>
            </a:pPr>
            <a:r>
              <a:rPr lang="en-US" dirty="0"/>
              <a:t>Adolf A. </a:t>
            </a:r>
            <a:r>
              <a:rPr lang="en-US" dirty="0" err="1"/>
              <a:t>Berle</a:t>
            </a:r>
            <a:r>
              <a:rPr lang="en-US" dirty="0"/>
              <a:t> Professor of Law at Columbia University Law School and Director of its Center on Corporate </a:t>
            </a:r>
            <a:r>
              <a:rPr lang="en-US" dirty="0" smtClean="0"/>
              <a:t>Governance</a:t>
            </a:r>
          </a:p>
          <a:p>
            <a:pPr fontAlgn="auto">
              <a:spcAft>
                <a:spcPts val="0"/>
              </a:spcAft>
              <a:buFont typeface="Arial" pitchFamily="34" charset="0"/>
              <a:buNone/>
              <a:defRPr/>
            </a:pPr>
            <a:r>
              <a:rPr lang="en-US" dirty="0"/>
              <a:t>&amp;</a:t>
            </a:r>
            <a:endParaRPr lang="en-US" dirty="0" smtClean="0"/>
          </a:p>
          <a:p>
            <a:pPr fontAlgn="auto">
              <a:spcAft>
                <a:spcPts val="0"/>
              </a:spcAft>
              <a:buFont typeface="Arial" pitchFamily="34" charset="0"/>
              <a:buNone/>
              <a:defRPr/>
            </a:pPr>
            <a:r>
              <a:rPr lang="en-US" b="1" dirty="0" smtClean="0"/>
              <a:t>Professor Darius </a:t>
            </a:r>
            <a:r>
              <a:rPr lang="en-US" b="1" smtClean="0"/>
              <a:t>Palia</a:t>
            </a:r>
            <a:endParaRPr lang="en-US" b="1" dirty="0" smtClean="0"/>
          </a:p>
          <a:p>
            <a:pPr fontAlgn="auto">
              <a:spcAft>
                <a:spcPts val="0"/>
              </a:spcAft>
              <a:buFont typeface="Arial" pitchFamily="34" charset="0"/>
              <a:buNone/>
              <a:defRPr/>
            </a:pPr>
            <a:r>
              <a:rPr lang="en-US" dirty="0"/>
              <a:t>Thomas A. </a:t>
            </a:r>
            <a:r>
              <a:rPr lang="en-US" dirty="0" err="1"/>
              <a:t>Renyi</a:t>
            </a:r>
            <a:r>
              <a:rPr lang="en-US" dirty="0"/>
              <a:t> Chair in Banking at Rutgers Business School and Senior Fellow, Center for Contract and Economic Organization at Columbia Law School</a:t>
            </a:r>
          </a:p>
        </p:txBody>
      </p:sp>
      <p:pic>
        <p:nvPicPr>
          <p:cNvPr id="4" name="Picture 3"/>
          <p:cNvPicPr>
            <a:picLocks noChangeAspect="1"/>
          </p:cNvPicPr>
          <p:nvPr/>
        </p:nvPicPr>
        <p:blipFill>
          <a:blip r:embed="rId2"/>
          <a:stretch>
            <a:fillRect/>
          </a:stretch>
        </p:blipFill>
        <p:spPr>
          <a:xfrm>
            <a:off x="304800" y="2133600"/>
            <a:ext cx="4800600" cy="3962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Slide Number Placeholder 4"/>
          <p:cNvSpPr>
            <a:spLocks noGrp="1"/>
          </p:cNvSpPr>
          <p:nvPr>
            <p:ph type="sldNum" sz="quarter" idx="12"/>
          </p:nvPr>
        </p:nvSpPr>
        <p:spPr/>
        <p:txBody>
          <a:bodyPr/>
          <a:lstStyle/>
          <a:p>
            <a:pPr>
              <a:defRPr/>
            </a:pPr>
            <a:fld id="{1551B486-BEBA-45D4-913D-B74E03670937}" type="slidenum">
              <a:rPr lang="en-US"/>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2209800"/>
          </a:xfrm>
        </p:spPr>
        <p:txBody>
          <a:bodyPr rtlCol="0">
            <a:normAutofit fontScale="55000" lnSpcReduction="20000"/>
          </a:bodyPr>
          <a:lstStyle/>
          <a:p>
            <a:pPr marL="514350" indent="-514350" fontAlgn="auto">
              <a:spcAft>
                <a:spcPts val="0"/>
              </a:spcAft>
              <a:buFont typeface="+mj-lt"/>
              <a:buAutoNum type="arabicPeriod"/>
              <a:defRPr/>
            </a:pPr>
            <a:r>
              <a:rPr lang="en-US" dirty="0" smtClean="0"/>
              <a:t>The BBJ View is that Corporate Managers Overinvest in Capital Expenditures and Research and Development. In this view, Hedge Fund Activism Corrects and Restores the Corporation to an “Optimal” Investment Policy.</a:t>
            </a:r>
          </a:p>
          <a:p>
            <a:pPr marL="514350" indent="-514350" fontAlgn="auto">
              <a:spcAft>
                <a:spcPts val="0"/>
              </a:spcAft>
              <a:buFont typeface="+mj-lt"/>
              <a:buAutoNum type="arabicPeriod"/>
              <a:defRPr/>
            </a:pPr>
            <a:r>
              <a:rPr lang="en-US" dirty="0" smtClean="0"/>
              <a:t>But What Is the “Optimal” Policy? Overinvestment may occur, But </a:t>
            </a:r>
            <a:r>
              <a:rPr lang="en-US" dirty="0"/>
              <a:t>O</a:t>
            </a:r>
            <a:r>
              <a:rPr lang="en-US" dirty="0" smtClean="0"/>
              <a:t>thers Believe that Activism is Creating A Negative Externality by Excessively Curbing R&amp;D.</a:t>
            </a:r>
          </a:p>
          <a:p>
            <a:pPr marL="514350" indent="-514350" fontAlgn="auto">
              <a:spcAft>
                <a:spcPts val="0"/>
              </a:spcAft>
              <a:buFont typeface="+mj-lt"/>
              <a:buAutoNum type="arabicPeriod"/>
              <a:defRPr/>
            </a:pPr>
            <a:r>
              <a:rPr lang="en-US" dirty="0" smtClean="0"/>
              <a:t>For example, </a:t>
            </a:r>
            <a:r>
              <a:rPr lang="en-US" dirty="0" err="1" smtClean="0"/>
              <a:t>Allaire</a:t>
            </a:r>
            <a:r>
              <a:rPr lang="en-US" dirty="0" smtClean="0"/>
              <a:t> and Dauphin report, using the </a:t>
            </a:r>
            <a:r>
              <a:rPr lang="en-US" dirty="0" err="1" smtClean="0"/>
              <a:t>FactSet</a:t>
            </a:r>
            <a:r>
              <a:rPr lang="en-US" dirty="0" smtClean="0"/>
              <a:t> database, that in the four-year period following a hedge fund “engagement,” R&amp;D expenses at “surviving” target firms declines by more than 50% (expressed as a percentage of sales):</a:t>
            </a:r>
            <a:endParaRPr lang="en-US" dirty="0"/>
          </a:p>
        </p:txBody>
      </p:sp>
      <p:sp>
        <p:nvSpPr>
          <p:cNvPr id="4" name="Slide Number Placeholder 3"/>
          <p:cNvSpPr>
            <a:spLocks noGrp="1"/>
          </p:cNvSpPr>
          <p:nvPr>
            <p:ph type="sldNum" sz="quarter" idx="12"/>
          </p:nvPr>
        </p:nvSpPr>
        <p:spPr/>
        <p:txBody>
          <a:bodyPr/>
          <a:lstStyle/>
          <a:p>
            <a:pPr>
              <a:defRPr/>
            </a:pPr>
            <a:fld id="{B6771895-1657-4B64-9203-BACB26567D00}" type="slidenum">
              <a:rPr lang="en-US"/>
              <a:pPr>
                <a:defRPr/>
              </a:pPr>
              <a:t>10</a:t>
            </a:fld>
            <a:endParaRPr lang="en-US"/>
          </a:p>
        </p:txBody>
      </p:sp>
      <p:pic>
        <p:nvPicPr>
          <p:cNvPr id="23555" name="Picture 4"/>
          <p:cNvPicPr>
            <a:picLocks noChangeAspect="1" noChangeArrowheads="1"/>
          </p:cNvPicPr>
          <p:nvPr/>
        </p:nvPicPr>
        <p:blipFill>
          <a:blip r:embed="rId2"/>
          <a:srcRect/>
          <a:stretch>
            <a:fillRect/>
          </a:stretch>
        </p:blipFill>
        <p:spPr bwMode="auto">
          <a:xfrm>
            <a:off x="2100263" y="2362200"/>
            <a:ext cx="4833937" cy="2809875"/>
          </a:xfrm>
          <a:prstGeom prst="rect">
            <a:avLst/>
          </a:prstGeom>
          <a:noFill/>
          <a:ln w="9525">
            <a:noFill/>
            <a:miter lim="800000"/>
            <a:headEnd/>
            <a:tailEnd/>
          </a:ln>
        </p:spPr>
      </p:pic>
      <p:sp>
        <p:nvSpPr>
          <p:cNvPr id="6" name="Content Placeholder 2"/>
          <p:cNvSpPr txBox="1">
            <a:spLocks/>
          </p:cNvSpPr>
          <p:nvPr/>
        </p:nvSpPr>
        <p:spPr>
          <a:xfrm>
            <a:off x="619125" y="5105400"/>
            <a:ext cx="7686675" cy="1600200"/>
          </a:xfrm>
          <a:prstGeom prst="rect">
            <a:avLst/>
          </a:prstGeom>
          <a:ln>
            <a:noFill/>
          </a:ln>
        </p:spPr>
        <p:txBody>
          <a:bodyPr>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fontAlgn="auto">
              <a:spcAft>
                <a:spcPts val="0"/>
              </a:spcAft>
              <a:buFont typeface="+mj-lt"/>
              <a:buAutoNum type="arabicPeriod" startAt="4"/>
              <a:defRPr/>
            </a:pPr>
            <a:r>
              <a:rPr lang="en-US" dirty="0" smtClean="0"/>
              <a:t>Moreover, their figure may understate the R&amp;D decline, as it does not include the likely R&amp;D decline at firms that are taken over.</a:t>
            </a:r>
          </a:p>
          <a:p>
            <a:pPr marL="514350" indent="-514350" fontAlgn="auto">
              <a:spcAft>
                <a:spcPts val="0"/>
              </a:spcAft>
              <a:buFont typeface="+mj-lt"/>
              <a:buAutoNum type="arabicPeriod" startAt="4"/>
              <a:defRPr/>
            </a:pPr>
            <a:r>
              <a:rPr lang="en-US" dirty="0" smtClean="0"/>
              <a:t>Recent High Visibility Examples Show the Urge to Cut R&amp;D:</a:t>
            </a:r>
          </a:p>
          <a:p>
            <a:pPr marL="914400" lvl="1" indent="-514350" fontAlgn="auto">
              <a:spcAft>
                <a:spcPts val="0"/>
              </a:spcAft>
              <a:buFont typeface="+mj-lt"/>
              <a:buAutoNum type="alphaUcPeriod"/>
              <a:defRPr/>
            </a:pPr>
            <a:r>
              <a:rPr lang="en-US" dirty="0" smtClean="0"/>
              <a:t>Valeant/Pershing Square announced an intent to reduce the research budget at the combined Allergan/Valeant firm by over 70% if the merger was successful.</a:t>
            </a:r>
          </a:p>
          <a:p>
            <a:pPr marL="914400" lvl="1" indent="-514350" fontAlgn="auto">
              <a:spcAft>
                <a:spcPts val="0"/>
              </a:spcAft>
              <a:buFont typeface="+mj-lt"/>
              <a:buAutoNum type="alphaUcPeriod"/>
              <a:defRPr/>
            </a:pPr>
            <a:r>
              <a:rPr lang="en-US" dirty="0" err="1" smtClean="0"/>
              <a:t>Trian</a:t>
            </a:r>
            <a:r>
              <a:rPr lang="en-US" dirty="0" smtClean="0"/>
              <a:t> publicly sought to cut R&amp;D at DuPont. And shut central research facility.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3"/>
          </a:xfrm>
        </p:spPr>
        <p:txBody>
          <a:bodyPr rtlCol="0">
            <a:normAutofit fontScale="90000"/>
          </a:bodyPr>
          <a:lstStyle/>
          <a:p>
            <a:pPr fontAlgn="auto">
              <a:spcAft>
                <a:spcPts val="0"/>
              </a:spcAft>
              <a:defRPr/>
            </a:pPr>
            <a:r>
              <a:rPr lang="en-US" sz="3300" u="sng" dirty="0" smtClean="0"/>
              <a:t>Implications and The Broader Picture: </a:t>
            </a:r>
            <a:br>
              <a:rPr lang="en-US" sz="3300" u="sng" dirty="0" smtClean="0"/>
            </a:br>
            <a:r>
              <a:rPr lang="en-US" sz="3300" u="sng" dirty="0" smtClean="0"/>
              <a:t>Beyond the Hedge Funds</a:t>
            </a:r>
            <a:endParaRPr lang="en-US" sz="3300" u="sng" dirty="0"/>
          </a:p>
        </p:txBody>
      </p:sp>
      <p:sp>
        <p:nvSpPr>
          <p:cNvPr id="3" name="Content Placeholder 2"/>
          <p:cNvSpPr>
            <a:spLocks noGrp="1"/>
          </p:cNvSpPr>
          <p:nvPr>
            <p:ph idx="1"/>
          </p:nvPr>
        </p:nvSpPr>
        <p:spPr>
          <a:xfrm>
            <a:off x="228600" y="1143000"/>
            <a:ext cx="8763000" cy="5257800"/>
          </a:xfrm>
        </p:spPr>
        <p:txBody>
          <a:bodyPr rtlCol="0">
            <a:normAutofit fontScale="62500" lnSpcReduction="20000"/>
          </a:bodyPr>
          <a:lstStyle/>
          <a:p>
            <a:pPr marL="514350" indent="-514350" fontAlgn="auto">
              <a:spcAft>
                <a:spcPts val="0"/>
              </a:spcAft>
              <a:buFont typeface="+mj-lt"/>
              <a:buAutoNum type="arabicPeriod"/>
              <a:defRPr/>
            </a:pPr>
            <a:r>
              <a:rPr lang="en-US" dirty="0" smtClean="0"/>
              <a:t>For better or worse, a revolution may be in progress within the public corporation, of which hedge fund activism is only the spearhead.</a:t>
            </a:r>
          </a:p>
          <a:p>
            <a:pPr marL="514350" indent="-514350" fontAlgn="auto">
              <a:spcAft>
                <a:spcPts val="0"/>
              </a:spcAft>
              <a:buFont typeface="+mj-lt"/>
              <a:buAutoNum type="arabicPeriod"/>
              <a:defRPr/>
            </a:pPr>
            <a:r>
              <a:rPr lang="en-US" dirty="0" smtClean="0"/>
              <a:t>As a recent study by the Roosevelt Institute summarized:</a:t>
            </a:r>
          </a:p>
          <a:p>
            <a:pPr marL="909638" lvl="1" indent="0" algn="just" fontAlgn="auto">
              <a:spcAft>
                <a:spcPts val="0"/>
              </a:spcAft>
              <a:buFont typeface="Arial" pitchFamily="34" charset="0"/>
              <a:buNone/>
              <a:defRPr/>
            </a:pPr>
            <a:r>
              <a:rPr lang="en-US" dirty="0"/>
              <a:t>	</a:t>
            </a:r>
            <a:r>
              <a:rPr lang="en-US" dirty="0" smtClean="0"/>
              <a:t>“In the 1960s, an additional dollar of earnings or borrowing was associated with about a 40-cent increase in investment. In recent years, the same dollar is associated with less than 10 cents of additional investment.” See J.W. Mason, </a:t>
            </a:r>
            <a:r>
              <a:rPr lang="en-US" u="sng" dirty="0" smtClean="0"/>
              <a:t>Disgorge the Cash: The Disconnect Between Corporate Borrowing and Investment</a:t>
            </a:r>
            <a:r>
              <a:rPr lang="en-US" dirty="0" smtClean="0"/>
              <a:t> (2015). </a:t>
            </a:r>
          </a:p>
          <a:p>
            <a:pPr marL="568325" lvl="1" indent="-514350" algn="just" fontAlgn="auto">
              <a:spcAft>
                <a:spcPts val="0"/>
              </a:spcAft>
              <a:buFont typeface="+mj-lt"/>
              <a:buAutoNum type="arabicPeriod" startAt="3"/>
              <a:defRPr/>
            </a:pPr>
            <a:r>
              <a:rPr lang="en-US" dirty="0" smtClean="0"/>
              <a:t>From the second half of 2009 through 2013, the Federal Reserve’s Flow of Funds data shows that corporate investment increased by </a:t>
            </a:r>
            <a:r>
              <a:rPr lang="en-US" u="sng" dirty="0" smtClean="0"/>
              <a:t>$400</a:t>
            </a:r>
            <a:r>
              <a:rPr lang="en-US" dirty="0" smtClean="0"/>
              <a:t> billion, while shareholder payouts increased by </a:t>
            </a:r>
            <a:r>
              <a:rPr lang="en-US" u="sng" dirty="0" smtClean="0"/>
              <a:t>$770</a:t>
            </a:r>
            <a:r>
              <a:rPr lang="en-US" dirty="0" smtClean="0"/>
              <a:t> billion and corporate borrowing by nearly </a:t>
            </a:r>
            <a:r>
              <a:rPr lang="en-US" u="sng" dirty="0" smtClean="0"/>
              <a:t>$900</a:t>
            </a:r>
            <a:r>
              <a:rPr lang="en-US" dirty="0" smtClean="0"/>
              <a:t> billion. In effect, corporate borrowing is primarily funding shareholder payouts, not investment (Id.).</a:t>
            </a:r>
          </a:p>
          <a:p>
            <a:pPr marL="568325" lvl="1" indent="-514350" algn="just" fontAlgn="auto">
              <a:spcAft>
                <a:spcPts val="0"/>
              </a:spcAft>
              <a:buFont typeface="+mj-lt"/>
              <a:buAutoNum type="arabicPeriod" startAt="3"/>
              <a:defRPr/>
            </a:pPr>
            <a:r>
              <a:rPr lang="en-US" dirty="0" smtClean="0"/>
              <a:t>Hedge fund activism did not cause this imbalance, but it appears to be accelerating it.</a:t>
            </a:r>
          </a:p>
          <a:p>
            <a:pPr marL="568325" lvl="1" indent="-514350" algn="just" fontAlgn="auto">
              <a:spcAft>
                <a:spcPts val="0"/>
              </a:spcAft>
              <a:buFont typeface="+mj-lt"/>
              <a:buAutoNum type="arabicPeriod" startAt="3"/>
              <a:defRPr/>
            </a:pPr>
            <a:r>
              <a:rPr lang="en-US" dirty="0" smtClean="0"/>
              <a:t>Ultimately, the question becomes whether the public corporation in the 21</a:t>
            </a:r>
            <a:r>
              <a:rPr lang="en-US" baseline="30000" dirty="0" smtClean="0"/>
              <a:t>st</a:t>
            </a:r>
            <a:r>
              <a:rPr lang="en-US" dirty="0" smtClean="0"/>
              <a:t> Century can fund R&amp;D or even retain its capital. BBJ’s assumption that activism is enforcing an “optimal investment policy” is undefended and needs closer examination.</a:t>
            </a:r>
          </a:p>
          <a:p>
            <a:pPr marL="568325" lvl="1" indent="-514350" algn="just" fontAlgn="auto">
              <a:spcAft>
                <a:spcPts val="0"/>
              </a:spcAft>
              <a:buFont typeface="+mj-lt"/>
              <a:buAutoNum type="arabicPeriod" startAt="3"/>
              <a:defRPr/>
            </a:pPr>
            <a:r>
              <a:rPr lang="en-US" dirty="0" smtClean="0"/>
              <a:t>Are institutional shareholders “greedy” (or characterized by “short-term” investment horizons), while individual and “indexed” shareholders are “patient”? The former sought to break up DuPont, while the latter defended it. Why is this division so clear-cut? Clearly, one cannot assume activism produces optimality without more inquiry and clearer criteria. </a:t>
            </a:r>
          </a:p>
        </p:txBody>
      </p:sp>
      <p:sp>
        <p:nvSpPr>
          <p:cNvPr id="4" name="Slide Number Placeholder 3"/>
          <p:cNvSpPr>
            <a:spLocks noGrp="1"/>
          </p:cNvSpPr>
          <p:nvPr>
            <p:ph type="sldNum" sz="quarter" idx="12"/>
          </p:nvPr>
        </p:nvSpPr>
        <p:spPr/>
        <p:txBody>
          <a:bodyPr/>
          <a:lstStyle/>
          <a:p>
            <a:pPr>
              <a:defRPr/>
            </a:pPr>
            <a:fld id="{4A934C54-2EF1-4D71-88CF-081946FFB844}" type="slidenum">
              <a:rPr lang="en-US"/>
              <a:pPr>
                <a:defRPr/>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z="3600" u="sng" smtClean="0"/>
              <a:t>The Rising Pace of Hedge Fund Activism</a:t>
            </a:r>
          </a:p>
        </p:txBody>
      </p:sp>
      <p:sp>
        <p:nvSpPr>
          <p:cNvPr id="3" name="Content Placeholder 2"/>
          <p:cNvSpPr>
            <a:spLocks noGrp="1"/>
          </p:cNvSpPr>
          <p:nvPr>
            <p:ph idx="1"/>
          </p:nvPr>
        </p:nvSpPr>
        <p:spPr/>
        <p:txBody>
          <a:bodyPr rtlCol="0">
            <a:normAutofit fontScale="77500" lnSpcReduction="20000"/>
          </a:bodyPr>
          <a:lstStyle/>
          <a:p>
            <a:pPr marL="514350" indent="-514350" fontAlgn="auto">
              <a:spcAft>
                <a:spcPts val="0"/>
              </a:spcAft>
              <a:buFont typeface="+mj-lt"/>
              <a:buAutoNum type="arabicPeriod"/>
              <a:defRPr/>
            </a:pPr>
            <a:r>
              <a:rPr lang="en-US" dirty="0" smtClean="0"/>
              <a:t>The phenomena of “activist” hedge funds buying stock in targets specifically to propose changes in business policies appears to date from around 2005 (Briggs 2007).</a:t>
            </a:r>
          </a:p>
          <a:p>
            <a:pPr marL="514350" indent="-514350" fontAlgn="auto">
              <a:spcAft>
                <a:spcPts val="0"/>
              </a:spcAft>
              <a:buFont typeface="+mj-lt"/>
              <a:buAutoNum type="arabicPeriod"/>
              <a:defRPr/>
            </a:pPr>
            <a:r>
              <a:rPr lang="en-US" dirty="0" smtClean="0"/>
              <a:t>Over a 20 month period from 2005-2006, the first study counted 52 such campaigns (Briggs)</a:t>
            </a:r>
          </a:p>
          <a:p>
            <a:pPr marL="514350" indent="-514350" fontAlgn="auto">
              <a:spcAft>
                <a:spcPts val="0"/>
              </a:spcAft>
              <a:buFont typeface="+mj-lt"/>
              <a:buAutoNum type="arabicPeriod"/>
              <a:defRPr/>
            </a:pPr>
            <a:r>
              <a:rPr lang="en-US" dirty="0" smtClean="0"/>
              <a:t>The period from 2010 to early 2014 witnessed 1,115 “activist” campaigns.</a:t>
            </a:r>
          </a:p>
          <a:p>
            <a:pPr marL="514350" indent="-514350" fontAlgn="auto">
              <a:spcAft>
                <a:spcPts val="0"/>
              </a:spcAft>
              <a:buFont typeface="+mj-lt"/>
              <a:buAutoNum type="arabicPeriod"/>
              <a:defRPr/>
            </a:pPr>
            <a:r>
              <a:rPr lang="en-US" dirty="0" smtClean="0"/>
              <a:t>2014 saw a record 347 “activist” campaigns (</a:t>
            </a:r>
            <a:r>
              <a:rPr lang="en-US" dirty="0" err="1" smtClean="0"/>
              <a:t>FactSet</a:t>
            </a:r>
            <a:r>
              <a:rPr lang="en-US" dirty="0" smtClean="0"/>
              <a:t> Shark Watch)—up from 209 in 2009.</a:t>
            </a:r>
          </a:p>
          <a:p>
            <a:pPr marL="514350" indent="-514350" fontAlgn="auto">
              <a:spcAft>
                <a:spcPts val="0"/>
              </a:spcAft>
              <a:buFont typeface="+mj-lt"/>
              <a:buAutoNum type="arabicPeriod"/>
              <a:defRPr/>
            </a:pPr>
            <a:r>
              <a:rPr lang="en-US" dirty="0" smtClean="0"/>
              <a:t>At this rate, the majority of exchange-listed corporations could experience an activist campaign within another three to five years. </a:t>
            </a:r>
            <a:endParaRPr lang="en-US" dirty="0"/>
          </a:p>
        </p:txBody>
      </p:sp>
      <p:sp>
        <p:nvSpPr>
          <p:cNvPr id="4" name="Slide Number Placeholder 3"/>
          <p:cNvSpPr>
            <a:spLocks noGrp="1"/>
          </p:cNvSpPr>
          <p:nvPr>
            <p:ph type="sldNum" sz="quarter" idx="12"/>
          </p:nvPr>
        </p:nvSpPr>
        <p:spPr/>
        <p:txBody>
          <a:bodyPr/>
          <a:lstStyle/>
          <a:p>
            <a:pPr>
              <a:defRPr/>
            </a:pPr>
            <a:fld id="{B7971405-3513-4DEA-AD4A-88F9A0D6F6FD}" type="slidenum">
              <a:rPr lang="en-US"/>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3200" u="sng" smtClean="0"/>
              <a:t>What Explains the Rise of Hedge Fund Activism?</a:t>
            </a:r>
          </a:p>
        </p:txBody>
      </p:sp>
      <p:sp>
        <p:nvSpPr>
          <p:cNvPr id="3" name="Content Placeholder 2"/>
          <p:cNvSpPr>
            <a:spLocks noGrp="1"/>
          </p:cNvSpPr>
          <p:nvPr>
            <p:ph idx="1"/>
          </p:nvPr>
        </p:nvSpPr>
        <p:spPr/>
        <p:txBody>
          <a:bodyPr rtlCol="0">
            <a:normAutofit fontScale="70000" lnSpcReduction="20000"/>
          </a:bodyPr>
          <a:lstStyle/>
          <a:p>
            <a:pPr marL="514350" indent="-514350" fontAlgn="auto">
              <a:spcAft>
                <a:spcPts val="0"/>
              </a:spcAft>
              <a:buFont typeface="+mj-lt"/>
              <a:buAutoNum type="arabicPeriod"/>
              <a:defRPr/>
            </a:pPr>
            <a:r>
              <a:rPr lang="en-US" dirty="0" smtClean="0"/>
              <a:t>Costs are </a:t>
            </a:r>
            <a:r>
              <a:rPr lang="en-US" u="sng" dirty="0" smtClean="0"/>
              <a:t>down</a:t>
            </a:r>
            <a:r>
              <a:rPr lang="en-US" dirty="0" smtClean="0"/>
              <a:t> (deregulation)</a:t>
            </a:r>
          </a:p>
          <a:p>
            <a:pPr marL="514350" indent="-514350" fontAlgn="auto">
              <a:spcAft>
                <a:spcPts val="0"/>
              </a:spcAft>
              <a:buFont typeface="+mj-lt"/>
              <a:buAutoNum type="arabicPeriod"/>
              <a:defRPr/>
            </a:pPr>
            <a:r>
              <a:rPr lang="en-US" dirty="0" smtClean="0"/>
              <a:t>Structural changes have also helped (decline of staggered boards, increased influence of proxy advisors, proxy access, etc.)</a:t>
            </a:r>
          </a:p>
          <a:p>
            <a:pPr marL="514350" indent="-514350" fontAlgn="auto">
              <a:spcAft>
                <a:spcPts val="0"/>
              </a:spcAft>
              <a:buFont typeface="+mj-lt"/>
              <a:buAutoNum type="arabicPeriod"/>
              <a:defRPr/>
            </a:pPr>
            <a:r>
              <a:rPr lang="en-US" dirty="0" smtClean="0"/>
              <a:t>Profits are </a:t>
            </a:r>
            <a:r>
              <a:rPr lang="en-US" u="sng" dirty="0" smtClean="0"/>
              <a:t>up</a:t>
            </a:r>
            <a:r>
              <a:rPr lang="en-US" dirty="0" smtClean="0"/>
              <a:t> (“activist” hedge funds are averaging a 13% return over the last ten years—more than double the 5.8% return for all hedge funds).</a:t>
            </a:r>
          </a:p>
          <a:p>
            <a:pPr marL="514350" indent="-514350" fontAlgn="auto">
              <a:spcAft>
                <a:spcPts val="0"/>
              </a:spcAft>
              <a:buFont typeface="+mj-lt"/>
              <a:buAutoNum type="arabicPeriod"/>
              <a:defRPr/>
            </a:pPr>
            <a:r>
              <a:rPr lang="en-US" dirty="0" smtClean="0"/>
              <a:t>Correspondingly, the assets managed by “activist” funds have soared, growing from $23 billion in 2002 to $166 billion in $2014. The top ten “activist” funds alone attracted $30 billion in 2013.</a:t>
            </a:r>
          </a:p>
          <a:p>
            <a:pPr marL="514350" indent="-514350" fontAlgn="auto">
              <a:spcAft>
                <a:spcPts val="0"/>
              </a:spcAft>
              <a:buFont typeface="+mj-lt"/>
              <a:buAutoNum type="arabicPeriod"/>
              <a:defRPr/>
            </a:pPr>
            <a:r>
              <a:rPr lang="en-US" dirty="0" smtClean="0"/>
              <a:t>Best yet, a short-term gain on the filing of the Schedule 13D is relatively certain, with the abnormal gain averaging 6 to 7% across all studies (and more if a “wolf pack” is involved).</a:t>
            </a:r>
          </a:p>
          <a:p>
            <a:pPr marL="514350" indent="-514350" fontAlgn="auto">
              <a:spcAft>
                <a:spcPts val="0"/>
              </a:spcAft>
              <a:buFont typeface="+mj-lt"/>
              <a:buAutoNum type="arabicPeriod"/>
              <a:defRPr/>
            </a:pPr>
            <a:r>
              <a:rPr lang="en-US" dirty="0" smtClean="0"/>
              <a:t>Bottom line: Costs Down, Profit Up, Gain is Relatively Riskless—But a Bubble could be developing as more and more activists chase fewer and fewer obvious targets.</a:t>
            </a:r>
            <a:endParaRPr lang="en-US" dirty="0"/>
          </a:p>
        </p:txBody>
      </p:sp>
      <p:sp>
        <p:nvSpPr>
          <p:cNvPr id="4" name="Slide Number Placeholder 3"/>
          <p:cNvSpPr>
            <a:spLocks noGrp="1"/>
          </p:cNvSpPr>
          <p:nvPr>
            <p:ph type="sldNum" sz="quarter" idx="12"/>
          </p:nvPr>
        </p:nvSpPr>
        <p:spPr/>
        <p:txBody>
          <a:bodyPr/>
          <a:lstStyle/>
          <a:p>
            <a:pPr>
              <a:defRPr/>
            </a:pPr>
            <a:fld id="{F801A97D-47AD-4B45-8801-5D84307A4B0C}" type="slidenum">
              <a:rPr lang="en-US"/>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u="sng" smtClean="0"/>
              <a:t>How Successful is Proxy Activism?</a:t>
            </a:r>
          </a:p>
        </p:txBody>
      </p:sp>
      <p:sp>
        <p:nvSpPr>
          <p:cNvPr id="3" name="Content Placeholder 2"/>
          <p:cNvSpPr>
            <a:spLocks noGrp="1"/>
          </p:cNvSpPr>
          <p:nvPr>
            <p:ph idx="1"/>
          </p:nvPr>
        </p:nvSpPr>
        <p:spPr/>
        <p:txBody>
          <a:bodyPr rtlCol="0">
            <a:normAutofit fontScale="92500" lnSpcReduction="10000"/>
          </a:bodyPr>
          <a:lstStyle/>
          <a:p>
            <a:pPr marL="514350" indent="-514350" fontAlgn="auto">
              <a:spcAft>
                <a:spcPts val="0"/>
              </a:spcAft>
              <a:buFont typeface="+mj-lt"/>
              <a:buAutoNum type="arabicPeriod"/>
              <a:defRPr/>
            </a:pPr>
            <a:r>
              <a:rPr lang="en-US" dirty="0" smtClean="0"/>
              <a:t>Several recent studies place the “success” rate in proxy fights for activists at just over 75%</a:t>
            </a:r>
          </a:p>
          <a:p>
            <a:pPr marL="514350" indent="-514350" fontAlgn="auto">
              <a:spcAft>
                <a:spcPts val="0"/>
              </a:spcAft>
              <a:buFont typeface="+mj-lt"/>
              <a:buAutoNum type="arabicPeriod"/>
              <a:defRPr/>
            </a:pPr>
            <a:r>
              <a:rPr lang="en-US" dirty="0" smtClean="0"/>
              <a:t>The actual number of proxy contests has declined—as managements have learned that it is better to settle than to fight (as even Martin Lipton concedes).</a:t>
            </a:r>
          </a:p>
          <a:p>
            <a:pPr marL="514350" indent="-514350" fontAlgn="auto">
              <a:spcAft>
                <a:spcPts val="0"/>
              </a:spcAft>
              <a:buFont typeface="+mj-lt"/>
              <a:buAutoNum type="arabicPeriod"/>
              <a:defRPr/>
            </a:pPr>
            <a:r>
              <a:rPr lang="en-US" dirty="0" smtClean="0"/>
              <a:t>Revealingly, at those companies where activists win even </a:t>
            </a:r>
            <a:r>
              <a:rPr lang="en-US" u="sng" dirty="0" smtClean="0"/>
              <a:t>one</a:t>
            </a:r>
            <a:r>
              <a:rPr lang="en-US" dirty="0" smtClean="0"/>
              <a:t> seat on the board, the CEO leaves within 18 months in 44% of the cases (for example, </a:t>
            </a:r>
            <a:r>
              <a:rPr lang="en-US" dirty="0" err="1" smtClean="0"/>
              <a:t>Sothebys</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85585C51-B8EE-4DDE-A84E-1D8E76C25E06}" type="slidenum">
              <a:rPr lang="en-US"/>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95300" y="152400"/>
            <a:ext cx="8229600" cy="1143000"/>
          </a:xfrm>
        </p:spPr>
        <p:txBody>
          <a:bodyPr/>
          <a:lstStyle/>
          <a:p>
            <a:r>
              <a:rPr lang="en-US" sz="3000" u="sng" smtClean="0"/>
              <a:t>One New Tactic Probably Best Explains Activists’ Success in Proxy Contest—The Wolf Pack</a:t>
            </a:r>
          </a:p>
        </p:txBody>
      </p:sp>
      <p:sp>
        <p:nvSpPr>
          <p:cNvPr id="3" name="Content Placeholder 2"/>
          <p:cNvSpPr>
            <a:spLocks noGrp="1"/>
          </p:cNvSpPr>
          <p:nvPr>
            <p:ph idx="1"/>
          </p:nvPr>
        </p:nvSpPr>
        <p:spPr>
          <a:xfrm>
            <a:off x="495300" y="1338263"/>
            <a:ext cx="8229600" cy="2295525"/>
          </a:xfrm>
        </p:spPr>
        <p:txBody>
          <a:bodyPr rtlCol="0">
            <a:normAutofit fontScale="47500" lnSpcReduction="20000"/>
          </a:bodyPr>
          <a:lstStyle/>
          <a:p>
            <a:pPr marL="514350" indent="-514350" fontAlgn="auto">
              <a:spcAft>
                <a:spcPts val="0"/>
              </a:spcAft>
              <a:buFont typeface="+mj-lt"/>
              <a:buAutoNum type="arabicPeriod"/>
              <a:defRPr/>
            </a:pPr>
            <a:r>
              <a:rPr lang="en-US" dirty="0" smtClean="0"/>
              <a:t>The “Wolf Pack” is a loose association of hedge funds (and some other institutions) that carefully avoid forming a “group” for purposes of </a:t>
            </a:r>
            <a:r>
              <a:rPr lang="en-US" dirty="0" smtClean="0">
                <a:latin typeface="Times New Roman"/>
                <a:cs typeface="Times New Roman"/>
              </a:rPr>
              <a:t>§</a:t>
            </a:r>
            <a:r>
              <a:rPr lang="en-US" dirty="0">
                <a:cs typeface="Times New Roman"/>
              </a:rPr>
              <a:t>1</a:t>
            </a:r>
            <a:r>
              <a:rPr lang="en-US" dirty="0" smtClean="0">
                <a:cs typeface="Times New Roman"/>
              </a:rPr>
              <a:t>3(d)(3) of the Williams Act, but share a common goal and often have advance knowledge of the impending filing of a Schedule 13D by the wolf pack’s leader.</a:t>
            </a:r>
          </a:p>
          <a:p>
            <a:pPr marL="514350" indent="-514350" fontAlgn="auto">
              <a:spcAft>
                <a:spcPts val="0"/>
              </a:spcAft>
              <a:buFont typeface="+mj-lt"/>
              <a:buAutoNum type="arabicPeriod"/>
              <a:defRPr/>
            </a:pPr>
            <a:r>
              <a:rPr lang="en-US" dirty="0" smtClean="0">
                <a:cs typeface="Times New Roman"/>
              </a:rPr>
              <a:t>Those forming the “wolf pack” can tip prospective allies of their plans because no fiduciary breach is involved (rather, their own institution’s interests are furthered); thus, this use of material, non-public information does not amount to insider trading. Norms of reciprocity may develop: “You tip me, and I will tip you.”</a:t>
            </a:r>
          </a:p>
          <a:p>
            <a:pPr marL="514350" indent="-514350" fontAlgn="auto">
              <a:spcAft>
                <a:spcPts val="0"/>
              </a:spcAft>
              <a:buFont typeface="+mj-lt"/>
              <a:buAutoNum type="arabicPeriod"/>
              <a:defRPr/>
            </a:pPr>
            <a:r>
              <a:rPr lang="en-US" dirty="0" smtClean="0">
                <a:cs typeface="Times New Roman"/>
              </a:rPr>
              <a:t>The following diagram illustrates the characteristic pattern and shows the amount of abnormal trading during the ten day window preceding the Schedule 13D filing:</a:t>
            </a:r>
            <a:endParaRPr lang="en-US" dirty="0"/>
          </a:p>
        </p:txBody>
      </p:sp>
      <p:sp>
        <p:nvSpPr>
          <p:cNvPr id="4" name="Slide Number Placeholder 3"/>
          <p:cNvSpPr>
            <a:spLocks noGrp="1"/>
          </p:cNvSpPr>
          <p:nvPr>
            <p:ph type="sldNum" sz="quarter" idx="12"/>
          </p:nvPr>
        </p:nvSpPr>
        <p:spPr/>
        <p:txBody>
          <a:bodyPr/>
          <a:lstStyle/>
          <a:p>
            <a:pPr>
              <a:defRPr/>
            </a:pPr>
            <a:fld id="{6BF7CBA7-9C9D-4C1B-97C0-91B02230737D}" type="slidenum">
              <a:rPr lang="en-US"/>
              <a:pPr>
                <a:defRPr/>
              </a:pPr>
              <a:t>5</a:t>
            </a:fld>
            <a:endParaRPr lang="en-US"/>
          </a:p>
        </p:txBody>
      </p:sp>
      <p:pic>
        <p:nvPicPr>
          <p:cNvPr id="5" name="Picture 4"/>
          <p:cNvPicPr/>
          <p:nvPr/>
        </p:nvPicPr>
        <p:blipFill>
          <a:blip r:embed="rId2"/>
          <a:stretch>
            <a:fillRect/>
          </a:stretch>
        </p:blipFill>
        <p:spPr>
          <a:xfrm>
            <a:off x="1447800" y="3429000"/>
            <a:ext cx="6324600" cy="3249613"/>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algn="l"/>
            <a:r>
              <a:rPr lang="en-US" sz="2400" u="sng" smtClean="0"/>
              <a:t>1. The Wolf Pack Has Altered Prior Practice, and the Resulting Balance of Advantage in the Following Respects:</a:t>
            </a:r>
          </a:p>
        </p:txBody>
      </p:sp>
      <p:sp>
        <p:nvSpPr>
          <p:cNvPr id="3" name="Content Placeholder 2"/>
          <p:cNvSpPr>
            <a:spLocks noGrp="1"/>
          </p:cNvSpPr>
          <p:nvPr>
            <p:ph idx="1"/>
          </p:nvPr>
        </p:nvSpPr>
        <p:spPr>
          <a:xfrm>
            <a:off x="457200" y="1676400"/>
            <a:ext cx="8229600" cy="4267200"/>
          </a:xfrm>
        </p:spPr>
        <p:txBody>
          <a:bodyPr rtlCol="0">
            <a:normAutofit fontScale="70000" lnSpcReduction="20000"/>
          </a:bodyPr>
          <a:lstStyle/>
          <a:p>
            <a:pPr marL="514350" indent="-514350" fontAlgn="auto">
              <a:spcAft>
                <a:spcPts val="0"/>
              </a:spcAft>
              <a:buFont typeface="+mj-lt"/>
              <a:buAutoNum type="alphaUcPeriod"/>
              <a:defRPr/>
            </a:pPr>
            <a:r>
              <a:rPr lang="en-US" dirty="0" smtClean="0"/>
              <a:t>The Wolf Pack Acquires a Larger Stake: 13.4% as compared to 8.3% by other activists (See </a:t>
            </a:r>
            <a:r>
              <a:rPr lang="en-US" dirty="0" err="1" smtClean="0"/>
              <a:t>Becht</a:t>
            </a:r>
            <a:r>
              <a:rPr lang="en-US" dirty="0" smtClean="0"/>
              <a:t>, Franks, Grant and Wagner). And This May Understate, Because Silent Allies Need Not Disclose</a:t>
            </a:r>
          </a:p>
          <a:p>
            <a:pPr marL="514350" indent="-514350" fontAlgn="auto">
              <a:spcAft>
                <a:spcPts val="0"/>
              </a:spcAft>
              <a:buFont typeface="+mj-lt"/>
              <a:buAutoNum type="alphaUcPeriod"/>
              <a:defRPr/>
            </a:pPr>
            <a:r>
              <a:rPr lang="en-US" dirty="0" smtClean="0"/>
              <a:t>The announcements of a “wolf pack” engagement produces more than twice as high an abnormal market return (14% to 6% for other activists—</a:t>
            </a:r>
            <a:r>
              <a:rPr lang="en-US" dirty="0" err="1" smtClean="0"/>
              <a:t>Becht</a:t>
            </a:r>
            <a:r>
              <a:rPr lang="en-US" dirty="0" smtClean="0"/>
              <a:t>, Franks, Grant and Wagner).</a:t>
            </a:r>
          </a:p>
          <a:p>
            <a:pPr marL="514350" indent="-514350" fontAlgn="auto">
              <a:spcAft>
                <a:spcPts val="0"/>
              </a:spcAft>
              <a:buFont typeface="+mj-lt"/>
              <a:buAutoNum type="alphaUcPeriod"/>
              <a:defRPr/>
            </a:pPr>
            <a:r>
              <a:rPr lang="en-US" dirty="0" smtClean="0"/>
              <a:t>The probability of a “wolf pack” achieving at least one of its intended goals is much higher (78% versus 46% for other activists).</a:t>
            </a:r>
            <a:endParaRPr lang="en-US" dirty="0"/>
          </a:p>
          <a:p>
            <a:pPr marL="0" indent="0" fontAlgn="auto">
              <a:spcAft>
                <a:spcPts val="0"/>
              </a:spcAft>
              <a:buFont typeface="Arial" pitchFamily="34" charset="0"/>
              <a:buNone/>
              <a:defRPr/>
            </a:pPr>
            <a:r>
              <a:rPr lang="en-US" dirty="0" smtClean="0"/>
              <a:t>2. As money flows into activist hedge funds, these disparities seem likely to increase, as larger stakes can be acquired.</a:t>
            </a:r>
          </a:p>
          <a:p>
            <a:pPr marL="0" indent="0" fontAlgn="auto">
              <a:spcAft>
                <a:spcPts val="0"/>
              </a:spcAft>
              <a:buFont typeface="Arial" pitchFamily="34" charset="0"/>
              <a:buNone/>
              <a:defRPr/>
            </a:pPr>
            <a:r>
              <a:rPr lang="en-US" dirty="0" smtClean="0"/>
              <a:t>3. How much can a wolf pack acquire? In the Sotheby’s litigation, proxy solicitors testified that hedge funds then held an estimated 32% of Sotheby’s.</a:t>
            </a:r>
          </a:p>
          <a:p>
            <a:pPr marL="514350" indent="-514350" fontAlgn="auto">
              <a:spcAft>
                <a:spcPts val="0"/>
              </a:spcAft>
              <a:buFont typeface="+mj-lt"/>
              <a:buAutoNum type="alphaUcPeriod"/>
              <a:defRPr/>
            </a:pPr>
            <a:endParaRPr lang="en-US" dirty="0" smtClean="0"/>
          </a:p>
        </p:txBody>
      </p:sp>
      <p:sp>
        <p:nvSpPr>
          <p:cNvPr id="4" name="Slide Number Placeholder 3"/>
          <p:cNvSpPr>
            <a:spLocks noGrp="1"/>
          </p:cNvSpPr>
          <p:nvPr>
            <p:ph type="sldNum" sz="quarter" idx="12"/>
          </p:nvPr>
        </p:nvSpPr>
        <p:spPr/>
        <p:txBody>
          <a:bodyPr/>
          <a:lstStyle/>
          <a:p>
            <a:pPr>
              <a:defRPr/>
            </a:pPr>
            <a:fld id="{B8CF2381-5479-4B7F-84B9-330F632855E8}" type="slidenum">
              <a:rPr lang="en-US"/>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563" y="1066800"/>
            <a:ext cx="8042275" cy="349250"/>
          </a:xfrm>
        </p:spPr>
        <p:txBody>
          <a:bodyPr rtlCol="0">
            <a:normAutofit fontScale="90000"/>
          </a:bodyPr>
          <a:lstStyle/>
          <a:p>
            <a:pPr fontAlgn="auto">
              <a:spcAft>
                <a:spcPts val="0"/>
              </a:spcAft>
              <a:defRPr/>
            </a:pPr>
            <a:r>
              <a:rPr lang="en-US" dirty="0" smtClean="0"/>
              <a:t> </a:t>
            </a:r>
            <a:r>
              <a:rPr lang="en-US" sz="2800" dirty="0" smtClean="0"/>
              <a:t>Outstanding Issues in Empirical </a:t>
            </a:r>
            <a:r>
              <a:rPr lang="en-US" sz="2800" dirty="0"/>
              <a:t>P</a:t>
            </a:r>
            <a:r>
              <a:rPr lang="en-US" sz="2800" dirty="0" smtClean="0"/>
              <a:t>apers</a:t>
            </a:r>
            <a:endParaRPr lang="en-US" sz="2800" b="1" dirty="0"/>
          </a:p>
        </p:txBody>
      </p:sp>
      <p:sp>
        <p:nvSpPr>
          <p:cNvPr id="3" name="Content Placeholder 2"/>
          <p:cNvSpPr>
            <a:spLocks noGrp="1"/>
          </p:cNvSpPr>
          <p:nvPr>
            <p:ph idx="1"/>
          </p:nvPr>
        </p:nvSpPr>
        <p:spPr>
          <a:xfrm>
            <a:off x="412750" y="1905000"/>
            <a:ext cx="8229600" cy="4343400"/>
          </a:xfrm>
        </p:spPr>
        <p:txBody>
          <a:bodyPr rtlCol="0">
            <a:normAutofit fontScale="62500" lnSpcReduction="20000"/>
          </a:bodyPr>
          <a:lstStyle/>
          <a:p>
            <a:pPr algn="just" fontAlgn="auto">
              <a:spcAft>
                <a:spcPts val="0"/>
              </a:spcAft>
              <a:buFont typeface="Wingdings" panose="05000000000000000000" pitchFamily="2" charset="2"/>
              <a:buChar char="Ø"/>
              <a:defRPr/>
            </a:pPr>
            <a:r>
              <a:rPr lang="en-US" u="sng" dirty="0" smtClean="0"/>
              <a:t>Short-term </a:t>
            </a:r>
            <a:r>
              <a:rPr lang="en-US" dirty="0" smtClean="0"/>
              <a:t>abnormal return event studies</a:t>
            </a:r>
          </a:p>
          <a:p>
            <a:pPr marL="971550" lvl="1" indent="-514350" algn="just" fontAlgn="auto">
              <a:spcAft>
                <a:spcPts val="0"/>
              </a:spcAft>
              <a:buFont typeface="+mj-lt"/>
              <a:buAutoNum type="arabicPeriod"/>
              <a:defRPr/>
            </a:pPr>
            <a:r>
              <a:rPr lang="en-US" u="sng" dirty="0" smtClean="0"/>
              <a:t>Distribution of Returns</a:t>
            </a:r>
            <a:r>
              <a:rPr lang="en-US" dirty="0" smtClean="0"/>
              <a:t>: Approximately 25%-40% of the sample </a:t>
            </a:r>
            <a:r>
              <a:rPr lang="en-US" dirty="0"/>
              <a:t>earn negative </a:t>
            </a:r>
            <a:r>
              <a:rPr lang="en-US" dirty="0" smtClean="0"/>
              <a:t>returns (e.g., 38% in </a:t>
            </a:r>
            <a:r>
              <a:rPr lang="en-US" dirty="0" err="1" smtClean="0"/>
              <a:t>Brav</a:t>
            </a:r>
            <a:r>
              <a:rPr lang="en-US" dirty="0" smtClean="0"/>
              <a:t>, Jiang, </a:t>
            </a:r>
            <a:r>
              <a:rPr lang="en-US" dirty="0" err="1" smtClean="0"/>
              <a:t>Partnoy</a:t>
            </a:r>
            <a:r>
              <a:rPr lang="en-US" dirty="0" smtClean="0"/>
              <a:t> &amp; Thomas 2008)</a:t>
            </a:r>
          </a:p>
          <a:p>
            <a:pPr marL="971550" lvl="1" indent="-514350" algn="just" fontAlgn="auto">
              <a:spcAft>
                <a:spcPts val="0"/>
              </a:spcAft>
              <a:buFont typeface="+mj-lt"/>
              <a:buAutoNum type="arabicPeriod"/>
              <a:defRPr/>
            </a:pPr>
            <a:endParaRPr lang="en-US" dirty="0" smtClean="0"/>
          </a:p>
          <a:p>
            <a:pPr marL="971550" lvl="1" indent="-514350" algn="just" fontAlgn="auto">
              <a:spcAft>
                <a:spcPts val="0"/>
              </a:spcAft>
              <a:buFont typeface="+mj-lt"/>
              <a:buAutoNum type="arabicPeriod"/>
              <a:defRPr/>
            </a:pPr>
            <a:r>
              <a:rPr lang="en-US" u="sng" dirty="0" smtClean="0"/>
              <a:t>Disconnect</a:t>
            </a:r>
            <a:r>
              <a:rPr lang="en-US" dirty="0" smtClean="0"/>
              <a:t>: Positive abnormal returns not consistently related to agency cost proxies such as high free cash flow, overinvestment in capital expenditures, bad CEO </a:t>
            </a:r>
            <a:r>
              <a:rPr lang="en-US" dirty="0"/>
              <a:t> </a:t>
            </a:r>
            <a:r>
              <a:rPr lang="en-US" dirty="0" smtClean="0"/>
              <a:t>or directors, governance problems, etc.</a:t>
            </a:r>
          </a:p>
          <a:p>
            <a:pPr marL="971550" lvl="1" indent="-514350" algn="just" fontAlgn="auto">
              <a:spcAft>
                <a:spcPts val="0"/>
              </a:spcAft>
              <a:buFont typeface="+mj-lt"/>
              <a:buAutoNum type="arabicPeriod"/>
              <a:defRPr/>
            </a:pPr>
            <a:endParaRPr lang="en-US" dirty="0" smtClean="0"/>
          </a:p>
          <a:p>
            <a:pPr marL="971550" lvl="1" indent="-514350" algn="just" fontAlgn="auto">
              <a:spcAft>
                <a:spcPts val="0"/>
              </a:spcAft>
              <a:buFont typeface="+mj-lt"/>
              <a:buAutoNum type="arabicPeriod"/>
              <a:defRPr/>
            </a:pPr>
            <a:r>
              <a:rPr lang="en-US" u="sng" dirty="0" smtClean="0"/>
              <a:t>Negative Synergy</a:t>
            </a:r>
            <a:r>
              <a:rPr lang="en-US" dirty="0" smtClean="0"/>
              <a:t>: Positive abnormal returns in many studies for firms selling some part of firm or entire firm (e.g., Khorana, et al. 2013)</a:t>
            </a:r>
          </a:p>
          <a:p>
            <a:pPr marL="971550" lvl="1" indent="-514350" algn="just" fontAlgn="auto">
              <a:spcAft>
                <a:spcPts val="0"/>
              </a:spcAft>
              <a:buFont typeface="+mj-lt"/>
              <a:buAutoNum type="arabicPeriod"/>
              <a:defRPr/>
            </a:pPr>
            <a:endParaRPr lang="en-US" dirty="0" smtClean="0"/>
          </a:p>
          <a:p>
            <a:pPr marL="971550" lvl="1" indent="-514350" algn="just" fontAlgn="auto">
              <a:spcAft>
                <a:spcPts val="0"/>
              </a:spcAft>
              <a:buFont typeface="+mj-lt"/>
              <a:buAutoNum type="arabicPeriod"/>
              <a:defRPr/>
            </a:pPr>
            <a:r>
              <a:rPr lang="en-US" u="sng" dirty="0" smtClean="0"/>
              <a:t>Wealth Transfers</a:t>
            </a:r>
            <a:r>
              <a:rPr lang="en-US" dirty="0" smtClean="0"/>
              <a:t>: Transfer of wealth from bondholders to shareholders (Klein and </a:t>
            </a:r>
            <a:r>
              <a:rPr lang="en-US" dirty="0" err="1" smtClean="0"/>
              <a:t>Zur</a:t>
            </a:r>
            <a:r>
              <a:rPr lang="en-US" dirty="0" smtClean="0"/>
              <a:t> 2011)</a:t>
            </a:r>
          </a:p>
          <a:p>
            <a:pPr marL="971550" lvl="1" indent="-514350" algn="just" fontAlgn="auto">
              <a:spcAft>
                <a:spcPts val="0"/>
              </a:spcAft>
              <a:buFont typeface="+mj-lt"/>
              <a:buAutoNum type="arabicPeriod"/>
              <a:defRPr/>
            </a:pPr>
            <a:endParaRPr lang="en-US" dirty="0"/>
          </a:p>
          <a:p>
            <a:pPr marL="971550" lvl="1" indent="-514350" algn="just" fontAlgn="auto">
              <a:spcAft>
                <a:spcPts val="0"/>
              </a:spcAft>
              <a:buFont typeface="+mj-lt"/>
              <a:buAutoNum type="arabicPeriod"/>
              <a:defRPr/>
            </a:pPr>
            <a:r>
              <a:rPr lang="en-US" dirty="0" smtClean="0"/>
              <a:t>Employee wages stagnate and no changes in hours worked (</a:t>
            </a:r>
            <a:r>
              <a:rPr lang="en-US" dirty="0" err="1" smtClean="0"/>
              <a:t>Brav</a:t>
            </a:r>
            <a:r>
              <a:rPr lang="en-US" dirty="0" smtClean="0"/>
              <a:t>, Jiang &amp; Kim 2013)</a:t>
            </a:r>
          </a:p>
        </p:txBody>
      </p:sp>
      <p:sp>
        <p:nvSpPr>
          <p:cNvPr id="4" name="Slide Number Placeholder 3"/>
          <p:cNvSpPr>
            <a:spLocks noGrp="1"/>
          </p:cNvSpPr>
          <p:nvPr>
            <p:ph type="sldNum" sz="quarter" idx="12"/>
          </p:nvPr>
        </p:nvSpPr>
        <p:spPr>
          <a:xfrm>
            <a:off x="7848600" y="6248400"/>
            <a:ext cx="990600" cy="365125"/>
          </a:xfrm>
        </p:spPr>
        <p:txBody>
          <a:bodyPr/>
          <a:lstStyle/>
          <a:p>
            <a:pPr algn="l">
              <a:defRPr/>
            </a:pPr>
            <a:fld id="{ACDF888F-9B70-4DA4-9B2C-1BCA24937A14}" type="slidenum">
              <a:rPr lang="en-US"/>
              <a:pPr algn="l">
                <a:defRPr/>
              </a:pPr>
              <a:t>7</a:t>
            </a:fld>
            <a:endParaRPr lang="en-US" dirty="0"/>
          </a:p>
        </p:txBody>
      </p:sp>
      <p:sp>
        <p:nvSpPr>
          <p:cNvPr id="20484" name="Rectangle 2"/>
          <p:cNvSpPr>
            <a:spLocks noChangeArrowheads="1"/>
          </p:cNvSpPr>
          <p:nvPr/>
        </p:nvSpPr>
        <p:spPr bwMode="auto">
          <a:xfrm>
            <a:off x="152400" y="14288"/>
            <a:ext cx="223838" cy="276225"/>
          </a:xfrm>
          <a:prstGeom prst="rect">
            <a:avLst/>
          </a:prstGeom>
          <a:noFill/>
          <a:ln w="9525">
            <a:noFill/>
            <a:miter lim="800000"/>
            <a:headEnd/>
            <a:tailEnd/>
          </a:ln>
        </p:spPr>
        <p:txBody>
          <a:bodyPr wrap="none" anchor="ctr">
            <a:spAutoFit/>
          </a:bodyPr>
          <a:lstStyle/>
          <a:p>
            <a:pPr eaLnBrk="0" hangingPunct="0"/>
            <a:r>
              <a:rPr lang="en-US" altLang="en-US" sz="1200" u="sng">
                <a:solidFill>
                  <a:srgbClr val="008080"/>
                </a:solidFill>
                <a:latin typeface="Times New Roman" pitchFamily="18" charset="0"/>
                <a:ea typeface="Malgun Gothic" pitchFamily="34" charset="-127"/>
                <a:cs typeface="Times New Roman" pitchFamily="18" charset="0"/>
              </a:rPr>
              <a:t> </a:t>
            </a:r>
            <a:endParaRPr lang="en-US" altLang="en-US">
              <a:ea typeface="Malgun Gothic" pitchFamily="34" charset="-127"/>
              <a:cs typeface="Times New Roman" pitchFamily="18" charset="0"/>
            </a:endParaRPr>
          </a:p>
        </p:txBody>
      </p:sp>
      <p:sp>
        <p:nvSpPr>
          <p:cNvPr id="5" name="TextBox 4"/>
          <p:cNvSpPr txBox="1"/>
          <p:nvPr/>
        </p:nvSpPr>
        <p:spPr>
          <a:xfrm>
            <a:off x="838200" y="290513"/>
            <a:ext cx="7239000" cy="523875"/>
          </a:xfrm>
          <a:prstGeom prst="rect">
            <a:avLst/>
          </a:prstGeom>
          <a:noFill/>
        </p:spPr>
        <p:txBody>
          <a:bodyPr>
            <a:spAutoFit/>
          </a:bodyPr>
          <a:lstStyle/>
          <a:p>
            <a:pPr algn="ctr" fontAlgn="auto">
              <a:spcBef>
                <a:spcPts val="0"/>
              </a:spcBef>
              <a:spcAft>
                <a:spcPts val="0"/>
              </a:spcAft>
              <a:defRPr/>
            </a:pPr>
            <a:r>
              <a:rPr lang="en-US" sz="2800" u="sng" dirty="0">
                <a:latin typeface="+mj-lt"/>
                <a:cs typeface="+mn-cs"/>
              </a:rPr>
              <a:t>What Are The Impacts of Hedge Fund Activism?</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3600" u="sng" smtClean="0"/>
              <a:t>Longer Term Studies: Basically, 2 Papers:</a:t>
            </a:r>
          </a:p>
        </p:txBody>
      </p:sp>
      <p:sp>
        <p:nvSpPr>
          <p:cNvPr id="3" name="Content Placeholder 2"/>
          <p:cNvSpPr>
            <a:spLocks noGrp="1"/>
          </p:cNvSpPr>
          <p:nvPr>
            <p:ph idx="1"/>
          </p:nvPr>
        </p:nvSpPr>
        <p:spPr>
          <a:xfrm>
            <a:off x="457200" y="1295400"/>
            <a:ext cx="8229600" cy="4800600"/>
          </a:xfrm>
        </p:spPr>
        <p:txBody>
          <a:bodyPr rtlCol="0">
            <a:normAutofit fontScale="92500" lnSpcReduction="10000"/>
          </a:bodyPr>
          <a:lstStyle/>
          <a:p>
            <a:pPr marL="1314450" lvl="2" indent="-514350" fontAlgn="auto">
              <a:spcAft>
                <a:spcPts val="0"/>
              </a:spcAft>
              <a:buFont typeface="+mj-lt"/>
              <a:buAutoNum type="arabicPeriod"/>
              <a:defRPr/>
            </a:pPr>
            <a:r>
              <a:rPr lang="en-US" dirty="0" err="1" smtClean="0"/>
              <a:t>Bebchuk</a:t>
            </a:r>
            <a:r>
              <a:rPr lang="en-US" dirty="0" smtClean="0"/>
              <a:t>, </a:t>
            </a:r>
            <a:r>
              <a:rPr lang="en-US" dirty="0" err="1" smtClean="0"/>
              <a:t>Brav</a:t>
            </a:r>
            <a:r>
              <a:rPr lang="en-US" dirty="0" smtClean="0"/>
              <a:t> &amp; Jiang (2015)(BBJ)</a:t>
            </a:r>
          </a:p>
          <a:p>
            <a:pPr marL="1314450" lvl="2" indent="-514350" fontAlgn="auto">
              <a:spcAft>
                <a:spcPts val="0"/>
              </a:spcAft>
              <a:buFont typeface="+mj-lt"/>
              <a:buAutoNum type="arabicPeriod"/>
              <a:defRPr/>
            </a:pPr>
            <a:r>
              <a:rPr lang="en-US" dirty="0" err="1" smtClean="0"/>
              <a:t>Becht</a:t>
            </a:r>
            <a:r>
              <a:rPr lang="en-US" dirty="0" smtClean="0"/>
              <a:t>, Franks, Grant &amp; Wagner (2015)(BFGW)</a:t>
            </a:r>
          </a:p>
          <a:p>
            <a:pPr marL="463550" lvl="2" indent="0" fontAlgn="auto">
              <a:spcAft>
                <a:spcPts val="0"/>
              </a:spcAft>
              <a:buFont typeface="Arial" pitchFamily="34" charset="0"/>
              <a:buNone/>
              <a:defRPr/>
            </a:pPr>
            <a:r>
              <a:rPr lang="en-US" u="sng" dirty="0" smtClean="0"/>
              <a:t>BFGW</a:t>
            </a:r>
          </a:p>
          <a:p>
            <a:pPr marL="920750" lvl="2" indent="-457200" fontAlgn="auto">
              <a:spcAft>
                <a:spcPts val="0"/>
              </a:spcAft>
              <a:buFont typeface="+mj-lt"/>
              <a:buAutoNum type="arabicPeriod"/>
              <a:defRPr/>
            </a:pPr>
            <a:r>
              <a:rPr lang="en-US" dirty="0" smtClean="0"/>
              <a:t>BFGW find that meaningful long term gains depend upon the realization of an outcome: either a takeover or a restructuring. If those outcomes not realized, gains erode.</a:t>
            </a:r>
          </a:p>
          <a:p>
            <a:pPr marL="920750" lvl="2" indent="-457200" fontAlgn="auto">
              <a:spcAft>
                <a:spcPts val="0"/>
              </a:spcAft>
              <a:buFont typeface="+mj-lt"/>
              <a:buAutoNum type="arabicPeriod"/>
              <a:defRPr/>
            </a:pPr>
            <a:r>
              <a:rPr lang="en-US" dirty="0" smtClean="0"/>
              <a:t>Gains associated with liquidity events (special dividends or stock buybacks) are insignificant to even negative.</a:t>
            </a:r>
          </a:p>
          <a:p>
            <a:pPr marL="920750" lvl="2" indent="-457200" fontAlgn="auto">
              <a:spcAft>
                <a:spcPts val="0"/>
              </a:spcAft>
              <a:buFont typeface="+mj-lt"/>
              <a:buAutoNum type="arabicPeriod"/>
              <a:defRPr/>
            </a:pPr>
            <a:r>
              <a:rPr lang="en-US" dirty="0" smtClean="0"/>
              <a:t>Gains associated with corporate governance changes are modest and appear to relate to changes in the expected takeover premium.</a:t>
            </a:r>
          </a:p>
          <a:p>
            <a:pPr marL="920750" lvl="2" indent="-457200" fontAlgn="auto">
              <a:spcAft>
                <a:spcPts val="0"/>
              </a:spcAft>
              <a:buFont typeface="+mj-lt"/>
              <a:buAutoNum type="arabicPeriod"/>
              <a:defRPr/>
            </a:pPr>
            <a:r>
              <a:rPr lang="en-US" u="sng" dirty="0" smtClean="0"/>
              <a:t>Our Interpretation</a:t>
            </a:r>
            <a:r>
              <a:rPr lang="en-US" dirty="0" smtClean="0"/>
              <a:t>: Hedge Fund Activism is paralleling bust-up takeovers of the 1980s, seeking to realize negative synergy.</a:t>
            </a:r>
          </a:p>
        </p:txBody>
      </p:sp>
      <p:sp>
        <p:nvSpPr>
          <p:cNvPr id="4" name="Slide Number Placeholder 3"/>
          <p:cNvSpPr>
            <a:spLocks noGrp="1"/>
          </p:cNvSpPr>
          <p:nvPr>
            <p:ph type="sldNum" sz="quarter" idx="12"/>
          </p:nvPr>
        </p:nvSpPr>
        <p:spPr/>
        <p:txBody>
          <a:bodyPr/>
          <a:lstStyle/>
          <a:p>
            <a:pPr>
              <a:defRPr/>
            </a:pPr>
            <a:fld id="{49DB9AC5-061A-41D0-A68D-2574F9030419}"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0513"/>
            <a:ext cx="8229600" cy="6350000"/>
          </a:xfrm>
        </p:spPr>
        <p:txBody>
          <a:bodyPr rtlCol="0">
            <a:normAutofit fontScale="70000" lnSpcReduction="20000"/>
          </a:bodyPr>
          <a:lstStyle/>
          <a:p>
            <a:pPr marL="457200" lvl="2" indent="0" algn="just" fontAlgn="auto">
              <a:spcBef>
                <a:spcPts val="328"/>
              </a:spcBef>
              <a:spcAft>
                <a:spcPts val="0"/>
              </a:spcAft>
              <a:buFont typeface="Arial" pitchFamily="34" charset="0"/>
              <a:buNone/>
              <a:defRPr/>
            </a:pPr>
            <a:r>
              <a:rPr lang="en-US" sz="4600" u="sng" dirty="0" smtClean="0"/>
              <a:t>BBJ</a:t>
            </a:r>
            <a:endParaRPr lang="en-US" sz="4600" u="sng" dirty="0"/>
          </a:p>
          <a:p>
            <a:pPr marL="914400" lvl="2" indent="-457200" algn="just" fontAlgn="auto">
              <a:spcBef>
                <a:spcPts val="328"/>
              </a:spcBef>
              <a:spcAft>
                <a:spcPts val="0"/>
              </a:spcAft>
              <a:buFont typeface="+mj-lt"/>
              <a:buAutoNum type="arabicPeriod"/>
              <a:defRPr/>
            </a:pPr>
            <a:r>
              <a:rPr lang="en-US" dirty="0" smtClean="0"/>
              <a:t>BBJ find that targets are like their industry/size/firm age counterparts after intervention but are undervalued before </a:t>
            </a:r>
          </a:p>
          <a:p>
            <a:pPr marL="1143000" lvl="3" algn="just" fontAlgn="auto">
              <a:spcBef>
                <a:spcPts val="328"/>
              </a:spcBef>
              <a:spcAft>
                <a:spcPts val="0"/>
              </a:spcAft>
              <a:buFont typeface="Wingdings" panose="05000000000000000000" pitchFamily="2" charset="2"/>
              <a:buChar char="Ø"/>
              <a:defRPr/>
            </a:pPr>
            <a:r>
              <a:rPr lang="en-US" dirty="0" smtClean="0"/>
              <a:t>Does not show the coefficients of </a:t>
            </a:r>
            <a:r>
              <a:rPr lang="en-US" i="1" dirty="0" smtClean="0"/>
              <a:t>t-1</a:t>
            </a:r>
            <a:r>
              <a:rPr lang="en-US" dirty="0" smtClean="0"/>
              <a:t> and </a:t>
            </a:r>
            <a:r>
              <a:rPr lang="en-US" i="1" dirty="0" smtClean="0"/>
              <a:t>t</a:t>
            </a:r>
          </a:p>
          <a:p>
            <a:pPr marL="1143000" lvl="3" algn="just" fontAlgn="auto">
              <a:spcBef>
                <a:spcPts val="328"/>
              </a:spcBef>
              <a:spcAft>
                <a:spcPts val="0"/>
              </a:spcAft>
              <a:buFont typeface="Wingdings" panose="05000000000000000000" pitchFamily="2" charset="2"/>
              <a:buChar char="Ø"/>
              <a:defRPr/>
            </a:pPr>
            <a:r>
              <a:rPr lang="en-US" dirty="0" smtClean="0"/>
              <a:t>Interpretation?</a:t>
            </a:r>
          </a:p>
          <a:p>
            <a:pPr marL="914400" lvl="2" indent="-457200" algn="just" fontAlgn="auto">
              <a:spcBef>
                <a:spcPts val="328"/>
              </a:spcBef>
              <a:spcAft>
                <a:spcPts val="0"/>
              </a:spcAft>
              <a:buFont typeface="+mj-lt"/>
              <a:buAutoNum type="arabicPeriod"/>
              <a:defRPr/>
            </a:pPr>
            <a:r>
              <a:rPr lang="en-US" dirty="0"/>
              <a:t>Firms selected by activists are not random (paper’s assumption)</a:t>
            </a:r>
          </a:p>
          <a:p>
            <a:pPr marL="1143000" lvl="3" algn="just" fontAlgn="auto">
              <a:spcBef>
                <a:spcPts val="328"/>
              </a:spcBef>
              <a:spcAft>
                <a:spcPts val="0"/>
              </a:spcAft>
              <a:buFont typeface="Wingdings" panose="05000000000000000000" pitchFamily="2" charset="2"/>
              <a:buChar char="Ø"/>
              <a:defRPr/>
            </a:pPr>
            <a:r>
              <a:rPr lang="en-US" dirty="0" smtClean="0"/>
              <a:t>Large </a:t>
            </a:r>
            <a:r>
              <a:rPr lang="en-US" dirty="0"/>
              <a:t>literature including </a:t>
            </a:r>
            <a:r>
              <a:rPr lang="en-US" dirty="0" smtClean="0"/>
              <a:t>studies by </a:t>
            </a:r>
            <a:r>
              <a:rPr lang="en-US" dirty="0" err="1" smtClean="0"/>
              <a:t>Brav</a:t>
            </a:r>
            <a:r>
              <a:rPr lang="en-US" dirty="0" smtClean="0"/>
              <a:t> &amp; Jiang show </a:t>
            </a:r>
            <a:r>
              <a:rPr lang="en-US" dirty="0"/>
              <a:t>who these targets </a:t>
            </a:r>
            <a:r>
              <a:rPr lang="en-US" dirty="0" smtClean="0"/>
              <a:t>are</a:t>
            </a:r>
          </a:p>
          <a:p>
            <a:pPr marL="1143000" lvl="3" algn="just" fontAlgn="auto">
              <a:spcBef>
                <a:spcPts val="328"/>
              </a:spcBef>
              <a:spcAft>
                <a:spcPts val="0"/>
              </a:spcAft>
              <a:buFont typeface="Wingdings" panose="05000000000000000000" pitchFamily="2" charset="2"/>
              <a:buChar char="Ø"/>
              <a:defRPr/>
            </a:pPr>
            <a:r>
              <a:rPr lang="en-US" dirty="0"/>
              <a:t>Need to control for profitability, free cash flow, institutional ownership, value, momentum, leverage, R&amp;D, dividends, etc.</a:t>
            </a:r>
          </a:p>
          <a:p>
            <a:pPr marL="1143000" lvl="3" algn="just" fontAlgn="auto">
              <a:spcBef>
                <a:spcPts val="328"/>
              </a:spcBef>
              <a:spcAft>
                <a:spcPts val="0"/>
              </a:spcAft>
              <a:buFont typeface="Wingdings" panose="05000000000000000000" pitchFamily="2" charset="2"/>
              <a:buChar char="Ø"/>
              <a:defRPr/>
            </a:pPr>
            <a:r>
              <a:rPr lang="en-US" dirty="0" smtClean="0"/>
              <a:t>Right </a:t>
            </a:r>
            <a:r>
              <a:rPr lang="en-US" dirty="0"/>
              <a:t>methodology is matching methods (propensity score or neighborhood) to control for similarities, and then regression discontinuity to see if activism is positive/ negative/zero </a:t>
            </a:r>
            <a:r>
              <a:rPr lang="en-US" dirty="0" smtClean="0"/>
              <a:t>effect</a:t>
            </a:r>
          </a:p>
          <a:p>
            <a:pPr marL="923925" lvl="4" indent="-457200" algn="just" fontAlgn="auto">
              <a:spcBef>
                <a:spcPts val="328"/>
              </a:spcBef>
              <a:spcAft>
                <a:spcPts val="0"/>
              </a:spcAft>
              <a:buFont typeface="+mj-lt"/>
              <a:buAutoNum type="arabicPeriod" startAt="3"/>
              <a:defRPr/>
            </a:pPr>
            <a:r>
              <a:rPr lang="en-US" sz="2400" dirty="0" smtClean="0"/>
              <a:t>19% of BBJ’s Sample Falls Into a Special Category They Define as “Investment-Limiting” Interventions.</a:t>
            </a:r>
          </a:p>
          <a:p>
            <a:pPr marL="923925" lvl="4" indent="-457200" algn="just" fontAlgn="auto">
              <a:spcBef>
                <a:spcPts val="328"/>
              </a:spcBef>
              <a:spcAft>
                <a:spcPts val="0"/>
              </a:spcAft>
              <a:buFont typeface="+mj-lt"/>
              <a:buAutoNum type="arabicPeriod" startAt="3"/>
              <a:defRPr/>
            </a:pPr>
            <a:r>
              <a:rPr lang="en-US" sz="2400" dirty="0" smtClean="0"/>
              <a:t>They define “investment-limiting” to include the following:</a:t>
            </a:r>
          </a:p>
          <a:p>
            <a:pPr marL="1371600" lvl="3" indent="0" algn="just" fontAlgn="auto">
              <a:spcBef>
                <a:spcPts val="328"/>
              </a:spcBef>
              <a:spcAft>
                <a:spcPts val="0"/>
              </a:spcAft>
              <a:buFont typeface="Arial" pitchFamily="34" charset="0"/>
              <a:buAutoNum type="romanLcParenBoth"/>
              <a:defRPr/>
            </a:pPr>
            <a:r>
              <a:rPr lang="en-US" sz="2200" dirty="0" smtClean="0"/>
              <a:t> the </a:t>
            </a:r>
            <a:r>
              <a:rPr lang="en-US" sz="2200" dirty="0"/>
              <a:t>increase in leverage from the base year to any of the  examined years falls within the top 5% of leverage increases  among all public companies in that year; or </a:t>
            </a:r>
            <a:endParaRPr lang="en-US" sz="2200" dirty="0" smtClean="0"/>
          </a:p>
          <a:p>
            <a:pPr marL="1371600" lvl="3" indent="0" algn="just" fontAlgn="auto">
              <a:spcBef>
                <a:spcPts val="328"/>
              </a:spcBef>
              <a:spcAft>
                <a:spcPts val="0"/>
              </a:spcAft>
              <a:buFont typeface="Arial" pitchFamily="34" charset="0"/>
              <a:buAutoNum type="romanLcParenBoth"/>
              <a:defRPr/>
            </a:pPr>
            <a:endParaRPr lang="en-US" sz="2200" dirty="0"/>
          </a:p>
          <a:p>
            <a:pPr marL="1371600" lvl="3" indent="0" algn="just" fontAlgn="auto">
              <a:spcBef>
                <a:spcPts val="328"/>
              </a:spcBef>
              <a:spcAft>
                <a:spcPts val="0"/>
              </a:spcAft>
              <a:buFont typeface="Arial" pitchFamily="34" charset="0"/>
              <a:buNone/>
              <a:defRPr/>
            </a:pPr>
            <a:r>
              <a:rPr lang="en-US" sz="2200" dirty="0"/>
              <a:t>(ii) the increase in payout yield (including dividends and share   buybacks) from the base year to any of the examined years falls within the top 5% of payout increases among all public </a:t>
            </a:r>
            <a:r>
              <a:rPr lang="en-US" sz="2200" dirty="0" err="1"/>
              <a:t>co’s</a:t>
            </a:r>
            <a:r>
              <a:rPr lang="en-US" sz="2200" dirty="0"/>
              <a:t>  in that year; or </a:t>
            </a:r>
            <a:endParaRPr lang="en-US" sz="2200" dirty="0" smtClean="0"/>
          </a:p>
          <a:p>
            <a:pPr marL="1371600" lvl="3" indent="0" algn="just" fontAlgn="auto">
              <a:spcBef>
                <a:spcPts val="328"/>
              </a:spcBef>
              <a:spcAft>
                <a:spcPts val="0"/>
              </a:spcAft>
              <a:buFont typeface="Arial" pitchFamily="34" charset="0"/>
              <a:buNone/>
              <a:defRPr/>
            </a:pPr>
            <a:endParaRPr lang="en-US" sz="2200" dirty="0"/>
          </a:p>
          <a:p>
            <a:pPr marL="1371600" lvl="3" indent="0" algn="just" fontAlgn="auto">
              <a:spcBef>
                <a:spcPts val="328"/>
              </a:spcBef>
              <a:spcAft>
                <a:spcPts val="0"/>
              </a:spcAft>
              <a:buFont typeface="Arial" pitchFamily="34" charset="0"/>
              <a:buNone/>
              <a:defRPr/>
            </a:pPr>
            <a:r>
              <a:rPr lang="en-US" sz="2200" dirty="0"/>
              <a:t>iii) the increase in capital expenditure and R&amp;D from the base  year to any of the examined years falls within the bottom 5% of all firms in that year (hence decrease in investment in large magnitude). By “base year,” we refer to the year-end before targeting, that is, </a:t>
            </a:r>
            <a:r>
              <a:rPr lang="en-US" sz="2200" dirty="0" smtClean="0"/>
              <a:t>year (t–1) </a:t>
            </a:r>
          </a:p>
          <a:p>
            <a:pPr marL="461963" lvl="3" indent="0" fontAlgn="auto">
              <a:spcBef>
                <a:spcPts val="328"/>
              </a:spcBef>
              <a:spcAft>
                <a:spcPts val="0"/>
              </a:spcAft>
              <a:buFont typeface="Arial" pitchFamily="34" charset="0"/>
              <a:buNone/>
              <a:defRPr/>
            </a:pPr>
            <a:r>
              <a:rPr lang="en-US" sz="2400" dirty="0" smtClean="0"/>
              <a:t>5. 	This narrow definition of “investment-limiting” suggests that if the criteria were 	relaxed modestly, an even higher percentage of hedge fund engagements would 	fall into this category.</a:t>
            </a:r>
            <a:endParaRPr lang="en-US" sz="2400" dirty="0"/>
          </a:p>
          <a:p>
            <a:pPr marL="685800" lvl="2" algn="just" fontAlgn="auto">
              <a:spcBef>
                <a:spcPts val="328"/>
              </a:spcBef>
              <a:spcAft>
                <a:spcPts val="0"/>
              </a:spcAft>
              <a:buFont typeface="Wingdings" panose="05000000000000000000" pitchFamily="2" charset="2"/>
              <a:buChar char="Ø"/>
              <a:defRPr/>
            </a:pPr>
            <a:endParaRPr lang="en-US" dirty="0"/>
          </a:p>
        </p:txBody>
      </p:sp>
      <p:sp>
        <p:nvSpPr>
          <p:cNvPr id="4" name="Slide Number Placeholder 3"/>
          <p:cNvSpPr>
            <a:spLocks noGrp="1"/>
          </p:cNvSpPr>
          <p:nvPr>
            <p:ph type="sldNum" sz="quarter" idx="12"/>
          </p:nvPr>
        </p:nvSpPr>
        <p:spPr>
          <a:xfrm>
            <a:off x="8077200" y="6248400"/>
            <a:ext cx="533400" cy="365125"/>
          </a:xfrm>
        </p:spPr>
        <p:txBody>
          <a:bodyPr/>
          <a:lstStyle/>
          <a:p>
            <a:pPr algn="l">
              <a:defRPr/>
            </a:pPr>
            <a:fld id="{622F12B6-07E7-462E-A818-3A53409B5376}" type="slidenum">
              <a:rPr lang="en-US"/>
              <a:pPr algn="l">
                <a:defRPr/>
              </a:pPr>
              <a:t>9</a:t>
            </a:fld>
            <a:endParaRPr lang="en-US" dirty="0"/>
          </a:p>
        </p:txBody>
      </p:sp>
      <p:sp>
        <p:nvSpPr>
          <p:cNvPr id="22531" name="Rectangle 2"/>
          <p:cNvSpPr>
            <a:spLocks noChangeArrowheads="1"/>
          </p:cNvSpPr>
          <p:nvPr/>
        </p:nvSpPr>
        <p:spPr bwMode="auto">
          <a:xfrm>
            <a:off x="152400" y="14288"/>
            <a:ext cx="223838" cy="276225"/>
          </a:xfrm>
          <a:prstGeom prst="rect">
            <a:avLst/>
          </a:prstGeom>
          <a:noFill/>
          <a:ln w="9525">
            <a:noFill/>
            <a:miter lim="800000"/>
            <a:headEnd/>
            <a:tailEnd/>
          </a:ln>
        </p:spPr>
        <p:txBody>
          <a:bodyPr wrap="none" anchor="ctr">
            <a:spAutoFit/>
          </a:bodyPr>
          <a:lstStyle/>
          <a:p>
            <a:pPr eaLnBrk="0" hangingPunct="0"/>
            <a:r>
              <a:rPr lang="en-US" altLang="en-US" sz="1200" u="sng">
                <a:solidFill>
                  <a:srgbClr val="008080"/>
                </a:solidFill>
                <a:latin typeface="Times New Roman" pitchFamily="18" charset="0"/>
                <a:ea typeface="Malgun Gothic" pitchFamily="34" charset="-127"/>
                <a:cs typeface="Times New Roman" pitchFamily="18" charset="0"/>
              </a:rPr>
              <a:t> </a:t>
            </a:r>
            <a:endParaRPr lang="en-US" altLang="en-US">
              <a:ea typeface="Malgun Gothic" pitchFamily="34" charset="-127"/>
              <a:cs typeface="Times New Roman" pitchFamily="18"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 calcmode="lin" valueType="num">
                                      <p:cBhvr additive="base">
                                        <p:cTn id="5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 calcmode="lin" valueType="num">
                                      <p:cBhvr additive="base">
                                        <p:cTn id="5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 calcmode="lin" valueType="num">
                                      <p:cBhvr additive="base">
                                        <p:cTn id="59"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TotalTime>
  <Words>1572</Words>
  <Application>Microsoft Macintosh PowerPoint</Application>
  <PresentationFormat>On-screen Show (4:3)</PresentationFormat>
  <Paragraphs>97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Malgun Gothic</vt:lpstr>
      <vt:lpstr>Times New Roman</vt:lpstr>
      <vt:lpstr>Wingdings</vt:lpstr>
      <vt:lpstr>Office Theme</vt:lpstr>
      <vt:lpstr>The Wolf at the Door: The Impact of Hedge Fund Activism on Corporate Governance</vt:lpstr>
      <vt:lpstr>The Rising Pace of Hedge Fund Activism</vt:lpstr>
      <vt:lpstr>What Explains the Rise of Hedge Fund Activism?</vt:lpstr>
      <vt:lpstr>How Successful is Proxy Activism?</vt:lpstr>
      <vt:lpstr>One New Tactic Probably Best Explains Activists’ Success in Proxy Contest—The Wolf Pack</vt:lpstr>
      <vt:lpstr>1. The Wolf Pack Has Altered Prior Practice, and the Resulting Balance of Advantage in the Following Respects:</vt:lpstr>
      <vt:lpstr> Outstanding Issues in Empirical Papers</vt:lpstr>
      <vt:lpstr>Longer Term Studies: Basically, 2 Papers:</vt:lpstr>
      <vt:lpstr>PowerPoint Presentation</vt:lpstr>
      <vt:lpstr>PowerPoint Presentation</vt:lpstr>
      <vt:lpstr>Implications and The Broader Picture:  Beyond the Hedge Funds</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Wolf at the Door: The Impact of Hedge Fund Activism on Corporate Governance</dc:title>
  <dc:creator>Joe's Edits</dc:creator>
  <cp:lastModifiedBy>Microsoft Office User</cp:lastModifiedBy>
  <cp:revision>24</cp:revision>
  <cp:lastPrinted>2015-06-01T19:00:17Z</cp:lastPrinted>
  <dcterms:created xsi:type="dcterms:W3CDTF">2015-05-29T17:38:59Z</dcterms:created>
  <dcterms:modified xsi:type="dcterms:W3CDTF">2016-09-27T14:46:08Z</dcterms:modified>
</cp:coreProperties>
</file>