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wmf"/></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8" r:id="rId4"/>
    <p:sldId id="277" r:id="rId5"/>
    <p:sldId id="260" r:id="rId6"/>
    <p:sldId id="281" r:id="rId7"/>
    <p:sldId id="285" r:id="rId8"/>
    <p:sldId id="262" r:id="rId9"/>
    <p:sldId id="263" r:id="rId10"/>
    <p:sldId id="286" r:id="rId11"/>
    <p:sldId id="264" r:id="rId12"/>
    <p:sldId id="287" r:id="rId13"/>
    <p:sldId id="265" r:id="rId14"/>
    <p:sldId id="266" r:id="rId15"/>
    <p:sldId id="267" r:id="rId16"/>
    <p:sldId id="288" r:id="rId17"/>
    <p:sldId id="268" r:id="rId18"/>
    <p:sldId id="274" r:id="rId19"/>
    <p:sldId id="272" r:id="rId20"/>
    <p:sldId id="275" r:id="rId21"/>
    <p:sldId id="276" r:id="rId22"/>
    <p:sldId id="270" r:id="rId23"/>
    <p:sldId id="273" r:id="rId24"/>
    <p:sldId id="28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47" autoAdjust="0"/>
    <p:restoredTop sz="94660"/>
  </p:normalViewPr>
  <p:slideViewPr>
    <p:cSldViewPr snapToGrid="0">
      <p:cViewPr varScale="1">
        <p:scale>
          <a:sx n="88" d="100"/>
          <a:sy n="88" d="100"/>
        </p:scale>
        <p:origin x="184" y="1272"/>
      </p:cViewPr>
      <p:guideLst>
        <p:guide orient="horz" pos="2160"/>
        <p:guide pos="2880"/>
      </p:guideLst>
    </p:cSldViewPr>
  </p:slideViewPr>
  <p:notesTextViewPr>
    <p:cViewPr>
      <p:scale>
        <a:sx n="1" d="1"/>
        <a:sy n="1" d="1"/>
      </p:scale>
      <p:origin x="0" y="0"/>
    </p:cViewPr>
  </p:notesTextViewPr>
  <p:sorterViewPr>
    <p:cViewPr>
      <p:scale>
        <a:sx n="100" d="100"/>
        <a:sy n="100" d="100"/>
      </p:scale>
      <p:origin x="0" y="-1469"/>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7BC816A-B684-45B4-9F00-FABC939F0AAA}" type="datetimeFigureOut">
              <a:rPr lang="en-GB"/>
              <a:pPr>
                <a:defRPr/>
              </a:pPr>
              <a:t>27/09/2016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9DC1A0B-9B56-40B6-AE23-A04A2EDC48B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156FCFA-5E0F-4271-889A-6F789A33FF3C}" type="datetimeFigureOut">
              <a:rPr lang="en-GB"/>
              <a:pPr>
                <a:defRPr/>
              </a:pPr>
              <a:t>27/09/2016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B67B8C3-62B6-430C-A949-F6E53E5A837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63BA6C6-6139-417C-9AD7-D0F1CF1F8BE5}" type="datetimeFigureOut">
              <a:rPr lang="en-GB"/>
              <a:pPr>
                <a:defRPr/>
              </a:pPr>
              <a:t>27/09/2016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3701E1D-5696-43BC-BAE0-4F3EB9449DD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07AAB17-ADCF-4D4D-B422-8957CBE0F180}" type="datetimeFigureOut">
              <a:rPr lang="en-GB"/>
              <a:pPr>
                <a:defRPr/>
              </a:pPr>
              <a:t>27/09/2016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78FB2A-0D5F-43D0-9B7E-A9452B68EB6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6D092F-6A68-40C5-9B8B-896591797507}" type="datetimeFigureOut">
              <a:rPr lang="en-GB"/>
              <a:pPr>
                <a:defRPr/>
              </a:pPr>
              <a:t>27/09/2016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FC13CBA-0D48-4E8B-9F83-919E2ECA164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3E0D405-B26C-4965-8D53-652121CCA32E}" type="datetimeFigureOut">
              <a:rPr lang="en-GB"/>
              <a:pPr>
                <a:defRPr/>
              </a:pPr>
              <a:t>27/09/2016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FF3BCE7-71A2-46E6-9C15-298B2C015A0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4A03162-5B93-4528-B530-8C2C7B5DD28E}" type="datetimeFigureOut">
              <a:rPr lang="en-GB"/>
              <a:pPr>
                <a:defRPr/>
              </a:pPr>
              <a:t>27/09/2016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3EF450B-CF63-4E43-A319-9A2506F9BDD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CD49BABA-E39F-4C2E-8C93-A528BB4D3AA5}" type="datetimeFigureOut">
              <a:rPr lang="en-GB"/>
              <a:pPr>
                <a:defRPr/>
              </a:pPr>
              <a:t>27/09/2016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88F02D9-C3EE-4429-BC0C-FC443E6E78B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60269D-BE09-499A-AEF4-A1BD7B352C31}" type="datetimeFigureOut">
              <a:rPr lang="en-GB"/>
              <a:pPr>
                <a:defRPr/>
              </a:pPr>
              <a:t>27/09/2016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C9E8DBD-A6C9-4747-B5E7-6AF973369C1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502630-85DF-4413-A0E8-139E2496254B}" type="datetimeFigureOut">
              <a:rPr lang="en-GB"/>
              <a:pPr>
                <a:defRPr/>
              </a:pPr>
              <a:t>27/09/2016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C4285F1-2732-4A92-B7CB-02330D75094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C914A0-AA48-41E4-8F88-CF8F60C3B91D}" type="datetimeFigureOut">
              <a:rPr lang="en-GB"/>
              <a:pPr>
                <a:defRPr/>
              </a:pPr>
              <a:t>27/09/2016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FF61342-21C2-48A5-B57F-C263A772CCC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E4ED824-581C-410F-8F46-2B9DE2660758}" type="datetimeFigureOut">
              <a:rPr lang="en-GB"/>
              <a:pPr>
                <a:defRPr/>
              </a:pPr>
              <a:t>27/09/2016</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1E44875-A81A-48B4-A02A-BEAF8770ACD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iming>
    <p:tnLst>
      <p:par>
        <p:cTn id="1" dur="indefinite" restart="never" nodeType="tmRoot"/>
      </p:par>
    </p:tnLst>
  </p:timing>
  <p:txStyles>
    <p:titleStyle>
      <a:lvl1pPr algn="l" rtl="0" fontAlgn="base">
        <a:lnSpc>
          <a:spcPct val="90000"/>
        </a:lnSpc>
        <a:spcBef>
          <a:spcPct val="0"/>
        </a:spcBef>
        <a:spcAft>
          <a:spcPct val="0"/>
        </a:spcAft>
        <a:defRPr sz="4400" kern="1200">
          <a:solidFill>
            <a:schemeClr val="bg1"/>
          </a:solidFill>
          <a:latin typeface="+mj-lt"/>
          <a:ea typeface="+mj-ea"/>
          <a:cs typeface="+mj-cs"/>
        </a:defRPr>
      </a:lvl1pPr>
      <a:lvl2pPr algn="l" rtl="0" fontAlgn="base">
        <a:lnSpc>
          <a:spcPct val="90000"/>
        </a:lnSpc>
        <a:spcBef>
          <a:spcPct val="0"/>
        </a:spcBef>
        <a:spcAft>
          <a:spcPct val="0"/>
        </a:spcAft>
        <a:defRPr sz="4400">
          <a:solidFill>
            <a:schemeClr val="bg1"/>
          </a:solidFill>
          <a:latin typeface="Calibri Light" pitchFamily="34" charset="0"/>
        </a:defRPr>
      </a:lvl2pPr>
      <a:lvl3pPr algn="l" rtl="0" fontAlgn="base">
        <a:lnSpc>
          <a:spcPct val="90000"/>
        </a:lnSpc>
        <a:spcBef>
          <a:spcPct val="0"/>
        </a:spcBef>
        <a:spcAft>
          <a:spcPct val="0"/>
        </a:spcAft>
        <a:defRPr sz="4400">
          <a:solidFill>
            <a:schemeClr val="bg1"/>
          </a:solidFill>
          <a:latin typeface="Calibri Light" pitchFamily="34" charset="0"/>
        </a:defRPr>
      </a:lvl3pPr>
      <a:lvl4pPr algn="l" rtl="0" fontAlgn="base">
        <a:lnSpc>
          <a:spcPct val="90000"/>
        </a:lnSpc>
        <a:spcBef>
          <a:spcPct val="0"/>
        </a:spcBef>
        <a:spcAft>
          <a:spcPct val="0"/>
        </a:spcAft>
        <a:defRPr sz="4400">
          <a:solidFill>
            <a:schemeClr val="bg1"/>
          </a:solidFill>
          <a:latin typeface="Calibri Light" pitchFamily="34" charset="0"/>
        </a:defRPr>
      </a:lvl4pPr>
      <a:lvl5pPr algn="l" rtl="0" fontAlgn="base">
        <a:lnSpc>
          <a:spcPct val="90000"/>
        </a:lnSpc>
        <a:spcBef>
          <a:spcPct val="0"/>
        </a:spcBef>
        <a:spcAft>
          <a:spcPct val="0"/>
        </a:spcAft>
        <a:defRPr sz="4400">
          <a:solidFill>
            <a:schemeClr val="bg1"/>
          </a:solidFill>
          <a:latin typeface="Calibri Light" pitchFamily="34" charset="0"/>
        </a:defRPr>
      </a:lvl5pPr>
      <a:lvl6pPr marL="457200" algn="l" rtl="0" fontAlgn="base">
        <a:lnSpc>
          <a:spcPct val="90000"/>
        </a:lnSpc>
        <a:spcBef>
          <a:spcPct val="0"/>
        </a:spcBef>
        <a:spcAft>
          <a:spcPct val="0"/>
        </a:spcAft>
        <a:defRPr sz="4400">
          <a:solidFill>
            <a:schemeClr val="bg1"/>
          </a:solidFill>
          <a:latin typeface="Calibri Light" pitchFamily="34" charset="0"/>
        </a:defRPr>
      </a:lvl6pPr>
      <a:lvl7pPr marL="914400" algn="l" rtl="0" fontAlgn="base">
        <a:lnSpc>
          <a:spcPct val="90000"/>
        </a:lnSpc>
        <a:spcBef>
          <a:spcPct val="0"/>
        </a:spcBef>
        <a:spcAft>
          <a:spcPct val="0"/>
        </a:spcAft>
        <a:defRPr sz="4400">
          <a:solidFill>
            <a:schemeClr val="bg1"/>
          </a:solidFill>
          <a:latin typeface="Calibri Light" pitchFamily="34" charset="0"/>
        </a:defRPr>
      </a:lvl7pPr>
      <a:lvl8pPr marL="1371600" algn="l" rtl="0" fontAlgn="base">
        <a:lnSpc>
          <a:spcPct val="90000"/>
        </a:lnSpc>
        <a:spcBef>
          <a:spcPct val="0"/>
        </a:spcBef>
        <a:spcAft>
          <a:spcPct val="0"/>
        </a:spcAft>
        <a:defRPr sz="4400">
          <a:solidFill>
            <a:schemeClr val="bg1"/>
          </a:solidFill>
          <a:latin typeface="Calibri Light" pitchFamily="34" charset="0"/>
        </a:defRPr>
      </a:lvl8pPr>
      <a:lvl9pPr marL="1828800" algn="l" rtl="0" fontAlgn="base">
        <a:lnSpc>
          <a:spcPct val="90000"/>
        </a:lnSpc>
        <a:spcBef>
          <a:spcPct val="0"/>
        </a:spcBef>
        <a:spcAft>
          <a:spcPct val="0"/>
        </a:spcAft>
        <a:defRPr sz="4400">
          <a:solidFill>
            <a:schemeClr val="bg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bg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bg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bg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bg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GB" smtClean="0"/>
              <a:t>Financing Disruption</a:t>
            </a:r>
            <a:br>
              <a:rPr lang="en-GB" smtClean="0"/>
            </a:br>
            <a:endParaRPr lang="en-GB" smtClean="0"/>
          </a:p>
        </p:txBody>
      </p:sp>
      <p:sp>
        <p:nvSpPr>
          <p:cNvPr id="13314" name="Subtitle 2"/>
          <p:cNvSpPr>
            <a:spLocks noGrp="1"/>
          </p:cNvSpPr>
          <p:nvPr>
            <p:ph type="subTitle" idx="1"/>
          </p:nvPr>
        </p:nvSpPr>
        <p:spPr>
          <a:xfrm>
            <a:off x="1143000" y="3509963"/>
            <a:ext cx="6858000" cy="2014537"/>
          </a:xfrm>
        </p:spPr>
        <p:txBody>
          <a:bodyPr/>
          <a:lstStyle/>
          <a:p>
            <a:r>
              <a:rPr lang="en-GB" smtClean="0"/>
              <a:t>John Armour</a:t>
            </a:r>
          </a:p>
          <a:p>
            <a:r>
              <a:rPr lang="en-GB" smtClean="0"/>
              <a:t>Luca Enriques</a:t>
            </a:r>
          </a:p>
          <a:p>
            <a:r>
              <a:rPr lang="en-GB" i="1" smtClean="0"/>
              <a:t>Oxford University</a:t>
            </a:r>
          </a:p>
          <a:p>
            <a:endParaRPr lang="en-GB" i="1" smtClean="0"/>
          </a:p>
          <a:p>
            <a:r>
              <a:rPr lang="en-GB" smtClean="0"/>
              <a:t>GCGC Colloquium 2015</a:t>
            </a:r>
          </a:p>
          <a:p>
            <a:r>
              <a:rPr lang="en-GB" smtClean="0"/>
              <a:t>Stanford Law School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3"/>
          <p:cNvSpPr>
            <a:spLocks noGrp="1"/>
          </p:cNvSpPr>
          <p:nvPr>
            <p:ph type="title"/>
          </p:nvPr>
        </p:nvSpPr>
        <p:spPr>
          <a:xfrm>
            <a:off x="623888" y="1709738"/>
            <a:ext cx="7886700" cy="2852737"/>
          </a:xfrm>
        </p:spPr>
        <p:txBody>
          <a:bodyPr/>
          <a:lstStyle/>
          <a:p>
            <a:r>
              <a:rPr lang="en-GB" smtClean="0"/>
              <a:t>3. Venture capitalists</a:t>
            </a:r>
          </a:p>
        </p:txBody>
      </p:sp>
      <p:sp>
        <p:nvSpPr>
          <p:cNvPr id="22530" name="Text Placeholder 4"/>
          <p:cNvSpPr>
            <a:spLocks noGrp="1"/>
          </p:cNvSpPr>
          <p:nvPr>
            <p:ph type="body" idx="1"/>
          </p:nvPr>
        </p:nvSpPr>
        <p:spPr>
          <a:xfrm>
            <a:off x="623888" y="4589463"/>
            <a:ext cx="7886700" cy="1500187"/>
          </a:xfrm>
        </p:spPr>
        <p:txBody>
          <a:bodyPr/>
          <a:lstStyle/>
          <a:p>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mtClean="0"/>
              <a:t>The wisdom of specialist investors</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n-GB" dirty="0" smtClean="0"/>
              <a:t>VC as the archetypal ‘wise’ investor for innovative projects</a:t>
            </a:r>
          </a:p>
          <a:p>
            <a:pPr lvl="1" fontAlgn="auto">
              <a:spcAft>
                <a:spcPts val="0"/>
              </a:spcAft>
              <a:buFont typeface="Arial" panose="020B0604020202020204" pitchFamily="34" charset="0"/>
              <a:buChar char="•"/>
              <a:defRPr/>
            </a:pPr>
            <a:r>
              <a:rPr lang="en-GB" dirty="0" smtClean="0"/>
              <a:t>Bring knowledge, take control rights (staging, </a:t>
            </a:r>
            <a:r>
              <a:rPr lang="en-GB" dirty="0" err="1" smtClean="0"/>
              <a:t>vetos</a:t>
            </a:r>
            <a:r>
              <a:rPr lang="en-GB" dirty="0" smtClean="0"/>
              <a:t>, board seats) (Black &amp; Gilson, 1998; Gompers &amp; Lerner, 1999)</a:t>
            </a:r>
          </a:p>
          <a:p>
            <a:pPr fontAlgn="auto">
              <a:spcAft>
                <a:spcPts val="0"/>
              </a:spcAft>
              <a:buFont typeface="Arial" panose="020B0604020202020204" pitchFamily="34" charset="0"/>
              <a:buChar char="•"/>
              <a:defRPr/>
            </a:pPr>
            <a:r>
              <a:rPr lang="en-GB" dirty="0" smtClean="0"/>
              <a:t>But VC human capital varies (Gompers &amp; Lerner, 1999; </a:t>
            </a:r>
            <a:r>
              <a:rPr lang="en-GB" dirty="0" err="1" smtClean="0"/>
              <a:t>Ewens</a:t>
            </a:r>
            <a:r>
              <a:rPr lang="en-GB" dirty="0" smtClean="0"/>
              <a:t> &amp; Rhodes-</a:t>
            </a:r>
            <a:r>
              <a:rPr lang="en-GB" dirty="0" err="1" smtClean="0"/>
              <a:t>Kropf</a:t>
            </a:r>
            <a:r>
              <a:rPr lang="en-GB" dirty="0" smtClean="0"/>
              <a:t>, 2013 NBER WP)</a:t>
            </a:r>
          </a:p>
          <a:p>
            <a:pPr lvl="1" fontAlgn="auto">
              <a:spcAft>
                <a:spcPts val="0"/>
              </a:spcAft>
              <a:buFont typeface="Arial" panose="020B0604020202020204" pitchFamily="34" charset="0"/>
              <a:buChar char="•"/>
              <a:defRPr/>
            </a:pPr>
            <a:r>
              <a:rPr lang="en-GB" dirty="0" smtClean="0"/>
              <a:t>More control, in hands of less experienced VCs, associated with less innovation (Mao, Tian &amp; Yu, 2014)</a:t>
            </a:r>
          </a:p>
          <a:p>
            <a:pPr lvl="1" fontAlgn="auto">
              <a:spcAft>
                <a:spcPts val="0"/>
              </a:spcAft>
              <a:buFont typeface="Arial" panose="020B0604020202020204" pitchFamily="34" charset="0"/>
              <a:buChar char="•"/>
              <a:defRPr/>
            </a:pPr>
            <a:r>
              <a:rPr lang="en-GB" dirty="0" smtClean="0"/>
              <a:t>And VCs’ ability to add value decreases with distance (Lerner, 1995)</a:t>
            </a:r>
          </a:p>
          <a:p>
            <a:pPr fontAlgn="auto">
              <a:spcAft>
                <a:spcPts val="0"/>
              </a:spcAft>
              <a:buFont typeface="Symbol" panose="05050102010706020507" pitchFamily="18" charset="2"/>
              <a:buChar char="Þ"/>
              <a:defRPr/>
            </a:pPr>
            <a:r>
              <a:rPr lang="en-GB" dirty="0" smtClean="0"/>
              <a:t>Finite supply of VCs with appropriate knowledge for a particular innovation</a:t>
            </a:r>
          </a:p>
          <a:p>
            <a:pPr fontAlgn="auto">
              <a:spcAft>
                <a:spcPts val="0"/>
              </a:spcAft>
              <a:buFont typeface="Symbol" panose="05050102010706020507" pitchFamily="18" charset="2"/>
              <a:buChar char="Þ"/>
              <a:defRPr/>
            </a:pPr>
            <a:r>
              <a:rPr lang="en-GB" dirty="0" smtClean="0"/>
              <a:t>Costly to identify them </a:t>
            </a:r>
            <a:r>
              <a:rPr lang="en-GB" i="1" dirty="0" smtClean="0"/>
              <a:t>ex ante</a:t>
            </a:r>
            <a:endParaRPr lang="en-GB" dirty="0" smtClean="0"/>
          </a:p>
          <a:p>
            <a:pPr fontAlgn="auto">
              <a:spcAft>
                <a:spcPts val="0"/>
              </a:spcAft>
              <a:buFont typeface="Arial" panose="020B0604020202020204" pitchFamily="34" charset="0"/>
              <a:buChar char="•"/>
              <a:defRPr/>
            </a:pPr>
            <a:endParaRPr lang="en-GB" dirty="0" smtClean="0"/>
          </a:p>
          <a:p>
            <a:pPr fontAlgn="auto">
              <a:spcAft>
                <a:spcPts val="0"/>
              </a:spcAft>
              <a:buFont typeface="Arial" panose="020B0604020202020204" pitchFamily="34" charset="0"/>
              <a:buChar char="•"/>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p:cNvSpPr>
            <a:spLocks noGrp="1"/>
          </p:cNvSpPr>
          <p:nvPr>
            <p:ph type="title"/>
          </p:nvPr>
        </p:nvSpPr>
        <p:spPr>
          <a:xfrm>
            <a:off x="623888" y="1709738"/>
            <a:ext cx="7886700" cy="2852737"/>
          </a:xfrm>
        </p:spPr>
        <p:txBody>
          <a:bodyPr/>
          <a:lstStyle/>
          <a:p>
            <a:r>
              <a:rPr lang="en-GB" smtClean="0"/>
              <a:t>4. Crowdfunding</a:t>
            </a:r>
          </a:p>
        </p:txBody>
      </p:sp>
      <p:sp>
        <p:nvSpPr>
          <p:cNvPr id="24578" name="Text Placeholder 4"/>
          <p:cNvSpPr>
            <a:spLocks noGrp="1"/>
          </p:cNvSpPr>
          <p:nvPr>
            <p:ph type="body" idx="1"/>
          </p:nvPr>
        </p:nvSpPr>
        <p:spPr>
          <a:xfrm>
            <a:off x="623888" y="4589463"/>
            <a:ext cx="7886700" cy="1500187"/>
          </a:xfrm>
        </p:spPr>
        <p:txBody>
          <a:bodyPr/>
          <a:lstStyle/>
          <a:p>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GB" smtClean="0"/>
              <a:t>The wisdom of crowds?</a:t>
            </a:r>
          </a:p>
        </p:txBody>
      </p:sp>
      <p:sp>
        <p:nvSpPr>
          <p:cNvPr id="25602" name="Content Placeholder 2"/>
          <p:cNvSpPr>
            <a:spLocks noGrp="1"/>
          </p:cNvSpPr>
          <p:nvPr>
            <p:ph idx="1"/>
          </p:nvPr>
        </p:nvSpPr>
        <p:spPr/>
        <p:txBody>
          <a:bodyPr/>
          <a:lstStyle/>
          <a:p>
            <a:r>
              <a:rPr lang="en-GB" smtClean="0"/>
              <a:t>Crowdfunding (CF)</a:t>
            </a:r>
          </a:p>
          <a:p>
            <a:pPr lvl="1"/>
            <a:r>
              <a:rPr lang="en-GB" smtClean="0"/>
              <a:t>Going direct to the public for funding via internet</a:t>
            </a:r>
          </a:p>
          <a:p>
            <a:pPr lvl="1"/>
            <a:r>
              <a:rPr lang="en-GB" smtClean="0"/>
              <a:t>Investors do not take control rights</a:t>
            </a:r>
          </a:p>
          <a:p>
            <a:pPr lvl="1"/>
            <a:r>
              <a:rPr lang="en-GB" smtClean="0"/>
              <a:t>Sole control over firm’s investment policy is through </a:t>
            </a:r>
            <a:r>
              <a:rPr lang="en-GB" i="1" smtClean="0"/>
              <a:t>decision to fund</a:t>
            </a:r>
          </a:p>
          <a:p>
            <a:r>
              <a:rPr lang="en-GB" smtClean="0"/>
              <a:t>Types of CF contract</a:t>
            </a:r>
          </a:p>
          <a:p>
            <a:pPr lvl="1"/>
            <a:r>
              <a:rPr lang="en-GB" smtClean="0"/>
              <a:t>Equity CF: funders get shares in firm</a:t>
            </a:r>
          </a:p>
          <a:p>
            <a:pPr lvl="1"/>
            <a:r>
              <a:rPr lang="en-GB" smtClean="0"/>
              <a:t>Reward CF: funders get unit(s) of the product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mtClean="0"/>
              <a:t>The wisdom of crowds? (2)</a:t>
            </a:r>
          </a:p>
        </p:txBody>
      </p:sp>
      <p:sp>
        <p:nvSpPr>
          <p:cNvPr id="26626" name="Content Placeholder 2"/>
          <p:cNvSpPr>
            <a:spLocks noGrp="1"/>
          </p:cNvSpPr>
          <p:nvPr>
            <p:ph idx="1"/>
          </p:nvPr>
        </p:nvSpPr>
        <p:spPr/>
        <p:txBody>
          <a:bodyPr/>
          <a:lstStyle/>
          <a:p>
            <a:r>
              <a:rPr lang="en-GB" smtClean="0"/>
              <a:t>Equity CF</a:t>
            </a:r>
          </a:p>
          <a:p>
            <a:pPr lvl="1"/>
            <a:r>
              <a:rPr lang="en-GB" smtClean="0"/>
              <a:t>Retail CF investors don’t bring specialist knowledge (unlike VCs)</a:t>
            </a:r>
          </a:p>
          <a:p>
            <a:pPr lvl="1"/>
            <a:r>
              <a:rPr lang="en-GB" smtClean="0"/>
              <a:t>No secondary market to aggregate information (unlike public equity markets)</a:t>
            </a:r>
          </a:p>
          <a:p>
            <a:r>
              <a:rPr lang="en-GB" smtClean="0"/>
              <a:t>Likely to result in herding (Agrawal et al, 2013; Armour and Enriques, 2015)</a:t>
            </a:r>
          </a:p>
          <a:p>
            <a:r>
              <a:rPr lang="en-GB" smtClean="0"/>
              <a:t>Funding decision may have little to do with merits of project</a:t>
            </a:r>
          </a:p>
          <a:p>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GB" smtClean="0"/>
              <a:t>The wisdom of crowds? (3)</a:t>
            </a:r>
          </a:p>
        </p:txBody>
      </p:sp>
      <p:sp>
        <p:nvSpPr>
          <p:cNvPr id="27650" name="Content Placeholder 2"/>
          <p:cNvSpPr>
            <a:spLocks noGrp="1"/>
          </p:cNvSpPr>
          <p:nvPr>
            <p:ph idx="1"/>
          </p:nvPr>
        </p:nvSpPr>
        <p:spPr/>
        <p:txBody>
          <a:bodyPr/>
          <a:lstStyle/>
          <a:p>
            <a:r>
              <a:rPr lang="en-GB" smtClean="0"/>
              <a:t>Reward CF</a:t>
            </a:r>
          </a:p>
          <a:p>
            <a:pPr lvl="1"/>
            <a:r>
              <a:rPr lang="en-GB" smtClean="0"/>
              <a:t>Funders do have specialist knowledge: </a:t>
            </a:r>
            <a:r>
              <a:rPr lang="en-GB" i="1" smtClean="0"/>
              <a:t>about their preferences regarding product</a:t>
            </a:r>
          </a:p>
          <a:p>
            <a:pPr lvl="1"/>
            <a:r>
              <a:rPr lang="en-GB" smtClean="0"/>
              <a:t>Reward CF financing is conditional on meeting target: </a:t>
            </a:r>
            <a:r>
              <a:rPr lang="en-GB" i="1" smtClean="0"/>
              <a:t>aggregates information: a</a:t>
            </a:r>
            <a:r>
              <a:rPr lang="en-GB" smtClean="0"/>
              <a:t>llows firm to test product market</a:t>
            </a:r>
          </a:p>
          <a:p>
            <a:r>
              <a:rPr lang="en-GB" smtClean="0"/>
              <a:t>Herding less likely than equity CF (unless similar products are on offer)</a:t>
            </a:r>
          </a:p>
          <a:p>
            <a:r>
              <a:rPr lang="en-GB" smtClean="0"/>
              <a:t>Tapping consumers for finance yields </a:t>
            </a:r>
            <a:r>
              <a:rPr lang="en-GB" i="1" smtClean="0"/>
              <a:t>new knowledge </a:t>
            </a:r>
            <a:r>
              <a:rPr lang="en-GB" smtClean="0"/>
              <a:t>for firm about product impact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3"/>
          <p:cNvSpPr>
            <a:spLocks noGrp="1"/>
          </p:cNvSpPr>
          <p:nvPr>
            <p:ph type="title"/>
          </p:nvPr>
        </p:nvSpPr>
        <p:spPr>
          <a:xfrm>
            <a:off x="623888" y="1709738"/>
            <a:ext cx="7886700" cy="2852737"/>
          </a:xfrm>
        </p:spPr>
        <p:txBody>
          <a:bodyPr/>
          <a:lstStyle/>
          <a:p>
            <a:r>
              <a:rPr lang="en-GB" smtClean="0"/>
              <a:t>4. Employees</a:t>
            </a:r>
          </a:p>
        </p:txBody>
      </p:sp>
      <p:sp>
        <p:nvSpPr>
          <p:cNvPr id="28674" name="Text Placeholder 4"/>
          <p:cNvSpPr>
            <a:spLocks noGrp="1"/>
          </p:cNvSpPr>
          <p:nvPr>
            <p:ph type="body" idx="1"/>
          </p:nvPr>
        </p:nvSpPr>
        <p:spPr>
          <a:xfrm>
            <a:off x="623888" y="4589463"/>
            <a:ext cx="7886700" cy="1500187"/>
          </a:xfrm>
        </p:spPr>
        <p:txBody>
          <a:bodyPr/>
          <a:lstStyle/>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GB" smtClean="0"/>
              <a:t>The wisdom of techies</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GB" dirty="0" smtClean="0"/>
              <a:t>R&amp;D employees have knowledge about capabilities of innovations and firm’s culture for making use of them</a:t>
            </a:r>
          </a:p>
          <a:p>
            <a:pPr lvl="1" fontAlgn="auto">
              <a:spcAft>
                <a:spcPts val="0"/>
              </a:spcAft>
              <a:buFont typeface="Arial" panose="020B0604020202020204" pitchFamily="34" charset="0"/>
              <a:buChar char="•"/>
              <a:defRPr/>
            </a:pPr>
            <a:r>
              <a:rPr lang="en-GB" dirty="0" smtClean="0"/>
              <a:t>“Raising capital” from employees by paying them in stock is expensive because of risk </a:t>
            </a:r>
            <a:r>
              <a:rPr lang="en-GB" dirty="0" err="1" smtClean="0"/>
              <a:t>premia</a:t>
            </a:r>
            <a:endParaRPr lang="en-GB" dirty="0"/>
          </a:p>
          <a:p>
            <a:pPr lvl="1" fontAlgn="auto">
              <a:spcAft>
                <a:spcPts val="0"/>
              </a:spcAft>
              <a:buFont typeface="Arial" panose="020B0604020202020204" pitchFamily="34" charset="0"/>
              <a:buChar char="•"/>
              <a:defRPr/>
            </a:pPr>
            <a:r>
              <a:rPr lang="en-GB" dirty="0" smtClean="0"/>
              <a:t>Poorly-explained as incentive alignment– employees don’t usually have ability to influence stock price</a:t>
            </a:r>
          </a:p>
          <a:p>
            <a:pPr lvl="1" fontAlgn="auto">
              <a:spcAft>
                <a:spcPts val="0"/>
              </a:spcAft>
              <a:buFont typeface="Arial" panose="020B0604020202020204" pitchFamily="34" charset="0"/>
              <a:buChar char="•"/>
              <a:defRPr/>
            </a:pPr>
            <a:r>
              <a:rPr lang="en-GB" dirty="0" smtClean="0"/>
              <a:t>(Options, on the other hand, create incentives to innovate: Chang, Fu, Low &amp; Zhang, 2015 JFE)</a:t>
            </a:r>
          </a:p>
          <a:p>
            <a:pPr fontAlgn="auto">
              <a:spcAft>
                <a:spcPts val="0"/>
              </a:spcAft>
              <a:buFont typeface="Arial" panose="020B0604020202020204" pitchFamily="34" charset="0"/>
              <a:buChar char="•"/>
              <a:defRPr/>
            </a:pPr>
            <a:r>
              <a:rPr lang="en-GB" dirty="0" smtClean="0"/>
              <a:t>But paying employees in stock creates a commitment to outside investors</a:t>
            </a:r>
          </a:p>
          <a:p>
            <a:pPr lvl="1" fontAlgn="auto">
              <a:spcAft>
                <a:spcPts val="0"/>
              </a:spcAft>
              <a:buFont typeface="Arial" panose="020B0604020202020204" pitchFamily="34" charset="0"/>
              <a:buChar char="•"/>
              <a:defRPr/>
            </a:pPr>
            <a:r>
              <a:rPr lang="en-GB" dirty="0" smtClean="0"/>
              <a:t>If controllers abuse discretion, employees will leave </a:t>
            </a:r>
          </a:p>
          <a:p>
            <a:pPr fontAlgn="auto">
              <a:spcAft>
                <a:spcPts val="0"/>
              </a:spcAft>
              <a:buFont typeface="Arial" panose="020B0604020202020204" pitchFamily="34" charset="0"/>
              <a:buChar char="•"/>
              <a:defRPr/>
            </a:pPr>
            <a:r>
              <a:rPr lang="en-GB" dirty="0" smtClean="0"/>
              <a:t>Paying them in stock can help outside investors accept a lower level of control rights</a:t>
            </a:r>
          </a:p>
          <a:p>
            <a:pPr lvl="1" fontAlgn="auto">
              <a:spcAft>
                <a:spcPts val="0"/>
              </a:spcAft>
              <a:buFont typeface="Arial" panose="020B0604020202020204" pitchFamily="34" charset="0"/>
              <a:buChar char="•"/>
              <a:defRPr/>
            </a:pPr>
            <a:r>
              <a:rPr lang="en-GB" dirty="0" smtClean="0"/>
              <a:t>Mitigate adverse impact of managing to stock price on innovation</a:t>
            </a:r>
          </a:p>
          <a:p>
            <a:pPr marL="0" indent="0" fontAlgn="auto">
              <a:spcAft>
                <a:spcPts val="0"/>
              </a:spcAft>
              <a:buFont typeface="Arial" panose="020B0604020202020204" pitchFamily="34" charset="0"/>
              <a:buNone/>
              <a:defRPr/>
            </a:pPr>
            <a:endParaRPr lang="en-GB"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How it works: Facebook’s EIP</a:t>
            </a:r>
          </a:p>
        </p:txBody>
      </p:sp>
      <p:sp>
        <p:nvSpPr>
          <p:cNvPr id="4" name="Rectangle 3"/>
          <p:cNvSpPr/>
          <p:nvPr/>
        </p:nvSpPr>
        <p:spPr>
          <a:xfrm>
            <a:off x="3387725" y="1671638"/>
            <a:ext cx="19113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bg1"/>
                </a:solidFill>
              </a:rPr>
              <a:t>Facebook </a:t>
            </a:r>
            <a:r>
              <a:rPr lang="en-GB" dirty="0" err="1">
                <a:solidFill>
                  <a:schemeClr val="bg1"/>
                </a:solidFill>
              </a:rPr>
              <a:t>Inc</a:t>
            </a:r>
            <a:endParaRPr lang="en-GB" dirty="0">
              <a:solidFill>
                <a:schemeClr val="bg1"/>
              </a:solidFill>
            </a:endParaRPr>
          </a:p>
        </p:txBody>
      </p:sp>
      <p:cxnSp>
        <p:nvCxnSpPr>
          <p:cNvPr id="6" name="Elbow Connector 5"/>
          <p:cNvCxnSpPr/>
          <p:nvPr/>
        </p:nvCxnSpPr>
        <p:spPr>
          <a:xfrm>
            <a:off x="5299075" y="2103438"/>
            <a:ext cx="963613" cy="9493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rot="10800000" flipV="1">
            <a:off x="2330450" y="2136775"/>
            <a:ext cx="1265238" cy="8985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0725" name="TextBox 13"/>
          <p:cNvSpPr txBox="1">
            <a:spLocks noChangeArrowheads="1"/>
          </p:cNvSpPr>
          <p:nvPr/>
        </p:nvSpPr>
        <p:spPr bwMode="auto">
          <a:xfrm>
            <a:off x="6681788" y="2914650"/>
            <a:ext cx="1804987" cy="1200150"/>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Mark Zuckerberg</a:t>
            </a:r>
          </a:p>
          <a:p>
            <a:r>
              <a:rPr lang="en-GB" b="1">
                <a:solidFill>
                  <a:schemeClr val="bg1"/>
                </a:solidFill>
                <a:latin typeface="Calibri" pitchFamily="34" charset="0"/>
              </a:rPr>
              <a:t>Class B shares </a:t>
            </a:r>
          </a:p>
          <a:p>
            <a:r>
              <a:rPr lang="en-GB">
                <a:solidFill>
                  <a:schemeClr val="bg1"/>
                </a:solidFill>
                <a:latin typeface="Calibri" pitchFamily="34" charset="0"/>
              </a:rPr>
              <a:t>61% votes</a:t>
            </a:r>
          </a:p>
          <a:p>
            <a:r>
              <a:rPr lang="en-GB">
                <a:solidFill>
                  <a:schemeClr val="bg1"/>
                </a:solidFill>
                <a:latin typeface="Calibri" pitchFamily="34" charset="0"/>
              </a:rPr>
              <a:t>15% cashflows</a:t>
            </a:r>
          </a:p>
        </p:txBody>
      </p:sp>
      <p:sp>
        <p:nvSpPr>
          <p:cNvPr id="30726" name="TextBox 15"/>
          <p:cNvSpPr txBox="1">
            <a:spLocks noChangeArrowheads="1"/>
          </p:cNvSpPr>
          <p:nvPr/>
        </p:nvSpPr>
        <p:spPr bwMode="auto">
          <a:xfrm>
            <a:off x="792163" y="2854325"/>
            <a:ext cx="1519237" cy="646113"/>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Class A shares</a:t>
            </a:r>
          </a:p>
          <a:p>
            <a:endParaRPr lang="en-GB">
              <a:solidFill>
                <a:schemeClr val="bg1"/>
              </a:solidFill>
              <a:latin typeface="Calibri" pitchFamily="34" charset="0"/>
            </a:endParaRPr>
          </a:p>
        </p:txBody>
      </p:sp>
      <p:cxnSp>
        <p:nvCxnSpPr>
          <p:cNvPr id="18" name="Elbow Connector 17"/>
          <p:cNvCxnSpPr/>
          <p:nvPr/>
        </p:nvCxnSpPr>
        <p:spPr>
          <a:xfrm rot="16200000" flipH="1">
            <a:off x="1525588" y="3367088"/>
            <a:ext cx="1071562" cy="87471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rot="5400000">
            <a:off x="303213" y="3516313"/>
            <a:ext cx="1100137" cy="5476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0729" name="TextBox 22"/>
          <p:cNvSpPr txBox="1">
            <a:spLocks noChangeArrowheads="1"/>
          </p:cNvSpPr>
          <p:nvPr/>
        </p:nvSpPr>
        <p:spPr bwMode="auto">
          <a:xfrm>
            <a:off x="2166938" y="4475163"/>
            <a:ext cx="2479675" cy="923925"/>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Executives &amp; Employees</a:t>
            </a:r>
          </a:p>
          <a:p>
            <a:r>
              <a:rPr lang="en-GB">
                <a:solidFill>
                  <a:schemeClr val="bg1"/>
                </a:solidFill>
                <a:latin typeface="Calibri" pitchFamily="34" charset="0"/>
              </a:rPr>
              <a:t>5% cashflows</a:t>
            </a:r>
          </a:p>
          <a:p>
            <a:endParaRPr lang="en-GB">
              <a:solidFill>
                <a:schemeClr val="bg1"/>
              </a:solidFill>
              <a:latin typeface="Calibri" pitchFamily="34" charset="0"/>
            </a:endParaRPr>
          </a:p>
        </p:txBody>
      </p:sp>
      <p:sp>
        <p:nvSpPr>
          <p:cNvPr id="30730" name="TextBox 23"/>
          <p:cNvSpPr txBox="1">
            <a:spLocks noChangeArrowheads="1"/>
          </p:cNvSpPr>
          <p:nvPr/>
        </p:nvSpPr>
        <p:spPr bwMode="auto">
          <a:xfrm>
            <a:off x="120650" y="4441825"/>
            <a:ext cx="1044575" cy="646113"/>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Outside</a:t>
            </a:r>
          </a:p>
          <a:p>
            <a:r>
              <a:rPr lang="en-GB" b="1">
                <a:solidFill>
                  <a:schemeClr val="bg1"/>
                </a:solidFill>
                <a:latin typeface="Calibri" pitchFamily="34" charset="0"/>
              </a:rPr>
              <a:t>investors</a:t>
            </a:r>
          </a:p>
        </p:txBody>
      </p:sp>
      <p:sp>
        <p:nvSpPr>
          <p:cNvPr id="30731" name="TextBox 33"/>
          <p:cNvSpPr txBox="1">
            <a:spLocks noChangeArrowheads="1"/>
          </p:cNvSpPr>
          <p:nvPr/>
        </p:nvSpPr>
        <p:spPr bwMode="auto">
          <a:xfrm>
            <a:off x="1841500" y="3906838"/>
            <a:ext cx="649288" cy="369887"/>
          </a:xfrm>
          <a:prstGeom prst="rect">
            <a:avLst/>
          </a:prstGeom>
          <a:noFill/>
          <a:ln w="9525">
            <a:noFill/>
            <a:miter lim="800000"/>
            <a:headEnd/>
            <a:tailEnd/>
          </a:ln>
        </p:spPr>
        <p:txBody>
          <a:bodyPr wrap="none">
            <a:spAutoFit/>
          </a:bodyPr>
          <a:lstStyle/>
          <a:p>
            <a:r>
              <a:rPr lang="en-GB">
                <a:solidFill>
                  <a:schemeClr val="bg1"/>
                </a:solidFill>
                <a:latin typeface="Calibri" pitchFamily="34" charset="0"/>
              </a:rPr>
              <a:t>RSUs</a:t>
            </a:r>
          </a:p>
        </p:txBody>
      </p:sp>
      <p:cxnSp>
        <p:nvCxnSpPr>
          <p:cNvPr id="39" name="Elbow Connector 38"/>
          <p:cNvCxnSpPr/>
          <p:nvPr/>
        </p:nvCxnSpPr>
        <p:spPr>
          <a:xfrm rot="10800000" flipV="1">
            <a:off x="2238375" y="5173663"/>
            <a:ext cx="839788" cy="60325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rot="5400000">
            <a:off x="3006725" y="5491163"/>
            <a:ext cx="700087" cy="1428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a:off x="3630613" y="5170488"/>
            <a:ext cx="828675" cy="57467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0735" name="TextBox 45"/>
          <p:cNvSpPr txBox="1">
            <a:spLocks noChangeArrowheads="1"/>
          </p:cNvSpPr>
          <p:nvPr/>
        </p:nvSpPr>
        <p:spPr bwMode="auto">
          <a:xfrm>
            <a:off x="1123950" y="5588000"/>
            <a:ext cx="1608138" cy="646113"/>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Executives</a:t>
            </a:r>
          </a:p>
          <a:p>
            <a:r>
              <a:rPr lang="en-GB">
                <a:solidFill>
                  <a:schemeClr val="bg1"/>
                </a:solidFill>
                <a:latin typeface="Calibri" pitchFamily="34" charset="0"/>
              </a:rPr>
              <a:t>0.2% cashflows</a:t>
            </a:r>
          </a:p>
        </p:txBody>
      </p:sp>
      <p:sp>
        <p:nvSpPr>
          <p:cNvPr id="30736" name="TextBox 48"/>
          <p:cNvSpPr txBox="1">
            <a:spLocks noChangeArrowheads="1"/>
          </p:cNvSpPr>
          <p:nvPr/>
        </p:nvSpPr>
        <p:spPr bwMode="auto">
          <a:xfrm>
            <a:off x="2659063" y="5919788"/>
            <a:ext cx="1827212" cy="646112"/>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Other employees</a:t>
            </a:r>
          </a:p>
          <a:p>
            <a:r>
              <a:rPr lang="en-GB">
                <a:solidFill>
                  <a:schemeClr val="bg1"/>
                </a:solidFill>
                <a:latin typeface="Calibri" pitchFamily="34" charset="0"/>
              </a:rPr>
              <a:t>1.4% cashflows</a:t>
            </a:r>
          </a:p>
        </p:txBody>
      </p:sp>
      <p:sp>
        <p:nvSpPr>
          <p:cNvPr id="30737" name="TextBox 52"/>
          <p:cNvSpPr txBox="1">
            <a:spLocks noChangeArrowheads="1"/>
          </p:cNvSpPr>
          <p:nvPr/>
        </p:nvSpPr>
        <p:spPr bwMode="auto">
          <a:xfrm>
            <a:off x="4554538" y="5588000"/>
            <a:ext cx="1708150" cy="646113"/>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R&amp;D employees</a:t>
            </a:r>
          </a:p>
          <a:p>
            <a:r>
              <a:rPr lang="en-GB">
                <a:solidFill>
                  <a:schemeClr val="bg1"/>
                </a:solidFill>
                <a:latin typeface="Calibri" pitchFamily="34" charset="0"/>
              </a:rPr>
              <a:t>3.6% cashflows</a:t>
            </a:r>
          </a:p>
        </p:txBody>
      </p:sp>
      <p:sp>
        <p:nvSpPr>
          <p:cNvPr id="54" name="Rectangle 53"/>
          <p:cNvSpPr/>
          <p:nvPr/>
        </p:nvSpPr>
        <p:spPr>
          <a:xfrm>
            <a:off x="1204913" y="3511550"/>
            <a:ext cx="5057775" cy="3090863"/>
          </a:xfrm>
          <a:prstGeom prst="rect">
            <a:avLst/>
          </a:prstGeom>
          <a:solidFill>
            <a:srgbClr val="FFFF00">
              <a:alpha val="10000"/>
            </a:srgbClr>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chemeClr val="bg1"/>
              </a:solidFill>
            </a:endParaRPr>
          </a:p>
        </p:txBody>
      </p:sp>
      <p:sp>
        <p:nvSpPr>
          <p:cNvPr id="30739" name="TextBox 55"/>
          <p:cNvSpPr txBox="1">
            <a:spLocks noChangeArrowheads="1"/>
          </p:cNvSpPr>
          <p:nvPr/>
        </p:nvSpPr>
        <p:spPr bwMode="auto">
          <a:xfrm>
            <a:off x="2817813" y="3471863"/>
            <a:ext cx="3338512" cy="922337"/>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Employee Incentive Plan</a:t>
            </a:r>
          </a:p>
          <a:p>
            <a:r>
              <a:rPr lang="en-GB">
                <a:solidFill>
                  <a:schemeClr val="bg1"/>
                </a:solidFill>
                <a:latin typeface="Calibri" pitchFamily="34" charset="0"/>
              </a:rPr>
              <a:t>“align[s] the objectives of our</a:t>
            </a:r>
          </a:p>
          <a:p>
            <a:r>
              <a:rPr lang="en-GB">
                <a:solidFill>
                  <a:schemeClr val="bg1"/>
                </a:solidFill>
                <a:latin typeface="Calibri" pitchFamily="34" charset="0"/>
              </a:rPr>
              <a:t>stockholders and our employees”</a:t>
            </a:r>
          </a:p>
        </p:txBody>
      </p:sp>
      <p:pic>
        <p:nvPicPr>
          <p:cNvPr id="30740" name="Picture 2" descr="http://a4.files.biography.com/image/upload/c_fill,cs_srgb,dpr_1.0,g_face,h_300,q_80,w_300/MTIwNjA4NjMzNjg3ODAzNDA0.jpg"/>
          <p:cNvPicPr>
            <a:picLocks noChangeAspect="1" noChangeArrowheads="1"/>
          </p:cNvPicPr>
          <p:nvPr/>
        </p:nvPicPr>
        <p:blipFill>
          <a:blip r:embed="rId2"/>
          <a:srcRect/>
          <a:stretch>
            <a:fillRect/>
          </a:stretch>
        </p:blipFill>
        <p:spPr bwMode="auto">
          <a:xfrm>
            <a:off x="6700838" y="1419225"/>
            <a:ext cx="1368425" cy="1366838"/>
          </a:xfrm>
          <a:prstGeom prst="rect">
            <a:avLst/>
          </a:prstGeom>
          <a:noFill/>
          <a:ln w="9525">
            <a:noFill/>
            <a:miter lim="800000"/>
            <a:headEnd/>
            <a:tailEnd/>
          </a:ln>
        </p:spPr>
      </p:pic>
      <p:sp>
        <p:nvSpPr>
          <p:cNvPr id="30741" name="AutoShape 4" descr="Image result for faceboo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GB">
              <a:solidFill>
                <a:schemeClr val="bg1"/>
              </a:solidFill>
              <a:latin typeface="Calibri" pitchFamily="34" charset="0"/>
            </a:endParaRPr>
          </a:p>
        </p:txBody>
      </p:sp>
      <p:pic>
        <p:nvPicPr>
          <p:cNvPr id="30742" name="Picture 8" descr="http://media.bestofmicro.com/R/O/464964/original/Facebook-logo-PSD.jpg"/>
          <p:cNvPicPr>
            <a:picLocks noChangeAspect="1" noChangeArrowheads="1"/>
          </p:cNvPicPr>
          <p:nvPr/>
        </p:nvPicPr>
        <p:blipFill>
          <a:blip r:embed="rId3"/>
          <a:srcRect/>
          <a:stretch>
            <a:fillRect/>
          </a:stretch>
        </p:blipFill>
        <p:spPr bwMode="auto">
          <a:xfrm>
            <a:off x="3398838" y="1671638"/>
            <a:ext cx="1889125" cy="911225"/>
          </a:xfrm>
          <a:prstGeom prst="rect">
            <a:avLst/>
          </a:prstGeom>
          <a:noFill/>
          <a:ln w="9525">
            <a:noFill/>
            <a:miter lim="800000"/>
            <a:headEnd/>
            <a:tailEnd/>
          </a:ln>
        </p:spPr>
      </p:pic>
      <p:pic>
        <p:nvPicPr>
          <p:cNvPr id="1034" name="Picture 10" descr="http://img.techxplore.com/newman/gfx/news/hires/2013/facebook_like_thumb.jpg"/>
          <p:cNvPicPr>
            <a:picLocks noChangeAspect="1" noChangeArrowheads="1"/>
          </p:cNvPicPr>
          <p:nvPr/>
        </p:nvPicPr>
        <p:blipFill>
          <a:blip r:embed="rId4"/>
          <a:srcRect/>
          <a:stretch>
            <a:fillRect/>
          </a:stretch>
        </p:blipFill>
        <p:spPr bwMode="auto">
          <a:xfrm>
            <a:off x="5126038" y="4787900"/>
            <a:ext cx="666750" cy="571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34"/>
                                        </p:tgtEl>
                                        <p:attrNameLst>
                                          <p:attrName>style.visibility</p:attrName>
                                        </p:attrNameLst>
                                      </p:cBhvr>
                                      <p:to>
                                        <p:strVal val="visible"/>
                                      </p:to>
                                    </p:set>
                                    <p:anim calcmode="lin" valueType="num">
                                      <p:cBhvr>
                                        <p:cTn id="7" dur="1000" fill="hold"/>
                                        <p:tgtEl>
                                          <p:spTgt spid="1034"/>
                                        </p:tgtEl>
                                        <p:attrNameLst>
                                          <p:attrName>ppt_w</p:attrName>
                                        </p:attrNameLst>
                                      </p:cBhvr>
                                      <p:tavLst>
                                        <p:tav tm="0">
                                          <p:val>
                                            <p:fltVal val="0"/>
                                          </p:val>
                                        </p:tav>
                                        <p:tav tm="100000">
                                          <p:val>
                                            <p:strVal val="#ppt_w"/>
                                          </p:val>
                                        </p:tav>
                                      </p:tavLst>
                                    </p:anim>
                                    <p:anim calcmode="lin" valueType="num">
                                      <p:cBhvr>
                                        <p:cTn id="8" dur="1000" fill="hold"/>
                                        <p:tgtEl>
                                          <p:spTgt spid="1034"/>
                                        </p:tgtEl>
                                        <p:attrNameLst>
                                          <p:attrName>ppt_h</p:attrName>
                                        </p:attrNameLst>
                                      </p:cBhvr>
                                      <p:tavLst>
                                        <p:tav tm="0">
                                          <p:val>
                                            <p:fltVal val="0"/>
                                          </p:val>
                                        </p:tav>
                                        <p:tav tm="100000">
                                          <p:val>
                                            <p:strVal val="#ppt_h"/>
                                          </p:val>
                                        </p:tav>
                                      </p:tavLst>
                                    </p:anim>
                                    <p:anim calcmode="lin" valueType="num">
                                      <p:cBhvr>
                                        <p:cTn id="9" dur="1000" fill="hold"/>
                                        <p:tgtEl>
                                          <p:spTgt spid="1034"/>
                                        </p:tgtEl>
                                        <p:attrNameLst>
                                          <p:attrName>style.rotation</p:attrName>
                                        </p:attrNameLst>
                                      </p:cBhvr>
                                      <p:tavLst>
                                        <p:tav tm="0">
                                          <p:val>
                                            <p:fltVal val="90"/>
                                          </p:val>
                                        </p:tav>
                                        <p:tav tm="100000">
                                          <p:val>
                                            <p:fltVal val="0"/>
                                          </p:val>
                                        </p:tav>
                                      </p:tavLst>
                                    </p:anim>
                                    <p:animEffect transition="in" filter="fade">
                                      <p:cBhvr>
                                        <p:cTn id="10" dur="1000"/>
                                        <p:tgtEl>
                                          <p:spTgt spid="1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2"/>
          <p:cNvPicPr>
            <a:picLocks noChangeAspect="1"/>
          </p:cNvPicPr>
          <p:nvPr/>
        </p:nvPicPr>
        <p:blipFill>
          <a:blip r:embed="rId2"/>
          <a:srcRect/>
          <a:stretch>
            <a:fillRect/>
          </a:stretch>
        </p:blipFill>
        <p:spPr bwMode="auto">
          <a:xfrm>
            <a:off x="460375" y="1597025"/>
            <a:ext cx="8183563" cy="4708525"/>
          </a:xfrm>
          <a:prstGeom prst="rect">
            <a:avLst/>
          </a:prstGeom>
          <a:noFill/>
          <a:ln w="9525">
            <a:noFill/>
            <a:miter lim="800000"/>
            <a:headEnd/>
            <a:tailEnd/>
          </a:ln>
        </p:spPr>
      </p:pic>
      <p:sp>
        <p:nvSpPr>
          <p:cNvPr id="31746" name="Title 1"/>
          <p:cNvSpPr>
            <a:spLocks noGrp="1"/>
          </p:cNvSpPr>
          <p:nvPr>
            <p:ph type="title"/>
          </p:nvPr>
        </p:nvSpPr>
        <p:spPr/>
        <p:txBody>
          <a:bodyPr/>
          <a:lstStyle/>
          <a:p>
            <a:r>
              <a:rPr lang="en-GB" smtClean="0"/>
              <a:t>Case study: Zynga</a:t>
            </a:r>
          </a:p>
        </p:txBody>
      </p:sp>
      <p:sp>
        <p:nvSpPr>
          <p:cNvPr id="7" name="Right Arrow 6"/>
          <p:cNvSpPr/>
          <p:nvPr/>
        </p:nvSpPr>
        <p:spPr>
          <a:xfrm rot="15264215" flipV="1">
            <a:off x="231776" y="4030662"/>
            <a:ext cx="647700" cy="111125"/>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Right Arrow 7"/>
          <p:cNvSpPr/>
          <p:nvPr/>
        </p:nvSpPr>
        <p:spPr>
          <a:xfrm rot="6667511" flipV="1">
            <a:off x="910432" y="2389981"/>
            <a:ext cx="450850" cy="122237"/>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Right Arrow 9"/>
          <p:cNvSpPr/>
          <p:nvPr/>
        </p:nvSpPr>
        <p:spPr>
          <a:xfrm rot="6783156" flipV="1">
            <a:off x="1346994" y="4326732"/>
            <a:ext cx="1474787" cy="12065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Right Arrow 10"/>
          <p:cNvSpPr/>
          <p:nvPr/>
        </p:nvSpPr>
        <p:spPr>
          <a:xfrm rot="5638585" flipV="1">
            <a:off x="3479006" y="4791869"/>
            <a:ext cx="809625" cy="1285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Right Arrow 13"/>
          <p:cNvSpPr/>
          <p:nvPr/>
        </p:nvSpPr>
        <p:spPr>
          <a:xfrm rot="5400000" flipV="1">
            <a:off x="4583113" y="3846513"/>
            <a:ext cx="1611312" cy="8731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5" name="Right Arrow 14"/>
          <p:cNvSpPr/>
          <p:nvPr/>
        </p:nvSpPr>
        <p:spPr>
          <a:xfrm rot="5400000" flipV="1">
            <a:off x="7063582" y="4644231"/>
            <a:ext cx="1390650" cy="103187"/>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TextBox 18"/>
          <p:cNvSpPr txBox="1"/>
          <p:nvPr/>
        </p:nvSpPr>
        <p:spPr>
          <a:xfrm>
            <a:off x="414338" y="4413250"/>
            <a:ext cx="1462087" cy="1014413"/>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Dec 16, 2011</a:t>
            </a:r>
            <a:r>
              <a:rPr lang="en-GB" sz="1200" dirty="0">
                <a:latin typeface="+mn-lt"/>
                <a:cs typeface="+mn-cs"/>
              </a:rPr>
              <a:t>: IPO </a:t>
            </a:r>
          </a:p>
          <a:p>
            <a:pPr fontAlgn="auto">
              <a:spcBef>
                <a:spcPts val="0"/>
              </a:spcBef>
              <a:spcAft>
                <a:spcPts val="0"/>
              </a:spcAft>
              <a:defRPr/>
            </a:pPr>
            <a:r>
              <a:rPr lang="en-GB" sz="1200" dirty="0">
                <a:latin typeface="+mn-lt"/>
                <a:cs typeface="+mn-cs"/>
              </a:rPr>
              <a:t>Marc </a:t>
            </a:r>
            <a:r>
              <a:rPr lang="en-GB" sz="1200" dirty="0" err="1">
                <a:latin typeface="+mn-lt"/>
                <a:cs typeface="+mn-cs"/>
              </a:rPr>
              <a:t>Pincus</a:t>
            </a:r>
            <a:endParaRPr lang="en-GB" sz="1200" dirty="0">
              <a:latin typeface="+mn-lt"/>
              <a:cs typeface="+mn-cs"/>
            </a:endParaRPr>
          </a:p>
          <a:p>
            <a:pPr fontAlgn="auto">
              <a:spcBef>
                <a:spcPts val="0"/>
              </a:spcBef>
              <a:spcAft>
                <a:spcPts val="0"/>
              </a:spcAft>
              <a:defRPr/>
            </a:pPr>
            <a:r>
              <a:rPr lang="en-GB" sz="1200" dirty="0">
                <a:latin typeface="+mn-lt"/>
                <a:cs typeface="+mn-cs"/>
              </a:rPr>
              <a:t>(founder, CEO) has</a:t>
            </a:r>
          </a:p>
          <a:p>
            <a:pPr fontAlgn="auto">
              <a:spcBef>
                <a:spcPts val="0"/>
              </a:spcBef>
              <a:spcAft>
                <a:spcPts val="0"/>
              </a:spcAft>
              <a:defRPr/>
            </a:pPr>
            <a:r>
              <a:rPr lang="en-GB" sz="1200" dirty="0">
                <a:latin typeface="+mn-lt"/>
                <a:cs typeface="+mn-cs"/>
              </a:rPr>
              <a:t>16% </a:t>
            </a:r>
            <a:r>
              <a:rPr lang="en-GB" sz="1200" dirty="0" err="1">
                <a:latin typeface="+mn-lt"/>
                <a:cs typeface="+mn-cs"/>
              </a:rPr>
              <a:t>cashflows</a:t>
            </a:r>
            <a:r>
              <a:rPr lang="en-GB" sz="1200" dirty="0">
                <a:latin typeface="+mn-lt"/>
                <a:cs typeface="+mn-cs"/>
              </a:rPr>
              <a:t> +</a:t>
            </a:r>
          </a:p>
          <a:p>
            <a:pPr fontAlgn="auto">
              <a:spcBef>
                <a:spcPts val="0"/>
              </a:spcBef>
              <a:spcAft>
                <a:spcPts val="0"/>
              </a:spcAft>
              <a:defRPr/>
            </a:pPr>
            <a:r>
              <a:rPr lang="en-GB" sz="1200" dirty="0">
                <a:latin typeface="+mn-lt"/>
                <a:cs typeface="+mn-cs"/>
              </a:rPr>
              <a:t>voting control</a:t>
            </a:r>
          </a:p>
        </p:txBody>
      </p:sp>
      <p:sp>
        <p:nvSpPr>
          <p:cNvPr id="21" name="TextBox 20"/>
          <p:cNvSpPr txBox="1"/>
          <p:nvPr/>
        </p:nvSpPr>
        <p:spPr>
          <a:xfrm>
            <a:off x="1262063" y="2038350"/>
            <a:ext cx="1462087" cy="1014413"/>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Mar 21, 2012</a:t>
            </a:r>
            <a:r>
              <a:rPr lang="en-GB" sz="1200" dirty="0">
                <a:latin typeface="+mn-lt"/>
                <a:cs typeface="+mn-cs"/>
              </a:rPr>
              <a:t>:  Acquires OMGPOP</a:t>
            </a:r>
          </a:p>
          <a:p>
            <a:pPr fontAlgn="auto">
              <a:spcBef>
                <a:spcPts val="0"/>
              </a:spcBef>
              <a:spcAft>
                <a:spcPts val="0"/>
              </a:spcAft>
              <a:defRPr/>
            </a:pPr>
            <a:r>
              <a:rPr lang="en-GB" sz="1200" dirty="0">
                <a:latin typeface="+mn-lt"/>
                <a:cs typeface="+mn-cs"/>
              </a:rPr>
              <a:t>for $183m, which is shut down within a year.</a:t>
            </a:r>
          </a:p>
        </p:txBody>
      </p:sp>
      <p:sp>
        <p:nvSpPr>
          <p:cNvPr id="22" name="TextBox 21"/>
          <p:cNvSpPr txBox="1"/>
          <p:nvPr/>
        </p:nvSpPr>
        <p:spPr>
          <a:xfrm>
            <a:off x="1846263" y="3076575"/>
            <a:ext cx="1462087" cy="647700"/>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July 25, 2012</a:t>
            </a:r>
            <a:r>
              <a:rPr lang="en-GB" sz="1200" dirty="0">
                <a:latin typeface="+mn-lt"/>
                <a:cs typeface="+mn-cs"/>
              </a:rPr>
              <a:t>: </a:t>
            </a:r>
          </a:p>
          <a:p>
            <a:pPr fontAlgn="auto">
              <a:spcBef>
                <a:spcPts val="0"/>
              </a:spcBef>
              <a:spcAft>
                <a:spcPts val="0"/>
              </a:spcAft>
              <a:defRPr/>
            </a:pPr>
            <a:r>
              <a:rPr lang="en-GB" sz="1200" dirty="0">
                <a:latin typeface="+mn-lt"/>
                <a:cs typeface="+mn-cs"/>
              </a:rPr>
              <a:t>earnings 1/6 of</a:t>
            </a:r>
          </a:p>
          <a:p>
            <a:pPr fontAlgn="auto">
              <a:spcBef>
                <a:spcPts val="0"/>
              </a:spcBef>
              <a:spcAft>
                <a:spcPts val="0"/>
              </a:spcAft>
              <a:defRPr/>
            </a:pPr>
            <a:r>
              <a:rPr lang="en-GB" sz="1200" dirty="0">
                <a:latin typeface="+mn-lt"/>
                <a:cs typeface="+mn-cs"/>
              </a:rPr>
              <a:t>expectations </a:t>
            </a:r>
          </a:p>
        </p:txBody>
      </p:sp>
      <p:sp>
        <p:nvSpPr>
          <p:cNvPr id="23" name="TextBox 22"/>
          <p:cNvSpPr txBox="1"/>
          <p:nvPr/>
        </p:nvSpPr>
        <p:spPr>
          <a:xfrm>
            <a:off x="3397250" y="3052763"/>
            <a:ext cx="1584325" cy="1201737"/>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Jul 1, 2013</a:t>
            </a:r>
            <a:r>
              <a:rPr lang="en-GB" sz="1200" dirty="0">
                <a:latin typeface="+mn-lt"/>
                <a:cs typeface="+mn-cs"/>
              </a:rPr>
              <a:t>: </a:t>
            </a:r>
            <a:r>
              <a:rPr lang="en-GB" sz="1200" dirty="0" err="1">
                <a:latin typeface="+mn-lt"/>
                <a:cs typeface="+mn-cs"/>
              </a:rPr>
              <a:t>Pincus</a:t>
            </a:r>
            <a:r>
              <a:rPr lang="en-GB" sz="1200" dirty="0">
                <a:latin typeface="+mn-lt"/>
                <a:cs typeface="+mn-cs"/>
              </a:rPr>
              <a:t>,</a:t>
            </a:r>
          </a:p>
          <a:p>
            <a:pPr fontAlgn="auto">
              <a:spcBef>
                <a:spcPts val="0"/>
              </a:spcBef>
              <a:spcAft>
                <a:spcPts val="0"/>
              </a:spcAft>
              <a:defRPr/>
            </a:pPr>
            <a:r>
              <a:rPr lang="en-GB" sz="1200" dirty="0">
                <a:latin typeface="+mn-lt"/>
                <a:cs typeface="+mn-cs"/>
              </a:rPr>
              <a:t>Rated one of “America’s worst 5 CEOs” for 2012,</a:t>
            </a:r>
          </a:p>
          <a:p>
            <a:pPr fontAlgn="auto">
              <a:spcBef>
                <a:spcPts val="0"/>
              </a:spcBef>
              <a:spcAft>
                <a:spcPts val="0"/>
              </a:spcAft>
              <a:defRPr/>
            </a:pPr>
            <a:r>
              <a:rPr lang="en-GB" sz="1200" dirty="0">
                <a:latin typeface="+mn-lt"/>
                <a:cs typeface="+mn-cs"/>
              </a:rPr>
              <a:t>appoints Don </a:t>
            </a:r>
            <a:r>
              <a:rPr lang="en-GB" sz="1200" dirty="0" err="1">
                <a:latin typeface="+mn-lt"/>
                <a:cs typeface="+mn-cs"/>
              </a:rPr>
              <a:t>Mattrick</a:t>
            </a:r>
            <a:r>
              <a:rPr lang="en-GB" sz="1200" dirty="0">
                <a:latin typeface="+mn-lt"/>
                <a:cs typeface="+mn-cs"/>
              </a:rPr>
              <a:t> (from Xbox) as CEO</a:t>
            </a:r>
          </a:p>
        </p:txBody>
      </p:sp>
      <p:sp>
        <p:nvSpPr>
          <p:cNvPr id="24" name="TextBox 23"/>
          <p:cNvSpPr txBox="1"/>
          <p:nvPr/>
        </p:nvSpPr>
        <p:spPr>
          <a:xfrm>
            <a:off x="5095875" y="2603500"/>
            <a:ext cx="1460500" cy="461963"/>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Mar 3, 2014</a:t>
            </a:r>
            <a:r>
              <a:rPr lang="en-GB" sz="1200" dirty="0">
                <a:latin typeface="+mn-lt"/>
                <a:cs typeface="+mn-cs"/>
              </a:rPr>
              <a:t>: launch</a:t>
            </a:r>
          </a:p>
          <a:p>
            <a:pPr fontAlgn="auto">
              <a:spcBef>
                <a:spcPts val="0"/>
              </a:spcBef>
              <a:spcAft>
                <a:spcPts val="0"/>
              </a:spcAft>
              <a:defRPr/>
            </a:pPr>
            <a:r>
              <a:rPr lang="en-GB" sz="1200" dirty="0">
                <a:latin typeface="+mn-lt"/>
                <a:cs typeface="+mn-cs"/>
              </a:rPr>
              <a:t>of 3 new games  </a:t>
            </a:r>
          </a:p>
        </p:txBody>
      </p:sp>
      <p:sp>
        <p:nvSpPr>
          <p:cNvPr id="25" name="TextBox 24"/>
          <p:cNvSpPr txBox="1"/>
          <p:nvPr/>
        </p:nvSpPr>
        <p:spPr>
          <a:xfrm>
            <a:off x="6740525" y="3305175"/>
            <a:ext cx="1460500" cy="646113"/>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Apr 9, 2015</a:t>
            </a:r>
            <a:r>
              <a:rPr lang="en-GB" sz="1200" dirty="0">
                <a:latin typeface="+mn-lt"/>
                <a:cs typeface="+mn-cs"/>
              </a:rPr>
              <a:t>: </a:t>
            </a:r>
            <a:r>
              <a:rPr lang="en-GB" sz="1200" dirty="0" err="1">
                <a:latin typeface="+mn-lt"/>
                <a:cs typeface="+mn-cs"/>
              </a:rPr>
              <a:t>Pincus</a:t>
            </a:r>
            <a:endParaRPr lang="en-GB" sz="1200" dirty="0">
              <a:latin typeface="+mn-lt"/>
              <a:cs typeface="+mn-cs"/>
            </a:endParaRPr>
          </a:p>
          <a:p>
            <a:pPr fontAlgn="auto">
              <a:spcBef>
                <a:spcPts val="0"/>
              </a:spcBef>
              <a:spcAft>
                <a:spcPts val="0"/>
              </a:spcAft>
              <a:defRPr/>
            </a:pPr>
            <a:r>
              <a:rPr lang="en-GB" sz="1200" dirty="0">
                <a:latin typeface="+mn-lt"/>
                <a:cs typeface="+mn-cs"/>
              </a:rPr>
              <a:t>returns as CEO, </a:t>
            </a:r>
            <a:r>
              <a:rPr lang="en-GB" sz="1200" dirty="0" err="1">
                <a:latin typeface="+mn-lt"/>
                <a:cs typeface="+mn-cs"/>
              </a:rPr>
              <a:t>Mattrick</a:t>
            </a:r>
            <a:r>
              <a:rPr lang="en-GB" sz="1200" dirty="0">
                <a:latin typeface="+mn-lt"/>
                <a:cs typeface="+mn-cs"/>
              </a:rPr>
              <a:t> fired</a:t>
            </a:r>
          </a:p>
        </p:txBody>
      </p:sp>
      <p:sp>
        <p:nvSpPr>
          <p:cNvPr id="26" name="TextBox 25"/>
          <p:cNvSpPr txBox="1"/>
          <p:nvPr/>
        </p:nvSpPr>
        <p:spPr>
          <a:xfrm>
            <a:off x="6348413" y="5840413"/>
            <a:ext cx="1462087" cy="461962"/>
          </a:xfrm>
          <a:prstGeom prst="rect">
            <a:avLst/>
          </a:prstGeom>
          <a:noFill/>
          <a:ln>
            <a:solidFill>
              <a:schemeClr val="accent1">
                <a:shade val="50000"/>
              </a:schemeClr>
            </a:solidFill>
          </a:ln>
        </p:spPr>
        <p:txBody>
          <a:bodyPr>
            <a:spAutoFit/>
          </a:bodyPr>
          <a:lstStyle/>
          <a:p>
            <a:pPr fontAlgn="auto">
              <a:spcBef>
                <a:spcPts val="0"/>
              </a:spcBef>
              <a:spcAft>
                <a:spcPts val="0"/>
              </a:spcAft>
              <a:defRPr/>
            </a:pPr>
            <a:r>
              <a:rPr lang="en-GB" sz="1200" b="1" dirty="0">
                <a:latin typeface="+mn-lt"/>
                <a:cs typeface="+mn-cs"/>
              </a:rPr>
              <a:t>May 5, 2015</a:t>
            </a:r>
            <a:r>
              <a:rPr lang="en-GB" sz="1200" dirty="0">
                <a:latin typeface="+mn-lt"/>
                <a:cs typeface="+mn-cs"/>
              </a:rPr>
              <a:t>: Fires</a:t>
            </a:r>
          </a:p>
          <a:p>
            <a:pPr fontAlgn="auto">
              <a:spcBef>
                <a:spcPts val="0"/>
              </a:spcBef>
              <a:spcAft>
                <a:spcPts val="0"/>
              </a:spcAft>
              <a:defRPr/>
            </a:pPr>
            <a:r>
              <a:rPr lang="en-GB" sz="1200" dirty="0">
                <a:latin typeface="+mn-lt"/>
                <a:cs typeface="+mn-cs"/>
              </a:rPr>
              <a:t>25% of workforce</a:t>
            </a:r>
          </a:p>
        </p:txBody>
      </p:sp>
      <p:sp>
        <p:nvSpPr>
          <p:cNvPr id="27" name="Right Arrow 26"/>
          <p:cNvSpPr/>
          <p:nvPr/>
        </p:nvSpPr>
        <p:spPr>
          <a:xfrm rot="17485208" flipV="1">
            <a:off x="7591426" y="5788025"/>
            <a:ext cx="754062" cy="103187"/>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761" name="AutoShape 16" descr="data:image/jpeg;base64,/9j/4AAQSkZJRgABAQAAAQABAAD/2wCEAAkGBxQSEhQUEhQVFRQUFBUUFRQUFBAUFBUQFBQWFhQUFRQYHCggGBolHBQUITEhJSkrLi4uFx8zODMsNygtLiwBCgoKDg0OGxAQGiwcHxwsLCwsLCwsLCwsLCwsLCwsLCwsLCwsLCwsLCwsLCwsLCwsLDcsLCwsLCwsLCwsLCwsLP/AABEIALcBEwMBIgACEQEDEQH/xAAcAAABBQEBAQAAAAAAAAAAAAAEAAIDBQYBBwj/xAA5EAABAwMCAwYEBQMEAwEAAAABAAIRAwQhBTESQVEGImFxgZETFKGxIzJCUtHB4fAVM2LxcpKiJP/EABkBAAIDAQAAAAAAAAAAAAAAAAECAAMEBf/EACQRAAIDAAICAwEBAAMAAAAAAAABAgMREiETMQQyQSJRFGFx/9oADAMBAAIRAxEAPwC94V2mwKVtNS0aKoTLcBLh4G6Au7tsKPtJUc0YWbbWed0ysyJdCjl2GXBkqvunQVYtZhVGoNMrnyXJm+P8rC60EArXUqjQ1YnRZACstQvXNZhdGp8YnNvXKRoXXrU351q8/Opv6qRmoO6p/Kivws37b1qMoVAV55RvnSMq9stS6lHmK6zWuhCVa4CramqCN1W3F9OxQcgqsvvmwu/NhZplc9VKKp6ocw+Mv/mwuG7CoTVKb8YqcieMuPmgnsu1RsuWD8zgPVEUnMds4HyKDZFEtfnh1Ujb8KpNnOynp6eVU7Wi5VJliL4J3zaGp6ajKOmJHc/8G8MTguE9tQo+30oKxoaYOiXzy/wPiiikaCn8BWg/04dEz/Twl80wcIFDwFNdSKv3WA6KF9sAg75DKuJnKwIUBBK07dGdUyAAOpQF/pTqX5hg8xso7Z8dwKhDc0z9YEc1XV7iFqdOtWVKga7ZEdoezFN1MupiHAT5pFdIZwgnhgjerqGfSycLqbyyG8SN42mpGMTmhS09lpMRku0rFn2UlqO0TVRspqpvpnQqX8kjaeEDdW+VctYhK7FimzREhsaMALurM7hRdozCi1n/AGyujV9DnW/cyNTCTLgJtw5VtSrBQTwsUNLtlyEQy8WfZcqYXQTcw+Av23soinUJVNp9QOK1em2wISStwHhATUIXGXZVlqDGsEn/ALWcurvJ5NG8dOnmnrlyWlVkVF4GXV8QPzBo68/IKlvr0Riq0HpBc/zPERAVfd3Zqvw2YwGZj1iJVZcOG256Njh9E5WHN1hzZAIcOsA+0bIKrq9QOkPI8uIfdAv8kh/YjkiKabRu3VaiQKp+I3/6A8JwfLC9c0XVKdVo6kSI2M/Y+C8CbQ5xjmrOw1atava5jjw9DtE7f35JWtGTPou3og7I2lbhea6H23LuEluHDrBnY7/ZehaZqDarA5vqOYPQhVtIbstKVIImm1CU3qdtRJ0B6wptMLpohNoVJwplojGLRQ20wOqyEDXaEXfVYOyBqAlZJ4nhpr3NLSweCwRywualRD6Twf2k+oVVbOewyPbkhdZ1GqWkYDecDPurVdHhxYvifLUUIljg4HIKvKmv0+AyDxEREYnzWWubuFXVr8KnEaHHTtW0BJPUykhTqISTENm/C7TfhNrPEIcVYarN6M6RUa0ZKrGsROoXQL4TGZSP6nSgv5JQENXG6mqPhCOfMrHNDQYZaMwgtfxTKsrQYCC7Qs/DK6VP0Ofd9zEGnKHq2Uq3o0U40UkmkX1sp2WClGnq5p0QpW0Qq+SLeTBdJsYK2Om0+FqrLC3U+s3Hw6WHcJO3lzU48+iqdmdlVrt5xvIBwMD+p/zoqxtiXzyAwJ/cd3FOtiBL3eJE525/54J1KrxETzO3L1WtRSWIx629BLugKdPhYPzbnYuA5Dw6+yoqlqeJzT+nB8D0C9FbpnG/jI7tNsgeLctH/sQfTqCqOz04B7i/m4nzHDI+6rbwuUNMlS08k8QGGkAnlP8A0pL+wDKpbyOPcc16Zo+iNrWdTugFz3EbSARAWS1SzPEC4Q4Yf/5NOT6jKVT7C61hR07bhJDhOP8AIRVXTviM5kty0j9TOY8x0WjrWLYa+ARAJ3wR3T9fuq5vcc74fmGncfyPEJ09K5Rwz+lXTmP4WumMif1N2PqvWOwerfiNYT+YcPmN2n0Mj1XlD2gVA8Y34hB2O6vdP1L4NwwzEPEHYb8/ApbFq0kP8PoikycI9lADkspZ683umekj7rV29w2o0OYQQeYQp4tsrt1EVzRAEjEdES3ZVXaDVWUKZDnDidgNnMczHRVWldrqUcNQxGzhnHQgJ1KMZ4LxlKOmnr0wQQULSaCqe+7VUiOGmSZ3ccY8BuhrftAwbkKm5py1DwhLian4YQOo2zS0yEC3tHR5vHuEDqPamiAe+PcKqTTXoaEJJmf1q0aCVmLpgROu9pmOJhwWZuNYB5pq0aXBsOc0JKidqw6pK7EJwkabTe2LaoEO3Whq3v4cjovAbK4NN4cDsfovTbPWOKlvyUnDiuiiD1kbdSL6zh0MLTWYkBY3SWTUJ6lbu0b3Qll9TfU3nZFWYoPhRKNcVBVO6xWMsh7C7UYCG11v4ZRNocBRa2PwyujT9DBd9zL02YUT25RdMYUTm5We5mio5Tap2sSpsRLGKguDbMQJ6LMa1fOqO72ANvLp5rW0sMcejSfosjSsTUcOLA6b4PXxW7466MHyH+ANF5quDdmgSegGI+on0VnYUXVagazbkeg5uPj/AChdTpsp1fh03EtkEjxI5u5rYdkqtBn5mkO5kuEGATmFZPc6FrSbL2la/Do+wyMkzsgqWm947S4GPDugf0C0FdnHDzBa38jGg7nEk+XtKAvGOptnhk8Q5eAb/Q+6paNKIOz9dtMupmIB6xEzHogO1eiDNRrSQMmO93T5ckHql/XD+JtFuAR+rvDGMbjKHodrK1Ofi0jwDpxEAeEjbzQUJAckV9O7a5pZseR6HHvMfUqirgNd3uRyNsHmFeapozLv8azeA45dTLoGekcv5Q1XSarWD4wHQSZ+u6KfYslqM463Bqd14LSeYg56xgn2Umq2R/DLM92PPh2nxjHsrG+pcLQWsBMZESY5lv0MKudeEtnYtJdjEj/J91c10Z0+zWWupH4bJOYErh16oyfh1HNnfhc5v2QVo0uZPU4XK1rhc+TUZYbVW5R0gras9ziXOJJ3JJJPqibC8nmqW5ZBRGkHK0RxozyTTw2FqcIa+cpLWsAELe1gUUQqbit1QFeqCpL0HKqKlQosKHVWpvBhMbUM5RLRhIzo0rUAup5SUzm5XUdH4mVV5pV4WthBaXa/Ecre4suFX2SXo49VbzkE6VqgD8rc2OqAgZXmJtTMq70i4cIBVcmmjRCUk8ZvxcSm1KirrWrhSPqrn2ezZAvLN2AoddrgUiqr/UeEbqo1e/dUbwt5ro0v+TnXr+jrb8QnUrsEqkGm1D1SpU3MOUlkNHhNx9mtoiUUxqrdLqyFb02rNmGjlqDrVkgjqIWM1W9LXMptw51SDHINxC3FmFi+0Ntw6nQH6Xva4eZ3+oW2h4sMV61m20DR6VGi0cIe9w4nucAS4nOSVypaUmOkU+Hw29uRTq1Krxw0llIDdsF7jy5GG/VV2j29zxH4r3cHF3g97Hy2DhrCwRyzxeyskGP/AIbPS7tr2ww+nT0Umo1mgQ5Z3QW8NVzmiBEOAJIJmR9FaXVQVDDscvGFVLrouUf0Bqas0cp5AASjqF4Hj8seBH9CqOtSDakS7hmJaGl/Dz3wPYqjfRvRWd8J9TgL+7xOYW/DBjNMt6EHf+UV2NLF+aXWs6A3/etvw6jclrYDX9QR18U2/p/MWjiMO4SR1DwNkdplSoQRUbBmJ5EdYnHkp6lENDgBAP8ACrk/0mHnVjdF/DiS1vEeoyf7Kl11gDmfDGS890D9JyBHqrazIpXTmHbi4T5TI+4Rmis//W8wDNORImCTj6Sr5SyOmWENnhP2csnCl3pEkmDiB5KwurXCtre1dGTJk5MKxpaeIyJPiuNYpSmzqJqEcPK9WbEwELo3FOy9D1zRWuBIAB8FV6Roudl1viU8o9nO+RPJagelTdCFrbrZDTIGyoNVtA2YWiXxUlqYsLE/ZSOpymjTwRskbiCjadyIWCeo1Q46U15ZhoVf8SFZ6rdCFl33BLtsIxi2WeZQfRYkpIQVCkn4lvmiGaNp/Bkp99V7yN+bbGFRalWyo02+zImlHEEioEXaOEhUDKqOs6uUvjwnI2lrVwuV66qre4wm1LmVVKK0ti3h26rZVjo9Jp3VFWdJVhptWFbD1hXL7aasUmQqDWGDkj6dYlDXVKVF0NLtDNDaZWwtrEkKk0GiJC0Or69RtKcvILo7rRuSlUeUiqUuKB9S1ClaiajoPTmspd9oKN1cW5pg8VOoASRyKyOpau64rOe8yXTA5AdAl2cq8NUjm5zSPMHP0W2NXFGN2cme6UWFzeXqSoq9N3M4Uun12/DHkqzUtSlwazJJA8gVW/Zqiuiw0qnwtkcyUyu/vYUtqDHp9wgrjBVdvs00roOdaNqCTuOf9Um0HDnPqoLa8wRAMbjmfGUZZ3DH7HzBwQehCRPQSjhwNI2+5n6qG62PujriAMKi1G57pI8QPNJJkSPPe1D2i7JbvwtJ85g/RaTQbIipUcebWx5f4SsnY6c+4vXA7A8RP/EQR7yt7fVmWtF9Rxw1oAnckCGtA81ZN9KJXSlrmzOv7cildVabx+G15aD0jf6reabrNKrTBY4bL5/fSLnOe52XOJPmTKL02+q0DNJ5j9p2Kt/48fZld8mz26+vWwYMnwQtlXAWL0rtD8wOEjhcNwrL5xw2VUr3U8L4UeSOmsrXohZnV7gGUDVvHnmopJ3Qn86SjhfX8NJlXUYZTxsj3UlBUprnv5DbNXhSKq6oygnWSuajUO9OrmVupFb8skjoST+WQPGigNUjbZMcZSOVIGrrOKZyIzaImMEo2zYhERbPhJKPRdG3fZc0291QPCVO4wp6QBWTxvl2bFJNdA5YUXaVIKe6nhCuwr1DELI0FGuFy4uFTsrwJJQtzq37fcoKtt9CSuUV2aiyui0EjosPqd4+o9znmTJ/wLlxfvd+o+iBLvbmtFdfEx3Wqfojc6DIU1vUIqMcDnjafqEx7VE0x5q0oPYW3jgyBzMD+6BpVHB05555nxTuz9y2tTb/AMg0+scJ+6h1ao+gS4tLmggGN2j90dFliv67N/JuKwv9N7Q8Aiocjn1CZe6w6q/8OHeJwPsqy3pcUEsdnIPCXAz4tkcirK3ZH5A4wYhrHHO0GNt+aE0my2tvAq1qEDJ3yf6JlYOnjpmHjfo4dCpHWlaMUo73CeNwGQJmBOP5Vc59Y1fhtNOR/ucJcfhjhDhPieLZVpL8Hcn/AKXNtqJe0giHDcH+ir753dPmlQ4pJJksdEgRLS3/AK9kPdv7o8SqpLskZaZnUe0HyNVnAwO4w7iEweUGfdUGva/VunAvwwflYDgeJ6lD9oa/xbo/tpgN9Rv9UBdP5Dn9AtlVaST/AEw3WybcV6I7i4P6eW6HZWdMGZUxpY9kQzEdVcZy97NWjmn4j8dAr2pcLM22ru2dt1CMF3OywXwe8pHU+NOPHjEtPjrouFUm4TDcFZXFM1qeF4LlR1LhUxuSmOuik8KD5CyqVkOaiBdcFMbXyroVIqlYWSSF+OkrPChPKUgKkJQ5MKTjXSOQcJUjHKEvUgegEd8WEdaXaqXuT6TkGh4WOJpm15CguKoG6BoXEDKGua5cfBBQNEr/AOf+x9e6Lj4cghzndIdea4JVqWGNtt6zsprinroagAhZ0PooajYMolw90x4kIgLrstqxpO4J58TPPmPVeg31cVAHjPE33XjrHHluDv8AZb7s5fOqUQXBwEkBxBDSRHFwnYwSJjaVVOHel9VmdGh0W/qUXdwhzCQQ0/mbvseYzzV//rtQggcLZIJdFV0Gf28IB2/cFkW0nsdLfrMKzoXVQ8m485VTNqVcu30ya7qV6hJNRwDncURw5gtIGSQ0iMTvKIsbdtJnCwQPqfNcosc7LipSZMcuirbHk4pdIgr1uERzcVnu0mrCiwmZOzR1edkbqN61odUcYa2QPTmvOtSvDXeXuwBPAOg6+ZUhXyZnnZwiCswJJknJPUnJQ1N3ESTz+yfdVMQOeEqTIC2owskd0CkTaInKc7dEAolSUKhamEYTAUskn0xoyaeoNqXEJnzSFfkR6hCSVklQkzdC9yRZOulGbpV5cU2SoqkM7WWBuUz5jKBJKkptlNwSFc2w75lJQiikhgnJnd0/hUIcpA9ajIMcxcauOcmyoQ445T2lDPflTsdhQhNxpJi6/A80yAyUFOCYTC6FCDiV1qiecFPChB5CgIh3gcqVyiuBieh+ihAeuIMhHWWsPpmnLiadOWhsmA17pdA5Gc+KGqCQhuGWO8FAfp7BYXAe1pEGQP7H7K1bbAZwCvJ+znaM0Ia6S0bEZgdCOYW2o9q7eoBLmgjIkxnyKzyg0b67U0aipjA254VbrWoNo0y5xjG5VVqXacU28ZyD+UNgl3TPRYXWdWqXLpqGB+lgmB59SkjDSWWpHdY1V1w7Pdpt/K3r4nqUE9/sFBUbj2Ti6SRyWmMUliMUpNvWNYJM8uXkpXBcptXRv5fdMKShcaeqRck0qEOvKbyXHnK5UdAUYTjXLtQc+qZS2UirsWosrljBi1KEW62KhfRKoRpeEBUlFyY6mei40EbpmugaWLXYSQYqLqGC6RynNcoeJMD1eZid5UYqJrnKMqEFUdlT0MoRxRVqMSigBUwm1jhccVEThMQJJwuyoQZanA4U/SDqhwUqZwPJMcUqWwQIEEprjhNCT34RIRNfGE1scLkys7GOSVJ0sPmowD20+WFIKYTQV0lQI8+ZTVEHqUFAhFU/MJT4yUyvuFM0bogHOdAJ6JlDbxOfVRXL9h7qZhwoQc5yQKjlKVCD5yoqpkrvFATKIkyoQmc8N/hMbWk+CiqOkkpNOEoTS0mAtB6hI24Qen1pYPBFGol6LdYvlQgdRoABG06xlCaq/BUeYSLelNxLqi4kkmD6QylK4knM52UlxJQgkc0QEJSGUSXJkQdK484XCVxyYBLROE0OgwlbnCbWbz6IMKJC7C7SOEOXyFLTdhQhKCk4pgcncShCBpXWt7rvNRg5RA2KICKjXT3nCFOCpnOwUAklEqaeiCY5StqlEBK8fdO4t1C5y69yhBhy5EyrvRNPY1zHPZxCJdxCWkH7Qt1p1G1cCW0KcRJBYzkclpIT8BVI8kccrsorXPhi4qfCM0+I8PSDy95QQckGFVPLqnjuhRjJlKs/l0QCMceSkOyhpiTKkKBCy01+4Rxcqixf3vRWHGkfssj6JaZyhtUOFLTflDam/Cn4FeyoXVyUkCaRpJJJioSSSShCWj1T2FJJMiHZTn7JJJiDaJUrikkgyAtQQpWnCSSBBzXKQ7LiSYgMd0TySSUAiCoF3kkkh+BIgnNK6kogEraZcCRs2CfUwuut3nIGDgZH8rqSZLQNnrnZ20FSg1tVnEGxAEB8gDZwOyK17THsp1H0wGtDSeCQdgupK2QkTxKo/K61ySSoLRcUKGZSSQZCdohclcSUCTWru8EeXJJJJDREx+ULqD0kkAldKSSSYQ//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GB">
              <a:latin typeface="Calibri" pitchFamily="34" charset="0"/>
            </a:endParaRPr>
          </a:p>
        </p:txBody>
      </p:sp>
      <p:pic>
        <p:nvPicPr>
          <p:cNvPr id="31762" name="Picture 18" descr="http://vator.tv/images/attachments/260811123206pincus.jpg"/>
          <p:cNvPicPr>
            <a:picLocks noChangeAspect="1" noChangeArrowheads="1"/>
          </p:cNvPicPr>
          <p:nvPr/>
        </p:nvPicPr>
        <p:blipFill>
          <a:blip r:embed="rId3"/>
          <a:srcRect/>
          <a:stretch>
            <a:fillRect/>
          </a:stretch>
        </p:blipFill>
        <p:spPr bwMode="auto">
          <a:xfrm>
            <a:off x="6794500" y="2193925"/>
            <a:ext cx="1541463" cy="1087438"/>
          </a:xfrm>
          <a:prstGeom prst="rect">
            <a:avLst/>
          </a:prstGeom>
          <a:noFill/>
          <a:ln w="9525">
            <a:noFill/>
            <a:miter lim="800000"/>
            <a:headEnd/>
            <a:tailEnd/>
          </a:ln>
        </p:spPr>
      </p:pic>
      <p:sp>
        <p:nvSpPr>
          <p:cNvPr id="31763" name="AutoShape 22" descr="data:image/jpeg;base64,/9j/4AAQSkZJRgABAQAAAQABAAD/2wCEAAkGBxQSEREQEBQSFBQVGBEVFBMWEhUYERQWFRUWGBQVExYYHCggGRslHRQXITEhJSkrLjEuGB8/ODMsNygtLisBCgoKDg0OGxAQGiwkICQsLCwsLCwsLCwsLC8sLCwsLCwsLCwsLCwsLCwsLCwsLCwsLCwsLCwsLCwsLCwsLCwsLP/AABEIAIUBfAMBEQACEQEDEQH/xAAcAAEAAgIDAQAAAAAAAAAAAAAABgcFCAEDBAL/xABGEAABAwIDBAcEBQgJBQAAAAABAAIDBBEFEiEGBzFBEyJRYXGBkRQyobEjQnOCshckMzRywdHiUlNiY2SSk6OzFTV0g6L/xAAaAQEAAgMBAAAAAAAAAAAAAAAAAwQBAgUG/8QAMBEBAAIBAgUCBQMEAwEAAAAAAAECAwQRBRIhMUETUTJhcYGRIjOhFUKx0VLB8BT/2gAMAwEAAhEDEQA/AK7XPe2EBAQEBAQEBAQEBAQEBAQEBAQEBAQEBAQEBAQEBAQEBAQEBAQEBAQEBAQEBAQEBAQEBAQEBAQEBAQEBAQEBByg4uhsXQ2EBAQEBAQEBAQEBAQEBAQEBAQEBAQEBAQEBAQEBAQEBAQEBAQEBAQEBAQEBBktncFkrKiOmisHPvdx4NaNXOPgFtWs2naEOfNXDSb2W1hW6GmZldUSzTEG5aMrInDsIsXEfeCsRgjzLiZOLZZ6UiI/ymlJs7SxNyR08LR2dG0/MKSK1jw59s+W072tP5cS7NUjrl1NAb8fom6/BOWvsRnyx/dP5RrHt11HOCYWup38jGfo7/2ozpbwsVpbDWe3Rbw8TzU+L9UfPuqfbPZKXDpWskOeN4uyUCwJHFpHJw/eq96TWXb0mrrqK7x0mPCOrRbEBAQEBAQEBAQEBAQEBAQEBAQEBAQEBAQEBAQEBAQEBAQEBAQEH2IyWlwGgLQTyBdfL8j6IxvG+z4RkQEE53PVUcVdLJM9rGtp5jmcQBo+K/HuufIqTFO1nN4pW1sMRWN+sf8Aa+muBAI56q48326PpAQEFdb55YXUXRuc3pmPhkYy/Xyuc5hIHZofRQ5tuV0+Fc0Zt47TEx+FHqq9GICAgICAgICAgICAgICAgICAgICAgICAgICAgICAgICAgICAgIJLsvQmopcShYLyCOGdg5noZDnt915HmFtWN4mFPU35MmO89t5j8wjV1quCAgEINl9hnOOHUZkJLjEy5PHhp8LK7T4YeR1cRGa8R7yzy3VxBwUGtO3WIGfEKqQkkCR0bb8mxnKAO7Q+qo3ne0vWaPHyYKx8t/ywK1WhAQEBAQEBAQEBAQEBAQEBAQEBAQEBAQEBAQEBAQEBAQEBAQEBBm9jcc9irIqg3LBdsgHON4s7TnbQ27ltS3LbdW1eD1sU08+Pql22O7h5f7VhgEsMtniNpF2ZtQWXNnMN79ykvinvVR0vEa7cmbpMdN3xhO6GqkAdPLFBf6oaZHjxAIHxSMEz3ZycWxx8Eb/wkFNubgH6SoncdPdaxo7+RPxW8YI91W3GMk/DWGWp91WHt95kr+90rtfIWW0Yaop4pqJ8x+EzpKZsTGRRjKxga1rewNFgFLHRz7Wm0zMu5GBBjtoK4wU087RmMcb3hvaQNFi07Rukw058laz5lq3e+pNyeJ5k9qoPZCAgICAgICAgICAgICAgICAgICAgICAgICAgICAgICAgICAgICAg9OHUL55Y4IRmfIQ1o7zzPYBx8lmI3no0yXjHWbW7Q2T2SwMUVLHTBzn5dXOJ0Ljq7KPqtvwCu0ry12eS1Gac2Sb7bMytkIgICAgIOqohD2uY4Xa4Oa4docLH5ozE7TvDVWspjFJJC73o3Pjd4scWn5Ln7bdHs625qxaPPV0o2EC6MF0C6BdAugXQLoF0C6Ml0YLoF0ZLoF0YLoyXQLoF0BAQEBAQEBAQEBAQEBAQEBAQEFrbkcBBdLXvHu3iiuOBsDI4d9rN9VYwV6zZxeLZ+2KPrK31YcMQEBAQEBBwUGu29CjEWJ1IHB+SS37bRf4hU8kbWl6nh9+bT1+XRFFGuuCjC7tlNgqCaipJpYrvkiie89I4Xc5oJNgVapjrNY3h53Ua7PXLatbdN2V/Jvhv9R/uv/itvSr7If6hqP8Ak+Z93WGMa574crWguc4yPsABck6p6VPYjX6mZ2iyAbDUeH1tdUwPgyxuGamGd4dlZo4HXUkdb17FDSK2tMOnq76jDhrbm6+XbvW2Mio2QT0jMkZLo5Bdx6x1Y654cHD0WcuOKxvDHDtZfLaaZJ3nwhWzWEmrqoKYX+kcA4jkwavPoCoq15rRDoajL6WOb+yzt4OymH0NDLMyG0rrRxXkd77vrWJ1sLnyU+Slax2cfR6rUZssVm3TvLNs3a0D4QWw2e6MWdneQHFvG19ddbLb0q7dleeIZ4t8TtwndrQQsDZIhO7S75STc87NBsPBZrirDXLxDPknpO0fJFt4+7uGGB9XRAs6PrSRXJaWcC5l+BHG3C11HkxREbwuaHX3teMeTz2lBdjtmZMQqBCw5WNAdLJa4Y3uHNx5D+ChpSbzs6Wq1MaenNPfwuWl3fYZTxjpYmP5GSZ+pPmQB5K1GKkOBfXajJbpM/Z8s3Z4cXF4iJa4CzRK7IOOrdeaelT2Z/qOojpzKz3rYFBRVMUdMzI10ZcRmJucxF9VXy1is9HX4dnvlpM3nfqn2Bbs6COJkk4dKS1ri6R+VguAbZW2FlNXFXbq5mXiOe1pivRk5NgsLmYRHBEOWeJ5BB8QVv6dJQxrdRSd+afupfbTZw4fVOpy7O2wfG8ixcxxIF+8EEHwVW9eWdnoNJqfXx8+23iWCC0WnKMiAgICAgICAgICAgICAgICASg2W2Hwz2agpYeYYHP/AG5Ou/4uKu442q8jqsvqZrWZLFsUiponzzvDGNFyTxPYGjmTyC2mYiN5RY8dslopWOsoNQb3KV8uR8csTCbCV2UtGuheAbtHfrZRRnjfq6N+E5a15omJn2WIx4IBBBB1BHAg8CFM5fZ9ICAgIOCg183s1DX4pNlN8jYmHucG6j4qnlne703DKzXTxv8ANDlG6AUYcWTeTqtHc3snmf8A9RmBysJbTg8C61nSd4FyB337ArGGu/6pcbiuqnb0a/d7t821GVow+I6vs6cjk36rPPie4DtWc1/EIuF6bmn1bdvCr8BxM0tTBUt4xva497eDx5tJCr1naYl2c2L1Mc192xG0uHtr6CWJhBEseeJ3LNbNG71t6q5aOasvLYMk4csWnxPVAdyOBEGetkaQReBl+R0MunbwHqosFe8y6XFs8Ty4qz85YnfXjXS1TKVp6tO0l32kgF7+DQP8xWua28xCfhOHlxzefPb7LiE/R0oktfJEHW7crL2VmJ6OHMb5Nvm1xxPaCerqG1E0ji4Pa5gBIZH1gQGDlbt4qlN5tO71NNPjxYppWPE7/hsLtML0FSTzhkv/AJCrs9nl8MbZa/VFdyVC1mHumHvSyPLj3M6rR8CfNRYPh3XeK3mc+3tCBb3cTfNiMsLiejgyMY36uYsa57rdt3W8Aostt7bOjw3DWuCLbdZ3SbcTUPIq4i5xY3oS1hPVaXZ8xaOV7Bb4J7q3GKViazEdWL35D88g+xP4ytc/xQl4R+3b6w6aXZTFMVaySofkhs3J0pLW5QNDHC3utqbJFL36yzbVaXTTMVjefl/tPd32xD8NdMXTiQShgytYWtBaT1tSeRspsePk8uZrNZGo22rsh2/YfnNJ9lJ+MKHP3h0OD/BZWQULsOUZEBAQEBAQEBAQEBAQEBAQEGQ2foenqqaD+sliae5pcMx8hc+SzWN5iEWa/Jjtb2iWxW0uPw0EBmmNgOqxjfee62jWjy48ldtaKw8pgwX1F+Wv3UFtXtTPXy55jlYP0cIJ6Ng/e7tcql7zaer0+m0tNPXavfzPuwRK0WWzWyNKYKGlikPWZFHmvxBtcg37L28lepG1YeP1N4vltaPMvVg+NQVQkNPI2QMcWOI4Bw7DzHesxaJ7NcuG+LbnjbdkCVlGxNRtNRs9+qph/wC+O/pda89Y8po02a3ak/iXnwja6lqpnU9PKJHtbnNgctrgGxI14rFb1tO0Nsmky4q8142ezaDFBS009SRfo2Odlva5HAX8Vtado3R4cfq3invLWKqqXSvfLIbve5z3Htc43KoPYVrFYisdodSNhBmdktn311UynZcN96R9vcjFsx8eQ7ytqVm07K2q1EYMfPPfx9WwGK1TKCjc6KNxETA2KJjSSTwY0Bo7eJ8Vcn9MPL0rObJ+qe/eZa811JVTSPmlhqHPkcXOPQyaknw4ch3BU5i0zvs9TjyYaVikWjp84eCencw5ZGPYeNnNLXW5Gx1ssTHumret+tZ3hem5/GunoRC43fTERnXXIdYj4WuPuq1htvG3s85xPD6ebmjtbr/tKKl8VFTyyABkcYllcBzLiXuPiXH4qTeKxMqVYtlvFe8z0ay4hVumklmkN3SOe9x73G58v4KjM7zu9hjpFKxWPDZir/UX/wDjn/jV3+15Gv7v3/7axU/Fni35hUY8PXX+GfpLZraT9QqfsJPwFX57PIYv3Y+qI7kMSa+ikp7jNC8m3PJJ1mu9cw8lDgn9Oy/xfHtmi3iYYPeRsHVTVr6mlj6Vk2QuAc0FjmsDTfMRocoN+8rXJimbbwn0OuxUxcmSdtkq3Y7HSYeyV87mmSbJdjdWsDM1utzJzeHipMVJr3VNfrK6i0csdIYfbmgZPjmGwygFhbdzTwdlLnBpHMEtWt43yRum0l7U0mS1Ut28xOelopJaRmeQFo0aXZGk2L8o42UuSZivRS0mPHkzRGSdoRvdTVV8z6iauM5jLWCMyjK0uzHNkbYcuYFlHh5pmeZa4jXT0isYtt+u7A79W/nFIf7qT8YWmeJ3ha4Pty2+qsVA7IgICAgICAgICAgICAgICAgIJxufw0y4i2W3Vga95PIFwLGj4n0UuGN7OdxTLy4OX3eXeVtMa2rcGk9DDdkY5Ej35D3k6DuAWMl+azfQaaMOLr3nv/pEVGvPpjyCHC1wQRcXFwbi4PFGFybzNopHYXSzU5yx1VhIfrWczNkB5C4cD4KzltPJG3lwOH6esai1b969vy8W4mr/AFyDTQxSDt1u0/JvqsYJ7wl4xT4L/VYO2OJez0NVMDYtifkP9twys0/aIU152rMuXpcfqZq1+bWQNVF6/dYG5T/uD/sZPxMU2H4nM4t+xH1/2lu+rGRHSspGnrzuBcOyNhufV2Ueqkz22jZQ4Th5sk5J7RH8ypNVXohAQWZu92tw/D6ch/TGeSxlc2K40vlY031Av6kqfHkpWHG1uk1Oe+8bbR2Sv8rVB/iP9H+Zb+vRT/pef5fk/K3Qf4j/AEf5k9eh/S8/y/Kr94mPRV1Z7RBnydHGzrtyuu0uvpfh1goMlotbeHY0GC+HDy377pBuPbJ7ZOWfohEOl/aLvovPR/xW+DvKtxfl9OvvMpDvsxnJTxUbT1pnZ3/Zxm4B8XW9Fvnt02VOE4ea85J7R/lS7hoqz0K6J959CaZ0I6fMYiz9FpfJbjfhdWfWrts89Xhub1Obp391MRGxaTyIv5FVoegtG8TC5sX3nUUtLNC3p8z43sbeKwuW2FzdWZzU22efx8Nzxkienf3VVs9jk1FM2encA4Czmn3Ht5teOz5KClprPR2s+Cmes1t9lnU2+aHKOlppA+2uR7Cy/cTYqb/6I9nHtwe+/wCm0fyk2wm0s2IdPO6IRU4LWQji5xFzI4u4Ee6NNOKkx3m/VU1enpgmKxO8+Vf73MTdHisL4XWkgjicD2OLnOAPlbTsKhzT+rp4dThmKLae0W7WlK8I3s0b4wanpIZLdZojc9hPPIW3NvFSRmrMdVHJwvNWZ5OsPJiG9+BssbYYpHxXHSSOGV2X+7YTcnhxtwWJzxHZvThGSazN52nxDja3eFh89HUQsMkj5I3saOhcC1zhoS5wAABtwS2Wkxsabh+opli3aPqpoKs9CICAgICAgICAgICAgICAgIO6kpnyvbFE1z3vIDWtF3EnsSI36Q1taKxNrTtELUqqJ2DYLI02FTVHI8g6tL2nqhw/osDte0lWJjkp85cSt41mrif7a/8Av5lUqru6ICCythcfopKF2H4m4BrXl0ZfmtlOvVcNQ4HN6hT47V5eWzkazT565ozYPu6tipIKXHBHRy9NBK10bX9zwHhpPPK5g1WKbVv0Z1UXy6TfJG1oSbfjVubSQRDhJL1u8MaSB62W+ef0xCpwisTlm3tClVWehWhuKpbzVc39FkbAbc3Enj91T4I6y43GLbVrX7ozvOxT2jEqgg3bFaFn3B1v/ou+C0yTvaVzh+L08Ffeev8A77Ioo10QEBATYE2BNjyuDdtj2H0VG1slTGJpD0kos67SdGsOnIfG6s4r0rXu4OuwajNlmYr0jsr7bnG/bK6adpuzRkX2bOB8ySfNQ5Lc1t3U0WD0cMVnv5YBarQsbAsgsbMsjs4We2UvTZOj6aHpM9ujyZxmz5tMtr3us179UOo5vSty99umy9TWYKNc2F+Xs/7lb5sfyeb21k9+f+XjxreTQ00ZFM5s7wLMjiFo78rvtYDwusTlrWOjbFw7Nlne0bR7ypDFcQfUTSVEpu+Rxc7s7AB3AADyVS07zu9Jix1x0ilfDyIkFlgWNgQEBAQEBAQEBAQEBAQEBAQEGc2N2g9gqhU9GJbNezKTYjNbrNPI6W8CVtS3LO6tqtP6+Pk32d+2m18uIyMc9ojjjzdHGDe2a2ZzjzJsFm95t3a6TSV09ZiOsz3lHFotiAgIM/sFKGYlROPDpWj1BA+a3p8UK2srzYLxHssDfw76OiHLPMfRrbfNS5/Dl8G73n5QqBV3dXZuPpctFNLzkmI+7GxoHxc5WsEdJl57i9t8sR7R/lUm0UL2VdS2QEPEstweOriR6gg+arW7y7mCYnFWY9oY5YSiAgICAgIOUN3CG4gICAgICDlDdwgICAgICAgICAgICAgICAgICAgICAgICAgICDK7KD8+o/tofxhbV7wh1H7NvpK1t+NKXUkEo4Ry2PcHtI+YCsZ46RLicIttlmvvClFVehWJu128ioYn01S2TKXmRr2jMG5mgFpHHi2+naVNjycsbS5XENDfPaL023222YbeNtFDXVTZadhaGtyl5FnSm+hI5ADQc1rkvFp3hY0Onvgx8t5+3siijXRAQEBAQEBAQEBAQEBAQEBAQEBAQEBAQEBAQEBAQEBAQEBAQEBAQEBAQEHtwStEFTBO4EiORjyBxIabm1+dlmJ2ndHlpz0mvvC3tsNucOqKCaPP0rpGODI8jg9sluo51x1bOsb93NWb5KTVwdLodRjz1nbbaes/JSiqvRCAgICAgICAgICAgICAgICAgICAgICAgICAgICAgICAgICAgICAgICAgICAgICAgICAgICAgICAgICAgICAgICAgICAgICAgICAgICAgICAgICAgICAgICAgICAgICAgICAgICAgICAgICAgICAgICAgICAgICAgICAgICAgICD/9k="/>
          <p:cNvSpPr>
            <a:spLocks noChangeAspect="1" noChangeArrowheads="1"/>
          </p:cNvSpPr>
          <p:nvPr/>
        </p:nvSpPr>
        <p:spPr bwMode="auto">
          <a:xfrm>
            <a:off x="307975" y="7938"/>
            <a:ext cx="304800" cy="304800"/>
          </a:xfrm>
          <a:prstGeom prst="rect">
            <a:avLst/>
          </a:prstGeom>
          <a:noFill/>
          <a:ln w="9525">
            <a:noFill/>
            <a:miter lim="800000"/>
            <a:headEnd/>
            <a:tailEnd/>
          </a:ln>
        </p:spPr>
        <p:txBody>
          <a:bodyPr/>
          <a:lstStyle/>
          <a:p>
            <a:endParaRPr lang="en-GB">
              <a:latin typeface="Calibri" pitchFamily="34" charset="0"/>
            </a:endParaRPr>
          </a:p>
        </p:txBody>
      </p:sp>
      <p:pic>
        <p:nvPicPr>
          <p:cNvPr id="31764" name="Picture 24" descr="http://pcmedia.ign.com/pc/image/article/108/1080817/ZyngaBanner_1270055193.jpg"/>
          <p:cNvPicPr>
            <a:picLocks noChangeAspect="1" noChangeArrowheads="1"/>
          </p:cNvPicPr>
          <p:nvPr/>
        </p:nvPicPr>
        <p:blipFill>
          <a:blip r:embed="rId4"/>
          <a:srcRect/>
          <a:stretch>
            <a:fillRect/>
          </a:stretch>
        </p:blipFill>
        <p:spPr bwMode="auto">
          <a:xfrm>
            <a:off x="3367088" y="723900"/>
            <a:ext cx="2081212" cy="728663"/>
          </a:xfrm>
          <a:prstGeom prst="rect">
            <a:avLst/>
          </a:prstGeom>
          <a:noFill/>
          <a:ln w="9525">
            <a:noFill/>
            <a:miter lim="800000"/>
            <a:headEnd/>
            <a:tailEnd/>
          </a:ln>
        </p:spPr>
      </p:pic>
      <p:sp>
        <p:nvSpPr>
          <p:cNvPr id="40" name="Right Arrow 39"/>
          <p:cNvSpPr/>
          <p:nvPr/>
        </p:nvSpPr>
        <p:spPr>
          <a:xfrm rot="12129059" flipV="1">
            <a:off x="2222500" y="5845175"/>
            <a:ext cx="1162050" cy="13493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1" name="TextBox 40"/>
          <p:cNvSpPr txBox="1"/>
          <p:nvPr/>
        </p:nvSpPr>
        <p:spPr>
          <a:xfrm>
            <a:off x="3328988" y="5788025"/>
            <a:ext cx="2157412" cy="461963"/>
          </a:xfrm>
          <a:prstGeom prst="rect">
            <a:avLst/>
          </a:prstGeom>
          <a:noFill/>
          <a:ln>
            <a:solidFill>
              <a:schemeClr val="accent1">
                <a:shade val="50000"/>
              </a:schemeClr>
            </a:solidFill>
          </a:ln>
        </p:spPr>
        <p:txBody>
          <a:bodyPr wrap="none">
            <a:spAutoFit/>
          </a:bodyPr>
          <a:lstStyle/>
          <a:p>
            <a:pPr fontAlgn="auto">
              <a:spcBef>
                <a:spcPts val="0"/>
              </a:spcBef>
              <a:spcAft>
                <a:spcPts val="0"/>
              </a:spcAft>
              <a:defRPr/>
            </a:pPr>
            <a:r>
              <a:rPr lang="en-GB" sz="1200" b="1" dirty="0">
                <a:latin typeface="+mn-lt"/>
                <a:cs typeface="+mn-cs"/>
              </a:rPr>
              <a:t>Fall 2012</a:t>
            </a:r>
            <a:r>
              <a:rPr lang="en-GB" sz="1200" dirty="0">
                <a:latin typeface="+mn-lt"/>
                <a:cs typeface="+mn-cs"/>
              </a:rPr>
              <a:t>: reported </a:t>
            </a:r>
          </a:p>
          <a:p>
            <a:pPr fontAlgn="auto">
              <a:spcBef>
                <a:spcPts val="0"/>
              </a:spcBef>
              <a:spcAft>
                <a:spcPts val="0"/>
              </a:spcAft>
              <a:defRPr/>
            </a:pPr>
            <a:r>
              <a:rPr lang="en-GB" sz="1200" dirty="0">
                <a:latin typeface="+mn-lt"/>
                <a:cs typeface="+mn-cs"/>
              </a:rPr>
              <a:t>defections of key programmers </a:t>
            </a:r>
          </a:p>
        </p:txBody>
      </p:sp>
      <p:sp>
        <p:nvSpPr>
          <p:cNvPr id="31767" name="AutoShape 26" descr="data:image/jpeg;base64,/9j/4AAQSkZJRgABAQAAAQABAAD/2wCEAAkGBxISEhQTExQVFhQXGBwbGBgYFxwgGhocHR0dHBwdGh8dHSgiGR0lIB0cITIiJSkrLi4uGR8zODMsNygtLisBCgoKDg0OGxAQGywmICQvLCw0LzQsLC8sLCwsLCwsLCwsLCwsLCwsMCwsLCwsLCwsLCwsLCwsLCwsLCwsLCwsLP/AABEIAJUBUwMBEQACEQEDEQH/xAAcAAACAwEBAQEAAAAAAAAAAAAABQIDBAYBBwj/xABBEAACAQIEAwUFBQYFBAMBAAABAhEAAwQSITEFQVEGEyJhcTJCgZGhFFKx0fAHIzNiksEVcoLh8VOTssIWJNKD/8QAGwEAAgMBAQEAAAAAAAAAAAAAAAMCBAUBBgf/xAA3EQABBAAEAwYFBAICAgMAAAABAAIDEQQSITEFQVETYXGBkfAiobHB0RQjMuEV8UJSJDMGYnL/2gAMAwEAAhEDEQA/APpXEOK2bC5rjgCV21PimDA5aMZ/lNOe9rBZVQmkp472stWldbTB7wMRBKggiZIjkTz3UjlSZsSxgNHVRc4BIcT24vlWyKiT7JiSogzuYJmCCRG8g1VdjzrQUO0T3g3bCzdX94RbaBqT4SSSNOewBJiPFVqPFMduaUw8FdJVlTRQhANCFVh8QlwSjKwBIJUgwRoQY2IPKuWuuaWmnClbXVxFCEUIRQhFCEUIVeD4j3C5HVsoJh1EiCZ8WsiJpLmlOa8UnqMCAQQQdiKgmImhC9oQihCKEJfx7L3DzvHh/wA3ux5zXRuuHZY02E1YVZSoQihCKEIoQihCKEIoQihCKEKrD37lmQq57ZM5ZgrO8dR5UtzOiY19brZgeKNcuZDbKDKWknUwQOXrUC2kwOtM6ipIoQihCKEKNy4FEsQB1JihCW43jSKMtqLlzkF1A82I0+FdDSVEuAURx5Y1t3A33cs/I7RXcpRnCyYfMzPccQznboBoBTWigkudZV9SUUUIXw4X1YiZBG2v0HQen9686STuqtq6Y5axsDpp9K4uKJ8Mk6g6+mwoXQCTQVt1HRgWRlIhk1EnXfQ6RpvrUYpgTbDsrWJwc2FoyDf3XinXC+1OIssc7tctmdGIkMxHinLy1Mbb7CKvRYx7T8WoUcP+5IGOIAPM6ALUe0N+9ZCM258TAQzDmp0AAnmNf7plx8mQs5669y9dhOG4V7hPGbbyHKxudd9vBYxxK6upuOCihAQdQikMIgRrlE6SdjNL/WTE6HkB797K7/jcPtl5k+orx8OhWZcaqoctzIGEkK0TOmoG/TUGlNkma40SrDsNE6raNNtNl0nBe0y2bFu2bT+E+I6AAE5iVEktE842O1acWOiY1rLvksHFcImllfJYA3A97fNOcf2swltC3eqxjQLBJ1jTUBomSAZgGrrsRGNjawZMPLGMz2kBLuzfa1r7BbihcxMRyOkDXloTOvtCqMHEC+bsnN8/T+0ldbWouooQihCCKELKMHHsO6DorED5cqiWhSDyEW8IUOa27Kx3JM5v8wO9BaEB5UjdxAYOXz5fcgAEc9ufSaiWKQk1W48etRs+b7uQz+X1qGUpmYJa1p7zG5cLLrKqGML0jz86YGBKc83opjCSQXd3jbMZiuhoC4XErTUlFFCEUIRQhFCEUIRQhFCEUIRQhFCFTcu926XeSyG/ync/AgH4VB4sKbDRT9WBAIMg7EUlPXtCFW99QQpYBm2BOp9KEKGLxaWhLmB+v18ai5waLK4TSScRxqYhltIQyqcznl5Dz31pkdOOig92itt2lXYAelPSVOhCKEIoQihC+BszAlWUggQZEHrsda82CCLCTNC6J2V26kSdtNpMf3866lKXf6lc2pgDz/KaFJocPiHJeoYIbxEnmSTPX9eVcAA2Cs4rHTYmu0Oy1NcE8i3ujntPwrqq0ateWsULT6AkkajnrLT8NfhXHMzhej/+PzSmYt3aRW+1bUOfeB4qv/FlVjlGYQc0wDJkRoNh6f3qXYkjVevWXD4zIxICmeR/tEUxzMwoqSc4jH2nBSTqN+U9Dz1/vVVsT2/EoO0FpTcxGZWUMsCPDzMGfoTA5iTuDTslU4jXr796LznF2F0IPQ+dc6Tfh+OK5FJRQmqkbzuJPPUc+tUXRlru0ZeawfT3qvNUm/Ge1N25bUIxFxRIZASdoLE5YBAmY67VddjZnlgdpXO9zVd2/jzQu84FiWuWLbMIJUc5nQazJnWdZ1rawskr2XI2tTWt6ciurfVlCKEIoQihCKEIihCKEIoQg1FwsEFdG6gJrMZOTKGbkbfTXysn0VlzAGkqdaqqooQihCKEIoQihCKEIoQihCCKEKi0ty1/CYZfuMJX4cxUCwFTDyEYri19VJPdIACSdToOkmoFoAslS7Rc8/FrTFWeXLGGZiMy6e6BoADVb9bEKr3uoFxKyYrGN4SGOWSCXY+EDYQZGo19fKsmfEOlcen1US4lXWMV6kqQJAnXkOhPM+tKimfEbb4ric2OKaeIT5r+PnPl0rWj4myhn397rq3Pi7Y3dRoG1IGhMA68p0rTsKQY47BFrF22kK6GNDDA0WEFjhuFcK6oooQvgL3GYlmOZidT+ttIrzTWhooKOKxL8TKZH7qJqSQ0AkA7LXjGw+VRZz558ZO2g5zsdtBppVeLtS4l+y3uJQ4KKD9l2pqqN+JPvdUZgMu5EjMBMkTqPlNPddGt1kYTsu3b238b199Oq3cQxVhmU2Ugj2m1A2jQHQHbYdetV8OyVv8APZbXGX4Qs/bILyRseX0VGPxIVCwOsjflrEjp61cY3MaWZwpubFsGu/I1tr7HNJbuJJnlOp9edWA2l9CtRtLqJ57a0FAWxroA8QkbGKhROy5K6mrHazFiixlcgc5gSf8Af4VJ1BuY8lkY1o7F+Y6V73XUcPBsw6ScpJEtmPQyII5wPIVkyZZRlk5+S8eRa84bhLxuq2ZltTFyBHhmDOx11A2mTTe0w2glAOvj3oItfUuFccwzBUU5AAoUNzECIPPcDzrdgx8EujTR6Hy+5rxQmt66qAs7BVG5YgAepNXF0C0gv9ueHI2U4hT5orso9WVSv1pRxEYNFyeMNKReUr3FdtcCigreF0nZbXjb4xon+oih+IjYLJQzCyvNBqWYf9oVsvD2LiW/vhlcr5uiSQPNS0VXbj4nOpWH8Ola2911+GxCXFD22V0YSGUggjqCKug2qBBGhVtdQihCKEIJoQuWxHGbwfMobKDqpVssRoB4BDeICc2/UV5c49wxPbCq6d3503tbrcHGYsh369/rt3V810djFI/ssCcqtHMK05SRuAYO/Q16Zrw4AjnqsNzS1xadwrqkuLBj+NYawct28iNE5S3ijrlGv0pb5WM/kQFJrHO2CwjjWIua2MIxTk164LeYdQuVmH+oA1mycXhaaaCVZbhHf8jSknaW2py4hHw79HUsp81dAVI9YPlViHiMEgu68VB+Ge3bVNcJikuqHturodmUgg/EVdBBFhIIINFXV1cRQhFCF4SNPPahC9oQuO/aHi1tiwcyqxYjUA+E5Q2/LX6jURWfj22B5qTVzWHukKIDZQdJJLbgA9QNZ8vlWO6r1UsnaPIYrlYHKwO43idNIIO/wmDtXNtCoxvLDa2Wb2S2FiSozK2/x5knl6jXaoEWVBRTEsCCzuFOhB1HvTGskmQJPQxFdock0ZS0AD4lt71WRbyHw/5p0Ox/l3iByNXsLin9plkN38loYHEkSFj+fyPh3qyxi4OWROkjTUbCfLT8a1QVsuYHbplgOL2bmaIEGCVIMaxrlMry+vnUg4FVX4UdEyV3jw3BHKcpPz5+tTsqi7BsJ5r4jZSyUdneCPZUBiWPntpyEGvNPc8ODQFHCcOY+DtnvAHu7/CjbGgnemrCJs2pULitwloPn8aLkAJzGN50+m/pS5JMlaE2tPh/DXYsOcHAV8ys1q+xI8PhO8kT5fCmkBZpFKXEcRbFnRm70+HKQMuWeXoIM1CPtO12+Fa7sNhRgmytd+54+oruS3DgMkQcwHzq+RRs7L1uBc92HaHNogVvfgo27oAJ5wefyrpbZoJpmyg2sl2/oDmI/XKmBmpFKnJMSA4lUO0Opt6k7dZPLSPlUxq0hyqTta4aagrseGXbltSjsjBgvunMsEmAZ0Osbdaw8RG17g5o2vnofHqvLvaA4gLRiWVzJuMBGozNrvoeu/zA9a5GzKKoHyXKVmMxN3KXXVEgiGAEkgAAZpJkjTfXSKgxsbXBpPxHxvxvkpsaXuDBuVi4xxB7htrfbvXtiEQDwJMSEUasdPaYmrjppHty3oF6CHDRwDTUo+y3Ssm3bHlAn6fnSNAd1a1I2S2zKysQZ26fPWpuUGrV3cEeJ0bkSsf7/SoKaYdlceMJjrd64JVvAxECA8DPI9sDmDOkncVdwUoa8AqljYS+M1yX2+txYCKEIoQuS7TYa4uiOyOCWw90HUE+3Zad1YezOk5fu6UcQ4s063R7+nny/oX1n8xfULDiW9oQNS6rOSA2l1TrdKgQOnKNTXkb1v3uvVtHvXw6KvhHEFsq1qy0Xbzl3uuwK2rSqBmJgA5VBgGADPUT6LAzERNjG+uvINHP7Dv7l5/iDAMQa3Neqe3ONXbyFcJauEEBVxFwBU6FwpOZ4Go0AOnKm4jisTLazU++a5HhHGi7RbeFcPtYdYCeI6vcdhmdubMdya866XOc0gs95V6q0ameFUE+EA+n+1Tgbmd8IUXHqpYwW+YgjX09aniRF0o+/ei4zMues8EJL3LN65YZjJyRlYroGZWBBJGhO5AFcwmLnibTHadFKVjHH4gtXA+Ju7PZvBRetwSVELcQyA6g7aggrrBHQivS4HGDEsvmNws6eHsz3JxFXUhRYwJPKhC+YY3t0n+IrehzhraPbAiDmI8TZCc05gq6iQBsNaqGcdp3K83DHse8m/JdnhO12EuJadXI7273SqQQwfow90ajXbxL1FWBI0gEHdVXQvaSCNlzP7XicuH0MAuxIRjHsiSw0USYg7kjpSMUCWhRaubsO6KFgt4QQDlBCiQSR4jGseU6xyxiATakC5osbFbrd9WEq2VVMEkaQImT0jWR1HpSy0jdLDbNKxbpgaNoddBJ6ESIYcxGmm9cpTb8DviG4+vNSuuOhgEGJblJGpIjY7EUAIz/AB5gKVGM4wLaC2pk6MQSYbZQPCJEkT8OtWMLF+5mPJXcIDLPnaNQLr5KZxtpTZxF3MrMAo1IVZnTKTMefkD0rVsbrfF6WNe7Wv6WwYi3ZvLbW0VNySXVAFzawGI0LaH+odaNiuk9VixuP4ktxxbCd2GOWQhMTpqWB+nz3ozOVd0D3Gw+vILi1Q7AhdAQoAnzn9c+dZVrx9q0NB1J8XIxofh5T8q5uophf+zGwpGY3wNRrBb5wIPQ7VVaZu0IO32XqJ8DhI8MJGuqhv8A9j90t1JG0xqDGnn58qtaLzbZXsBykgHeua04vht1ba3H8IiZEnLOwMD030pLJ2OcWt/2tGbhUsEYkdtVnu8Un4hfXL7p5SNxHLzB61bjBzKjCD2gy72EsfEk6SY5davsZQ1Xp4ppuyDJDqO/X18Fs4azOQgEnYCDJ+P63qEjOYVqKcAfGaA6qDWWcEJ4vHGnmCdFOsCDJ2+ddJa02SkPxDayHc2f9fJbcFwa6pcmUdUJCtbYkuDGSMvgbSZOlLdNHI3Q6HpevosafiMdFrbB6rc+BvXGJd2BDOdEnMIBB8TDdtDI01Ou1KY2No+HZUWgFuYbafhMOC2b6XAz5wmUqwTJLqx1Xxk5ZXmNQaS+OF+j23RB6ajzSHTAGqOiw3cILN1YuOxCloYDwkkhDoYJyz6ETzgQkeSCKocvDnfv6a7HCmh5MnTRXYZhatG977EhT0A00+X4Uk6kNWyNAXK3C4K6zKLgl3ICqZ0kTLc9iDE86kWC6CiH6Ziuh4j2Xt27eZWYvIAA5k6RH5CpUCNAlhzr1KU4zhr2QFcDXr7JPQ6+FujAwfKoOZWoTGSZtDuleLtjIy6kEEa+0p5qf1/cVFpogqZ2pdthO1eNa2h71NVU/wAIcwPOtL9XL3ei8XJI9ryOhKu/+UY3/qp/2h+dH6uXu9FDtno/+UY3/q2/+0Pzo/Vy93ojtnqjGcexV1cjvbZZBjuo2882nT0Jpcsz5WljqrwR2z+alZxbDYnxZiCYkTbiCSp2hTvr8zWJIyl6jh2J7ZuR24rzF/391Z2K4KmIa5dcZgmU+JiEG5GYe9BAInQR8muEmXKzQczt78lUje18r5OZOngvo2HZmGWRA3gQB+dQiMjxlBoDyCc6hqq79xE9p1Hrp+JqBYLppvyXRfRTTHWwvhu2ifUfmKsgujZpv4f6UctnULMCt06MGC7x59TP0qo6JxNlTvKEzW2EQz6f7VeEbYojm3Pukm8xXzT9o2PuYUrfstlc5rRYb5XCsY6GU331MQdahwyVzJXBvMJ72Ne0ZlwXD2xit3qq6t7QcNlaRrJJYFh1B35zWt2uU2HJnYZm0W6eS+n4jtwly0ws2WNwgD95k7oE7hirNMa+ECZiYq4/FsAWfHgJXO12Xz3E8AN68Wdrahz4VtJllj7qqSQPQEk67VSMuc20LSEIjADnaLNcCYW9ZUKci3EuM0iWhidTygBgBESSTXYnWQ4rk7KaWj3uvtHajhIxeHayWgMVJMSSFIaFPukxGaDHQ1qPbmbSwQaXxUcWuYeEZShBOh1B6GfKPmPhWOYmvJITnB1VyVljihWTIOkDWRAgnfeYk+ZHlUXRWl0mCcSYksBJElpYBSAuwJMSJkjc6E0oxjYrpa52pXr9obYVgFedNtwCDJIJIAWCdOcTvNdGHcVKMhoII97fdZL+Cu4a4HZQlu8c1u4QMmUgSSPaXQg5SumwGlaTYywC1rYF7YmFw+LrQojxur8r8kxxq4rDXGa62a0YCONbbkqDKTqdI8Q6fCpkFquwzxyuzhx2/j013KxYjiq3mtuF1sknUCDrHPYHUfHbao3aa7si4ZxqDpY156iutaJ1Y4Pj8SovWlAtv7MMnLQnVSdSCd+dTDHHUJEmPw7HZXXfguEt4pmHPUwI5Rruef66VlloC8iG66LQu7QJXYy3Tfzri4RWhVdoqZCSQDJnmPjy/Kumxug6brTxPAXbKC8yAI4gGdRpoSOX+3KlRTMe7IDqtCfhk8EQkfVaaXqL6/0SsKY7EOMqkutsZiJJXQfL4abU4QMButSpYjiU00XZPOnzPj/SZdn+F3AUvZjbZWJC5FnaPeneTypocWn4d1mukINN3WjtHg0dWunM1yNW0j2gsEjQtt+trIa4D4ibWphJJY/hLift75rRwXBW+5ttkWSgJMDeKqSElxBWZipnue5riav7rdYwqISUUKW3gRO5/uag4lwopT5pHgBxulcTXAKFBLWbGusQSJkaTr0qbLtWMKXB+nOx+PmrLd9DoGB8pqJBSCDzSXiiKl268ktkWATpLErp00Q/1GoSagBej4Q49iSeRoeauwNosuHGXMVZpWYkjUCT8DUGavJWm/RgCc8Pxqpde5cW5evAkFbFsuEM6gtos7CATGUDlrINISyb8F12DxHeIrhWXMJysIYeRHI1EikJN2gw2IvN3arZWyFk3LhMk6yoCkERAM+hBqbBfeokgalcfxHh12yB3hRgxyhkaVIEHfrod4iPlBzMqcyTMt3B3BspEwoy67+HTX5U7U6leSxzMmIcB1v1W2uKqihCKEKm/dYAxyEfXfygMR8DVSVgza8/f1VzDyuZTmnUJ5+zTEFjiSPZJtwORIzBZ+c/HypGJJa0NV/At1Pl9103a/jTYXDP3dxLZVc73LiswALBdFUgs7EwBtOp01qzg4BL8B2G/eVakNDOuNwq3rl0LiAVvgstu9GzgZmtXUzHQhZjOwIEgqQprTmw3YsBb/FQgxAlcWHRwXTYXCyoNy2qvrIViw30IMDffbnVMnorwHVOuz6hRfERqCPkI+tIlIs3/wBfukSjUJk94kQev6/XlVN0z3CioBoXC/tBwji0LwAYWrqswPORB9ILg/DyrmDOWXXnp57qw1wFH30XK3Lq3WRJgMveRzOVl08wOY9OU1rjQWrZpxA81gwnETbfuzraU5QSQSAIAIIVdPIydN9ak4Ai+ag0lprl78E/tQrpc8Uocwh2UH+Vsp8SHSVO9cjkLDYXZoWygArk+0mJF153GYCeu5P41NgUJCNKXZcO7RY1LaDvg0Ko8dtTsOq5SfnTP1UoO/yXkDK+yvOK8XfEpkvYfDuR7LgMpU9QDmE0OxLnNogKTcQ4HVc7xPh/eqom4jKTGVUNszOsZgynXfXTlNJiLWXd2rD8a1x/jp5LRwHhuHuIUxOLe2skgd0ZVgdCGKsoUrErptrPJ7Ww5rcaU3ztb8Pmuw4D2YwGYd3ds3klvCHExplkKdTpqCBM+oL44Iy/MHX5rgmBbQpdtibC3EZHAZGBVgdiCII+VXlxfJOGcCN/iDYJma9hsLcJ8bMQqqQ2QgQpLEhTI1AY+dVw23V0Ty74b6r6cnAsOt4XlthXCFBlJC5TyyDw/SnZRdqHbPyZOW+wv13TBFAAAAAGwGgFSSzqvz5gOL2Esd29vPcUnKykzOsajl+t68zJh5XSWDotnDz4IYRrZBqNa1slI7d4iV1E6MI1Eb/7+lXC1YWXqoreyzDem+tGW90Va6Dhtu/iAFvG4EXKyyPC3zpQhZGczRqrmM4rNNH2bq/0n2Gwdu2WKKFLRMbaeXKukkrILid1v4daD3FRvZc5T8Qf7xTYRbq62rGEdllBVPa26qYe4oVP4Rg5RIzEJ/7VOHBMgJc0u16mx6LafiHSkWB5BLOC4he5tDMJyKI+FKeDmKwp2ntHeKY0tJWPilxgvh66kVNgFqTACdUnRoIPnNOVqNwa8OKFUkwBJrig4iyVXxI/vFBVs6qASdmgGI5GM3tTVeTZbHCmkNJsVvXPpqtvBCcyDmbsgf6YP9qU2swpaz7yG11/bXF3MFYwtxVOS7cYMUMC2isAEQSF7x1zMC8gFYAq8yNgYCefNUHPeXEDlyTPgmLa9h7V1lKlwTB3yhmCk+qgHTTcjQiq0zQ12ifG4karP2zwN3EYIW8OwFxbwd0YgC6gGiySFaGg5GIB1O8U2B7Q2jv9UuVri6+70XN8YwT2sCDfyC417NlQAKk5iEUDQBQSABMAgSYpcz823vbT31TYW0dfe+vvoqeE2stm2OZUE+ran6mgry2KkzzOd3rXXEhFCEUIVWJUFSCY/W1ccARqpMcQdF0n7N79s28iCCDmOurSGynyjVSOqzzrKxId2gtb+EoMc3mDqm3G+H28SL1u6JRzBjfwEREgjdZ1EVp4KQwhrh/u1ZfCJI8pUOE8Hw+Gsi3aDE5p1VVUb+yATqZ19Kv4rG9s3KBSrYXA9i8uJslZ+N8Zt4cKHDMzg5UT2iB7TEkgIo+8SB51Whw75TorM2IZELd8lPsPiVPforX/AArblL/tp7UaxLKY3JbYidCBT4hG6MjMK3+yWyRsgBabC6sjwXOqwf8A2P0NU2t/bf3Ufv8ARd/5BcZ+0rjCpY+yqQbl0y38qSNT0mI+fSm4VmZw6A3+B77kxjbK+ccUxQPd27Z9gEZ4PTUA6EE76EHQnlWqwEWSrEjmlwYDqmWB4JZyyS1yeeZhp5ANp8SagXlMbEOf3Se73yTbZyAORnb+qCPOKn8J1UKeNCVRdt62xv8AvAD8ZGvxNdB3ScQcsZPS/oV19JXkF4xjU11dS+5xP7o+J/KphnVMEfVVWMaU0IHInrJUE1JzbT8RH8ddw+i22zbuicoPWQNKU5tbqo5tbrVh7j2/4d27b8luMB/TOX6VJr3N2JQCRsVT2Z43iLb379tkbvnlu8Sc2XQE5SsGOnWrLp3x11VuWRzA1vOl12G7cuP4uHnztv8A+rgf+VTbjv8As1LGI6hMF7bYWNReB6d0xj5SPkad+si7/RT7dnsL51g+F2rXsrqCSCdSJ0MHkIrMLiVXc8ndLeO8GUh7q6PBJ6ERBjoY1qTHck/Dya5Tz0S3g3C1uOunhXVp57afGfxqbnUFcnIhZpuuwpCykUIS3id64jKykrGoIOzD0502PTVOhIBtLOIYi9f0uOSOmgnmJgbA6/qaeZCVoNxLGgaFUWbZXT3Ry309d6gSlTPjdq0aroOFlsni2nSen5Ul9WqD6tbKgorNdt2RGYIJ2mBPp1qQLuSkMx2tXpbA2AHoK4SokpH2htOD3pdcoAVRz13121jc9BQQCKWxwudrDkDdTue5aeyPd/abUz70TzaIH660gb6rfdtovpRukKRmIU7iTB9RtU2ucNGlJc1u5CttYO665kViDs0fnvTOwl6Jfbx9VmtgiVYyy6MYA1+Ggpb2FpohMY8OFhcR294rbZ0sB4KEszbhW90Hrzn1oAO9KYpUcIuA2lyzAka+vIgAEdIA06bUwrymLa5szs1eWy21xVkUIUXWREkeh1oQFiuYO5rDj1IM/OaWY73KcJQOSY8Dvvg2TE3B4CWQ5dSTEnQbTlHzNV5oHOFBamEaQBJ/xNj36JvgeMtds4kqTmm89o8ypZmSB1GmnSnsYWNAK08DiI5cQIiRoR5jS/RXcJ7RWr0HvV6FSVV1Yx4LqEllYGQHXwN11AqxJCW6jUKwGh5IaCHDdu58Qa1Hz8Rqr+Ndn7eJuJda61pkRrZIzQ1sksVbKwMSWkGQQdRpVrB4xsQyvF9FlYzBvlOaN1XoV0GEsqluF3bwhiIYiWYk8wJdyBymsLiOM/Uylw22H3PvuTMNAIWBnRNLhKPMSpUBh8Py/ClucY32OgB9FMUQvln7Qrti5fARXNxQiM+cZQPEwWAslioOsiMy1ZwQJFt0b3693cieR0URePdrnsUwFlkAAWDA8+R11mefWtAb2sKIudM11myQodnsW3eC2T7rSOUiNfiIP+quPbpa9XG43RTuw+e5cG4QqBps0SR8ip+NLOgCaDZKhj7KkqYGfMsHnoQT66A11qp8Sc1uGdfPRW1xeRXjKCCDsa6hLLvDT7pBHnvTA9NEg5rz/D7hMkj1mu5wpOls2Vuw9jIpjU/jSybKSTZS/H37pRshGeIE6Cam0NvVMYG2M2ylws90ipyArsnxG1KYh7yQmtJSEUIRQhV3yMrZtoM+kV0LrbsUue7N38uh/Wkj8PrTXi1p41tsB6J/9qXr9KXlKzMpViXAdjXKXKXrCdDQhZ2wFs+78ia7mKlnK8GFtJqQB5sfzozEozOKv/eMyW7Ns3bjmFVegEkk8gOu2orrGFxoJsEHauomk07KdnbuOa+RfS13RyFMuc5o5kEKVmdVYzHKrDIARqVc/RtaynjXe75Llu0fC72GvvbxSrOgDLrbKnUBZGnodZ8oqLmFugWlhGRRR0PmqOF4Ml1ZQyopndgDoRCqeWskxGmnlBztNVSx88GUtYASeaeXbQZSrCQRBHlSlkNcWkOG4SrG8JVVLWlhwQ3tHQDfL060HUUtLC8QeJG9obGvzV/B+3bov78B15EHxx58j+NQyG6C9Bytbb3+DtluvaRMwnKbMZtjqFHmD5zT8s7QN6Pf0SxC17iA3Ub6dV5j+0eXLhcFaFpSPC+UKoBGY5QOcGetcfA9pt/u1CWVsURkrQWPMGq+SSWLbpnRCpbd3bdiek7R+dIfK1porkHCpeIR9ufIXoB30Nbru5LfYYqqsbmY5grKddDoGBgRrpH6C2S5nUrPEeBxMwjnhtOaLsHQ9RX0+qY09eLRQhRzf8/HL8PFprzii+Sb2EmQPrQ38lKhKWDit5soTxMkhigJ13BMc9NCOYMVawLmNxTC/YX/AF804SSdiWA6LJh7ttLitZZxczBwo9lGyktp1IABB21869PLFh5bNA5h8vfzRg84lZZ2/BNLpsJx8rcBfDW85EZkMHYExI21HOs2TgetMf6j39FrRcckkicZAcornuSdPlqn3C+L28QrMVZVRoKtlzMRyABJiY1IH4x5fHuMDnQnfbuV+OUSsDm810WCOa4ubRjsv3V/PlWXE3NIAef0Q/RppX8VLNbfKQGJIE9YlZ+tPmdmaT/9v9fdQZoV8DTGOhexdtXDe72S3QzuxPlM9QfOtqMNLQ5h0pQmlYIHRv390t+JsB1KmYPQwdNakDSwY3ljg4brNwzCravFwWfJbdnLHlAgdNYPyoebbS3eHyySudI7YBQbCMEZjcOcyxIXckyTqT1Pyo0vZVo+IyOkDaABP1TTgmHVVLiWzAeJtzoJjos8ttJ51B55KrxOUPlytN0PmmVQWcihCKEIoQihCi9sHcV20WoLYUaxRZXbKtri4ihCzYjERoN6kApALGxnfWpqSVcPQoxUjYj4jUT8jNSK0pXtfDdppUVmr1c3uiTyFC7pzWXhd9hcBZjlfQAmcupK69NY9SPgOGi1MXg8sGYbjf7n6JpxDHLaCyCSxgARvE7kgCoNbazIIHTOytSe+TcbM8E8huFHl59TTNtAvR4XCNgbW56pj2WtKGuX/tH2W1aRhnUwbhuI4CID4dSsyQZKCBMGnxA6lKlfHmIaB3lfRf2b8Ix2Hyk2UsYVlM23uE3pjwuyhSobQAgtMHyimsZlSXyZlL9pfA7F62cQrWQ4KFmuYhkGVCYCBZBYzERrCjkK69tg0lOaXNLQuCtPc0NxVTMQO7zTdQspdO9WIXMqsYmRAnfSi6OhaqYjAmGPOStFKVFFCEn7ROi2wI8TsIygZtCCTPlApsQ1Wrwhj34lp3A17l7ctreDFmLL3rQSoAKjSJBObYQ3lvWpFAZYt+f2WpiMaMJPtu0AjwNg/VZuJMLYQn2CkBlOqvbnKUmYzaTqdF1JFGKgLQ07iq9EvB4lk4kjk0zEnXvN922vqsnBGe7nKtnjLJbnOadfKB86xsTADqtqPiWHwJEd03kndnBPMsQANQF115TI5b/KkxQhhtZ/G+Otli7GLnue7p5ptdtJ3Vu5aDs3i7xYAgCdQWgOAZEgnaDOldD8riHlZU2FbNCHQN2+m53196JThOIm7cREUw5gMeWmaSOkeYp0nwMLuio4fCdq8NJ3XUnCFsP3Gg7qIce82rAFZ9nQrIMnyrNfiCwiStzqvRnBtdF2RJ2+iUcUtjDuiO4LOsxkKxrA5mQddeUGat4eV0zc2Wlg47BMgoMdZ5+/ss1qyQxZo6D+/wDYfCmgakqgXAgAJXxO+WusmhCp0E5mIPPyA+Zre4XFTC/mdPL/AGtXhsA/9p3F/j8rJcxTqjHxZiAFAJ3kH4iBHxrULy0FxVnGwB8egA1s+h/Kb4LF3e872wWTOMt1wgCiASAMwjPPTUZmrI43Dg5gH3b+n5WThMRiIGHT4fuuj7IcTGHxJ7xiRcykM7TLiQQSeZBEf5SK8xiGZC2Rg/jyWngsQZmua86p/wAe7Q27TXbLrcIuJmQoDJB00I9lgY3jlrVVkbnk9nRHsj34q297IwC80vn4w57sFpzxLEmSTzknc1sMpugXnppc8hdd/hZqYoLDl/eXj7sWgfi4/MVLp5rXgDv0TyPeq0Y1otufI1wbrOg/9rfEK/hOIA/dhgwWACCDoRKzGx5EdQai4XqmY+Ds5TWx1TO48AmCfIbnoB5naoAWqTWlzg0c1p4pgPs72kYk3GRjc18OYZDCjYBcxE7nc+U3AVotLGYZkMLa3vdUUtZiKEIoQihCKEIoQihCx38MZJGs1MFSBVBtN0PyqVhSsL0WW6GuWEWFamEPPSuZlzMtVq0F2qJNqBNpSmECX1Ut4IzKD1B0WeYG/wABU7sLUdi5JMKR0oHw6rVxHGWwuQhbhb3JEeZO8D8xXGg7qthsLLI4ZdO9K8BwvEX2JSxea0pjIEuXFJCzBe2pIJ0AzaddJIe1t7eq2HiURFrn/Evon7M8Uti7irWKt90xuJC3APBltqUBiQJDSDPWmx/BoVXjiyxgc12Pa9FxGEFxXR7CHvLqlgLd22qtmBY+GAYaG8JKQYBkMeCW6JkRDXjMFxnC+5tubk4RUf8AhKtlUvD+UZWbvf8ASNeU1VonQLSBa34iRSw8cFp7VnEIrJ3l4sAYBuZrZGdhqQciAgGCBoQJiovuiFS4iGuw5d3j36LGbB3Go8t/lVUSDY6LAdA8ajUKFy2V3FSa4O2UHsLd1lxeAt3socHQ6EGD56+dTDi3ZXOHTvinGQ1eiw4ayiNdtQxRbrhST91mGp0G3969JhgBC2+l+uq7jJHSTucTrdemiLkl7eVf4bbTLQfCSYnTXeddOtLxrm9iQ40lRwPlsMF/QeaZd6vw+n+1edTI+G4iVrnRjNXQi/IbnyWvh+C7+9bszAc+MjcINWP4LPLNNF0q+HjzvTzE4K++MKpcRLaIot248IT3RoAU31gnWT5VUxErC0NLf6/PevRYOKUfuZvh6Vfn3Ll8M/c3XciCLmUgRIMspHQaldopr2l7A3u/H9qnHIIsW4na3fkfZRfE57yuxUDQMAxzBTJKjQaHQEDpzE1x0FRkDX6X18uX5VpmMzTguoD1Ps89FK1wS39oe43dtbOqLroIgSBAjQ9Z8qQcS7sgwWDzPv2FrMwg/UOldR2odNK9CvEIVnSdFPhk65SAQPOJI+Aq3E4vYCd15ji+EEOIOQaEX3Bc/ibZa7fOxDDXmPCBpXqMCP2G+avYFv8A47ffNVO2cB11UFTAM6BgY11OlPlBMR8CnStLoyB0XcYfGslt0gFWOskaEjmN+Wm1eSq1nNbiMJhj2sRo7E7a9Ruo4DhT4iVVQV94t7PodDPoBSpsRHCLeVnYfDyyn9vlzVeM4M2GaGTLOgIMggfd6DXbTepRSskvKp4ls7aEp8FRTFVS/E28p8jtTAVMG0mXGmy2IV7LuLvslRodIgnly218qYW5qIOy3sHiYmwZHLa1nPbC3BMgZh5/81G6OixQ7I62rzhnDUtkhAdYkk9KHOJ3UpZnSfyTwXQjI7eyly2zeSq6sx+ABNLbuuYQgTNJ6p12wxVq7btXreaM4yXMp7ttcra9CuaJiSoiaY5pG628WWugdfkkZurGbMMvWRHzpVLzuU3VKKXs0lAzACSwByAfzP7I+cnkCdKkGFWI8JK/lXivbDllBIKnmDyPMVEiikyMyPLeisrigihCKEIoQihCKELPbe67kWrJuKrBWYNsW25ZRr1YHQ6GKHlrGF7tgtGDhr5YhJmAvYa2aVttycwIAKsVMEESpgwRvrI9Qa41wc0OHPVU54TE8sJulOupSqv4dXEMJFdBpTjlfGbYaVHCOAi/ixbBFu34FZuYBzMSOpOwnmBT2AupbeBmPZF7jZX1jspg0wvDBcsA5ns9/wCLUl2thhOnLQR5Vaa0MbouveZH/EviqYy6LhvBybj+2X8Qfn4tQZ1MEEb9KqB3VaDowdtE74F2lxNtmtqAyXJJtrBWTJY5XOUhtyNNZ11iph/JKdDWqpHEb7W+7s4rEJYK5cqWLSXCoEBWxB8ZAiMwUkjed6mZ60KoySYdhNu8q19VoYu7KXbMVXLbUDwoughRzJgSx1MchpVVz7WdicW/EEDlyC6jh2MsWrMZVW6F1kSSepPT8KwsRHNJLv8AD9vytPDyxQwAEU6vHVbrGOw14CRbnoQPoarvjxER5p8eJwswrTzU34PhzrljzB0+siotx021377k04OG8wFd65TtTw3DYVEa2NXbSDMDdjJnfb4+Veh4fxjFSW11ad3y5KWD4NFiZdXab76n31SLKGUAGAJgFh66mIOw+VWJcRJLWc7LZw/D5sHIWwNbkdudSRWg0J13vfr4KpJZSWbSYIn4T1+lKVvETYlsoZDGNTqemnkOW19NQtPCuJBbigjcZAwJmDEg66gxrScSxzmfCVWPCcPDI6cDU2Te2ut1y+i6fDYkq4uAnNEeKTI6fhWZT+aryYnBgUXtHgR9kk47w5bzu63e6znMV0ZcxjMRsRO+5ia0sNO5lBzL86+xXnMbJgi7OySz4FZcVw63bs5rZLsmoATNmjkQNCSYG3MzTmzuc6nCr71lsbG6TMHev5WTA8ShGUq6OoJI7qNj/n8USBpvHym7CRvdm7T5f2vRwcRjgYG6eN/0Uw4p2rtrbFk21trA8TWSzMepbvACfL4RU2cOieQQ7bp7K5Hjy8lzSD76JPhO0WFthv3Nq9m1bMHBPxa5cA+CircmHxBaGxzObXc37AH5ojcGaBorotKcRw90l8Oi2V2YD2p3IgGBvyiefSqJ/VRs7Kd9+/X1Xo+FwwFmdg128PfvmtvB2DOLeviI2IH6jX67b1Ve/s2F3RP4rG+TDuDeenkdD6b+S7y3xCzYtrBGXXKF1J6/HzNYjop8RISR66UvKOlw2GjAadOVa3770r4vxlbxUoXXwwSwGhgkZI2PIxyjprpQYd7P51/Xy8llYjGxy/xsfn5rnia0Rssskk2VF0B0NdQqjhV8/nXcxXcxQMKvn86MxRmKtVQNhFcXF7hw7MSLNx7Kgh7i5oVtNsoJbKN42kSRFOiGU5itDCYbMM7vL8rr+IcYtWcCXW3nAhBacAy5ggNEhgZDgrIIII3FMa0vctdzg1iRYRbbZbzFe9ZmQ3LH8JgueDaKRlJEr3kZitowVkiiZmQ6KMGV5zHfZV8QxqKQtvvLt6fBme5cW2TIDAMxGbeAok+Qk0nU7qc0zI9G6uOwS+zGUQZECD1HWlleYcSXEndTri4ihCKEIoQihCKELoOwfBRdTEIHIZCrIddnOoaDqZt6NuM3Pm0wCeF0d1dd/Tl5Lcw+Nc8NJH8Bl8Rr6LkOEzD+EqM2iksSpgZgS5JJBmSec0uiAA7f0+Q2VXirY2z1H0Hqt9cWasWNUkMQW8IARVMS5BMtGpAhQF2OYzMUZqIHulqYHCskjc9ws7D0Vf8Ail207m0pF/MsL4SVCiVYkEoJJO50y9aewjKCCrMDG4aMiYr6T2A7YWfslrD3yUvWUFtgVPiCjKrAAHQgDy86tNkaQgAP+JhtcLj+zqvj+4w1wdzdk2i4ICkRKbTGojTkfWkFgJpqutmIFuWRMK9izdABbEFryDLLRkLA5YEkAIT5mOtdDdaUHyWLV+ECBECQUCjLG0RpVU3eq80+8xzbq6uKKYcNOZ9Y0UwDEch/eoZQ1aOB/dko1oDpy6J6vB1CqzXLKllDAZSN4O4UzyrjzGz+bqvxWw3DNfq2MHyCkMMgEfaEA6BXj/x1pDn4S7Lhf/5Ke3DSgZWsoeST8W7uzcW14Xm2tyQoACsWAEEfyk/GrWQFoc02DqlN+BxAFEaaf0qEuIfcX5D8q5lTe2f1Pqr0VT7ifJf/AM0Uu9o/qVeqqNkQekflXKUXOLtCpG75D5UZVDK3ovDifI/KjKjTomGL7myB3l5pIBAW3OhAYbuORrUg4PJM0OaRSycVxiHDuLXg2rMVgrSql1rqLbuKpXOhzGRMEKCB5Cetc/xMpeWM1pTPFcO2NsjxV6jRYMbftobQVw/eq7CFIgKwWTOupkD/ACmqmJwjsO7K7dWsLio8Q3PGNFEYmq1K3akMRXKRa9N4/qaKXbWDEG4WkXGj7ukfhNSFdFEkqBtswhvEPjXQQEuWNsgp3LVK2YegqS8tudFDvDCkI0MSqNurEEgyVnLEHcDQEiaiJI8xYXAEb3pv4q43AzOa1wGhWW8bwyOAuQkglHDAgDMcsgZjA93NoavHCkN01tIaGnONfh6itfn86W0GdRVNKXtCFv4Fi8OgtrfuvYay9wrcBIR0uXFusrMNEOZVBmJAiTmID2usUFuYSdj2Bt0QmOBuYe93llU/+vIZGImy8hlZPNcpidhpHsxUo5DG7Mr0kYkblVuKdbVzDLaRVVGCqiElQqJcO+Uc2OwjxKK7NN2js3cuQw9m3L3rL2mxdsvavXgQPFaLLJZVuK0xqCdQBprDNGppTXJj2gUkNlgRK+yZy6g6TpJGhMRPnUDuvLTACRwA5qdRS0UIRQhFCEUITLhOAt3ADcNwZicoQqMqLoXcsp0zAgARosycwFWGRAjVX4MGHMzO5p92LvpZxS2kk96CGdt2KKzCFmEUawNT4tTsA6KmmgrrcO2Jmi5rtTlGPv5AfE4ZiPZjxq08pkLEa6dNlzZdVXxgZkBP8uSxFxoNydgBJPoBqfhVZZ0cbpDTBZVp4TiH1yKimJNxwNpggDN1O8fSkvkZ1W7gcLPCCHVRSLHXRYuCSgjwuylSPFGQkgydQRqDGu1PhaXNPRR4hGHM7ws/GLFx0Btkd4rBhm1B3BBn1+lOjIB1WXBJ2brV3YFsYeI4XvmVEF0MF8MEjwELB0MNPwnlT7ZYpaccokuimGExN/CYtr1t1e9auXUJJJt3BnOYDmgaOW0neKWX5Xqs/Eljy06j6K3Plt9+Ec4dyWFwLISSSyXsvsMpkZj4WEMDrAjJESczUnEYZ5dmbrattuGEgyKrqiRS1YK25Y5DBj6VF1Vqr/DWkzWOidcevlRh1J1FlJ9cq1Txrczm+AXrcAPgPiVpwPDLNxFZsWisylsgWWEAsR7XIAmiLARyAW/U8q/tE2LfGT+2aHO/6VfG7mEt3pNhnc27UlrjCAEAAhTAjmBzmrk07YndmG3QA37lVw+FdM3tC6rJO3epYcWCi3hZAXurrFc7xmS5aUa5p2c6VJrw6HtcvXTXrSW6Itn7K+munRY27RqNFsWAPNWJ+ZaqRxb+TW+h/KvjAM5ud78k14a1m9ZuYhrYAtghkVmCsZSCusrAYgiT7u1W4nh8RkLdvQ7KnNCWStjB39Vn4bxLD3XZGsKgyMwId80qM0SSQJAPKlxYhriQW6UTueSbNg3MaCHG7A2HNeYDiGHvXVtLYAzyAxdiQcpy6TG8V2Gdr5AzLv3lcmwjo4y/Nt3JN2nxGa1g7m2ayJ9R4fwUV7Dg77grovEcbhucFQ7R8TmzhEB9mws+usfjVzDtp7z1JVPFDMyNvRoXV8Ww+Is2cOuHe1aZLarcLtbVjAmSWOqZmbQ882nXPidFJI90jSbOmhP0WnKyeONjInAUBew+qy9rcRh8GyjuA7OubRyq7kGADovQedVMNwyKe3HTVW8VxKSCmgXoo4V7Je6xtwtuxacpmbRnCMdSZ0DiqX6OM4rshtqrn6p4wwlO+iw4Ti1u/bcrYFsi5ZQHOxJzsc25j2UPzp+P4dFh2At3P9JGAx8uIcQ4UApcX4vbt4h7FvCrcdXKgTdJOukAPJMeVXIuE4dzA9xrzVSXis7XljRZ8FoN4d3aN6yLNxjcOTLdBKpkE6kn3j61SxWHwcLsutdxVuDE4x8ecgAjcEHZfPe0YJ7v7kn+qNPpPyNZjdlDhuQvN7+/6V+H4tdw9q29nIZyi4rmFMCJ/laQBm9AZ0pE+Ejn/kDfIjf+wrWDxD4Z3xuNNsnXbfdarXFr11GtrbVLdxmLmVbLmjvBbfKGBeIaNIO+hFWcO98MXZuN1oNKNd/25/JV8e6ESExHfUjcE6UfueunUquxxJGuG2J02MaHefQCPrUMulqm/DPZGHnmttRVdU3wW/dqCbj6IqiSW5QB03nlE1NoNp+GY50gy9U/wWFcG4J7sW7ndnKQbbMFDFlDTkWGUwIjWZ3rrl6dpVHDj3txLuZv4RYBokqzQoAAGVdmPMk25PhigiggGyEpxHCDisQbjP8AuQ6CRHed2rQ/dKASIlzmPtZdAdKquxUTZRG86bHoPE7fhNzObGSwa9fDotOK4QuHS1dtq6Wb7OAjsGKsuxVgBmRlBPqNCQavzRgCwsDHtMn7p30BVdtGZgiKzu05VUamNz0AHMkgDmaQ1pcaCzo43PNNUsRZe2wW4uUkZl8SsGAMHKyMVMEgETIkdRMnxlu6nLA+P+ShS0lFCEUIV68UKqE7owFRSQwObIMogaR7rkE6lWHJTVoSNI1WrFjIw0A8lguY9hcVirZgsIAV3yyxJnTUbaxpvz5nbyVqPENewv5DfzNKkTctMTq7CSB1Gy67DSI8z1pTnWVRxD3R4sOds0jlpXXv6qfZniC2UOVZYsc77kKBK5R06+p6VXmbm3PgF6KQ08kDfW/JaTxpbjkuWKFRl0kaEzoOsjXbSl9mQNN0vOCuc7WYb7WUtoAoQ5pPIMWzepZtY8tTrVzCnJZKo42ZrAAVuRYAHQV1YZWvgllrmMwtu2Czi8lwxyRGBYnppp8fWmRg2rWEaS4u5AKrG4JsPeuYZ1KNaaAOqSe7deqlR8wRuKJGlpS8QwtffXVI+EdreK4D93btq8KUDG2WBXYeyQG6iR61YaWbgq8MQ1zd1u7IWry22F7QliwGmgPKBoNZMcqqzkF1hZ2Jc1zrC63hB8TL95etVyaoqzwx37hb1H0UO2eJy3ra9LFs/NahMyyPAL12BH7Z8StWDtpnt2bdqXvWbYN17x0+0W4YqgWNAxiTViKNkZaQNSPqqGKnkeXsJFAnl0KwcS4lbvYnFuzACLndzzIIVAI6iTVd7Q97ie9aUTHRxMaO6/umPB8Rm4Zin52iy/C41g/ihp0bf/HcPfJVpm1jIz1H0tKeF9ortixeW2oy3Cqu5ExIaFHLUBt+hpLC5jC0c1blgZJI0uO2w9P6TzF3QmCvPaIOGyW7dlp8bO7q143R7rjIFy6gKFg61Ze1ogys209b1WdGHuxg7TcX6VpS5Ysy2lvT4Wd7fxVUP1D/AENUuyIFrWzAvLO4H5n8LTYxJwuKtZz/AA3tOfQhX/8AE1NsfZvB6EJbv3YjXMEfULd22t93YsqNBav4i18AVZfpJ+Nep4Sazt714jiUefIe5c7whjiMTh7R1DXLaf6ZAP0mtR7sjHEd5We2HM4A9yd9vcf39+wAf4ltWH/9WJFVOHuqHMrONjzS0rf2qYz/AOyi/dttHp3t0D6Cu8OP7ZPeuY6PM/yTjiy5MPxHEK9t7braRWR1b/oW4OUnKdNj5Vm4aJ4xmZwq7V/EOacLlBSbsZb762EVrfefa7bZGdVZlS1c9kEy2rcuhqxxVj35co0CTw3LHd81jxuOP+K3WW6tkjEXALr+ykFhJ+UfGtAV2ABF6DRUiw9sXA1qdV0fEMl1rd/v7eJ8AstcVST3ilnYxEAFSvrFeb4gxzHXVA8lu4NzS2ibrmuaxeGW4pRttNuoMg/OqANLDje6N2Zu4SXCY69hbrmzcKsPASAPECFMFWBU8txypgcW7L0MJE8Ye4alZbvEmAIa7pqTOUHXU7AHWuak3S5+khDsxGqYcHwhW5mJhsplPug5SM3mddPLnQ7QUqfEXgsHinVLWQslnHX8Nca5aClmQrDDcEz4SNVMgevyIa0iqV/B4kRHUbppxjjeHOFWxh7hZnjPM5yW1us49zSR5SANAKlWq1ppgyEuB1KxcA4hZw4vZrRLuVKuqjRVHscspkkzsc3lXDqKVTB4mONnxnVX9mew9ziDm9n7hFbxskhmYkOVXKRooMSeTDeNGNi7Qa7d4tSgxJOdx57dy+gcd7L22wlvD4UFjh7odlDgOc0m54mBAchy0HTbYEU8xtyhoGgQ6pLz80g4jw44EthxJa7LG6Ym5bUgC2APZyE+IDcuDscog5uQUF3DxNYNFz2OQC77LA92upYFTJYygkwCAoO2qHpSJdgqfEHfEAoUhZyKEIoQq7zEDQSeWldUmNB3NJRftu0Eh531Bn6f2qVirC0sK9sTnMcNHUKOl66H8K7DYYyDtJnlPr6UFw2SJXvfHbzo3QfjyCuxVg27T20AVWdXkTmWBA1MyD00386Rka+UPvkR9/UK4zGStjyvadgb7tvIHkll5GLZjHUxpvvEVYU454mQCOiHHYkkAd99PDetVfw7Ck8iBzPX8z50F2iq8RyCTMx1ggeWny6/Lktr4RhtrRmVDMFzfE8Tj8JihicKbiEoFzIubTmCCCPPUc6tQvbVK7h5GhtWpcHu47EX7mJxTXGZlyy41MHSBHhA12AGtcme0iguYiRpFAroLeGY+QqsSFTLgttq2FECoE2oE2mHCAM5n7pjSddP7TUH7K/wyu316Fecfwti/cV2+1grbRCLdq2V8IiQWuA/SngxkC96Xo4sVJE3KGg6k79VZw/iCW8QlyL6WrWHW2pa2C5dFZVbIrkQJU7+7Uw9mYG9lVeXOc5xG5uku4ZgMDbW6Lj4i6WtlbZ+yle7Y7P/ABTmI6GKA2IblXJOISOILW1rZ137tlbw5cPaw+KsG/iSL4tifsZ8Jtvm2F4zIkbjlXQGAEZt1yTGl0jH5P43z3seCt4VcsWbV2yLeIvJfa2LveW0tgIueSkXGYOCwYaboNpoBjaCLu0uXFSyPa5orLfzQ5wpw32UWcWqi9n7xO6L3YTKGcO4CbtCiYAUzJNcJiy5V0YubtO0IG1V0F2p3Dhmwi4Q2cbkW4bgf9wHLEFSCM5GWCPlQXRZcuqBiphKZQBtVckdoEwuLu96bONQlVUqv2ePCMoOrkzAHyoe6Jxs2iDFzQtygA+qnxg2sUpW4mKUZ1cEdzmLC0tpi0vAnKDpzmreHxzYCSBdrOlw5l3WThXDsNhrq3kXGM9uSoc4fLmKkCYaYBM6dKfJxXO0trdKbgsptSv4LDu2Hdxic9m1ZQ921nITaA18RnU0qDiXZRdnSnJhM78yt7SjC4y93z28Wpy5YW5YVYzM3vZtfF1qcPEuyblA9+qi/CZjZUbVzDW8Hcwfd4vu7r52cvYzTNogAzEfu/uk+KuniVyCSthSBhKblWbgVrC4e8l+1bxjOmbKGe0VJKsomEU6TPwrsvFM7C0jf31Q3B0bC9x/CcLfu3L3dY2blx3I76wILMWIA7ptNetA4vlAFDTx/KP0N6rVhcJbtW1tWkxAHfi6TdZDEW2Qgd2o3kcuVU8ZjRiBtsrGHw5iKW4m/l0jWqYFrzoF7rn8QST3hNstJDW5IOhgEwDrAHQHl59vXLlPivR4WJjIGuErdeR0I9+yUxwPF+S4a0GgGSAIkSJ1J/4qRZXNKfimBuY9/wAkytKZZmILuZYjY6QI8gAAKgSsWeYyvzFWVFKXjKDvXUKo4Vf0a7mK7mKklhRyrllFlOuynbAYB7i3ZexcIbw6tbaAp05qQBtzmrMUoaKK1MEHSMyAHTu6prhON3kV8Rgb2GuWLrNdaziLmS7ZdjmdSIYt4pgaRsJEGnl3MFWmgFclxTiWIxl4XrlwgpKgpGQKd1SQcwJ1LECcix1qvJKq+IxQi+Fm6jbQgszMWZiSWO+pJjoAJgAaUlzi42VmSyukdZVlQS0UIRQheNPKhdGWjfkqoUT7oBknkfUncbbdI8qE9peXAAhxcPodjfh6L3WQNzzMQAPKBHoPy1AOSi5zXBzzVk7DSu/w5IW3/Ko1J21nafWu69Vx7mVTb5anw1FeOy87gAyAoncxr5RyHyNcOqGzOHeRVXyru2VoFdSiva4hFCEUIRQhFCFOzdKkMNx/xQRanFI6Nwe3cKw4x+v0FBFmyrIx840BHoFE4lutcoKX+Rn6j0Ue9PQfKu0j/Iz93op/aW8vlXKC5/kJ+o9AgYpuv0rtBH+Qn6/IKQxreXyrlBd/yM/Uei9GOfy+VFBH+Rn7vRS/xF/5flRlCP8AIz9R6I/xG5/L/SKMoR/kZ+o9F5/iD/y/0ijKEf5GfqPRH29/5f6RRQR/kZ+o9FE41/5f6RRQXDxCfqPQKBxDHp/Sv5V2lH9fP/2+Q/C9GKby/pX8qKCP1+I/7fIfhS+2v1HyH5VzKF3/ACE/X5BeHGP1+gro02Xf8hP1HoFlu2g29dBpUgVixGBYiAfkY+fl6GphybHIGuBIB8dlTYwT5ie7RAQJCtOonXYdd/Kot0FE2ruPxcM5BjZlrSkztJAArhWaTanXEIoQihCjcWQQK6EBKb2G18QIqRaCtHD4+WBmVlefLwWd8MpYSikDqJ/GuCwVdMsb8M8l/wAZo8htrQA8SO8pngiZgbV1yxHLbUFBFCEUIRQhFCEUIRQhFCEUIRQhFCEUIRQhFCEUIRQhFCEUIRQhFCEUIRQhFCEUIRQhFCEUIRQhFCEUIRQhFCEUIRQhFCEUIRQhFCEUIRQheEUIUe6XoPlXbKLKkBQhe1xCKEIoQv/Z"/>
          <p:cNvSpPr>
            <a:spLocks noChangeAspect="1" noChangeArrowheads="1"/>
          </p:cNvSpPr>
          <p:nvPr/>
        </p:nvSpPr>
        <p:spPr bwMode="auto">
          <a:xfrm>
            <a:off x="460375" y="160338"/>
            <a:ext cx="304800" cy="304800"/>
          </a:xfrm>
          <a:prstGeom prst="rect">
            <a:avLst/>
          </a:prstGeom>
          <a:noFill/>
          <a:ln w="9525">
            <a:noFill/>
            <a:miter lim="800000"/>
            <a:headEnd/>
            <a:tailEnd/>
          </a:ln>
        </p:spPr>
        <p:txBody>
          <a:bodyPr/>
          <a:lstStyle/>
          <a:p>
            <a:endParaRPr lang="en-GB">
              <a:latin typeface="Calibri" pitchFamily="34" charset="0"/>
            </a:endParaRPr>
          </a:p>
        </p:txBody>
      </p:sp>
      <p:pic>
        <p:nvPicPr>
          <p:cNvPr id="31768" name="Picture 18" descr="http://vator.tv/images/attachments/260811123206pincus.jpg"/>
          <p:cNvPicPr>
            <a:picLocks noChangeAspect="1" noChangeArrowheads="1"/>
          </p:cNvPicPr>
          <p:nvPr/>
        </p:nvPicPr>
        <p:blipFill>
          <a:blip r:embed="rId3"/>
          <a:srcRect/>
          <a:stretch>
            <a:fillRect/>
          </a:stretch>
        </p:blipFill>
        <p:spPr bwMode="auto">
          <a:xfrm>
            <a:off x="279400" y="5438775"/>
            <a:ext cx="1541463" cy="1087438"/>
          </a:xfrm>
          <a:prstGeom prst="rect">
            <a:avLst/>
          </a:prstGeom>
          <a:noFill/>
          <a:ln w="9525">
            <a:noFill/>
            <a:miter lim="800000"/>
            <a:headEnd/>
            <a:tailEnd/>
          </a:ln>
        </p:spPr>
      </p:pic>
      <p:sp>
        <p:nvSpPr>
          <p:cNvPr id="2049" name="Oval 2048"/>
          <p:cNvSpPr/>
          <p:nvPr/>
        </p:nvSpPr>
        <p:spPr>
          <a:xfrm>
            <a:off x="1401763" y="4906963"/>
            <a:ext cx="1485900" cy="914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20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5"/>
          <p:cNvSpPr>
            <a:spLocks noGrp="1"/>
          </p:cNvSpPr>
          <p:nvPr>
            <p:ph type="title"/>
          </p:nvPr>
        </p:nvSpPr>
        <p:spPr>
          <a:xfrm>
            <a:off x="623888" y="1709738"/>
            <a:ext cx="7886700" cy="2852737"/>
          </a:xfrm>
        </p:spPr>
        <p:txBody>
          <a:bodyPr/>
          <a:lstStyle/>
          <a:p>
            <a:r>
              <a:rPr lang="en-GB" smtClean="0"/>
              <a:t>1. Introduction</a:t>
            </a:r>
          </a:p>
        </p:txBody>
      </p:sp>
      <p:sp>
        <p:nvSpPr>
          <p:cNvPr id="14338" name="Text Placeholder 6"/>
          <p:cNvSpPr>
            <a:spLocks noGrp="1"/>
          </p:cNvSpPr>
          <p:nvPr>
            <p:ph type="body" idx="1"/>
          </p:nvPr>
        </p:nvSpPr>
        <p:spPr>
          <a:xfrm>
            <a:off x="623888" y="4589463"/>
            <a:ext cx="7886700" cy="1500187"/>
          </a:xfrm>
        </p:spPr>
        <p:txBody>
          <a:bodyPr/>
          <a:lstStyle/>
          <a:p>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Zynga’s employees (1)</a:t>
            </a:r>
          </a:p>
        </p:txBody>
      </p:sp>
      <p:sp>
        <p:nvSpPr>
          <p:cNvPr id="3" name="Content Placeholder 2"/>
          <p:cNvSpPr>
            <a:spLocks noGrp="1"/>
          </p:cNvSpPr>
          <p:nvPr>
            <p:ph idx="1"/>
          </p:nvPr>
        </p:nvSpPr>
        <p:spPr/>
        <p:txBody>
          <a:bodyPr rtlCol="0">
            <a:normAutofit fontScale="85000" lnSpcReduction="20000"/>
          </a:bodyPr>
          <a:lstStyle/>
          <a:p>
            <a:pPr marL="0" indent="0" fontAlgn="auto">
              <a:spcAft>
                <a:spcPts val="0"/>
              </a:spcAft>
              <a:buFont typeface="Arial" panose="020B0604020202020204" pitchFamily="34" charset="0"/>
              <a:buNone/>
              <a:defRPr/>
            </a:pPr>
            <a:r>
              <a:rPr lang="en-GB" dirty="0" smtClean="0"/>
              <a:t>“Will </a:t>
            </a:r>
            <a:r>
              <a:rPr lang="en-GB" dirty="0"/>
              <a:t>more Zynga employees be on their way out the door, as the company continues to struggle after going public only eight months ago? Yes, indeed, if morale at the San Francisco-based social games company continues to sink as quickly as its stock has been dropping. </a:t>
            </a:r>
            <a:r>
              <a:rPr lang="en-GB" dirty="0" smtClean="0"/>
              <a:t>… Several </a:t>
            </a:r>
            <a:r>
              <a:rPr lang="en-GB" dirty="0"/>
              <a:t>sources at other companies say they’ve started seeing a “flood of resumes” in recent weeks from Zynga developers looking for </a:t>
            </a:r>
            <a:r>
              <a:rPr lang="en-GB" dirty="0" smtClean="0"/>
              <a:t>jobs …” (</a:t>
            </a:r>
            <a:r>
              <a:rPr lang="en-GB" dirty="0" err="1" smtClean="0"/>
              <a:t>AllThingsD</a:t>
            </a:r>
            <a:r>
              <a:rPr lang="en-GB" dirty="0" smtClean="0"/>
              <a:t>, Aug 10, 2012)</a:t>
            </a:r>
          </a:p>
          <a:p>
            <a:pPr marL="0" indent="0" fontAlgn="auto">
              <a:spcAft>
                <a:spcPts val="0"/>
              </a:spcAft>
              <a:buFont typeface="Arial" panose="020B0604020202020204" pitchFamily="34" charset="0"/>
              <a:buNone/>
              <a:defRPr/>
            </a:pPr>
            <a:r>
              <a:rPr lang="en-GB" dirty="0"/>
              <a:t>“‘Mark's challenge is how to make great games when his assets—his developers—are literally walking out the door,’ said Richard Greenfield, a BTIG analyst.” (WSJ, Nov 15, 2012)</a:t>
            </a:r>
          </a:p>
          <a:p>
            <a:pPr marL="0" indent="0" fontAlgn="auto">
              <a:spcAft>
                <a:spcPts val="0"/>
              </a:spcAft>
              <a:buFont typeface="Arial" panose="020B0604020202020204" pitchFamily="34" charset="0"/>
              <a:buNone/>
              <a:defRPr/>
            </a:pPr>
            <a:r>
              <a:rPr lang="en-GB" dirty="0" smtClean="0"/>
              <a:t>“One </a:t>
            </a:r>
            <a:r>
              <a:rPr lang="en-GB" dirty="0"/>
              <a:t>thing has stood out to Wall Street. Few of Groupon’s executives have left. Some of Facebook’s have. A torrent of Zynga’s have</a:t>
            </a:r>
            <a:r>
              <a:rPr lang="en-GB" dirty="0" smtClean="0"/>
              <a:t>.” (</a:t>
            </a:r>
            <a:r>
              <a:rPr lang="en-GB" dirty="0" err="1" smtClean="0"/>
              <a:t>Pandodaily</a:t>
            </a:r>
            <a:r>
              <a:rPr lang="en-GB" dirty="0" smtClean="0"/>
              <a:t>, Nov 19, 2012)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GB" smtClean="0"/>
              <a:t>Zynga’s employees (2)</a:t>
            </a:r>
          </a:p>
        </p:txBody>
      </p:sp>
      <p:sp>
        <p:nvSpPr>
          <p:cNvPr id="3" name="Content Placeholder 2"/>
          <p:cNvSpPr>
            <a:spLocks noGrp="1"/>
          </p:cNvSpPr>
          <p:nvPr>
            <p:ph idx="1"/>
          </p:nvPr>
        </p:nvSpPr>
        <p:spPr/>
        <p:txBody>
          <a:bodyPr rtlCol="0">
            <a:normAutofit fontScale="62500" lnSpcReduction="20000"/>
          </a:bodyPr>
          <a:lstStyle/>
          <a:p>
            <a:pPr marL="0" indent="0" fontAlgn="auto">
              <a:spcAft>
                <a:spcPts val="0"/>
              </a:spcAft>
              <a:buFont typeface="Arial" panose="020B0604020202020204" pitchFamily="34" charset="0"/>
              <a:buNone/>
              <a:defRPr/>
            </a:pPr>
            <a:r>
              <a:rPr lang="en-GB" dirty="0"/>
              <a:t>“[O]ur ability to execute our strategy depends on our continued ability to identify, hire, develop motivate and retain highly skilled employees, particularly game designers, product managers and engineers. These employees are in high demand, and we devote significant resources to identifying, recruiting, hiring, training, successfully integrating and retaining them. </a:t>
            </a:r>
            <a:r>
              <a:rPr lang="en-GB" b="1" dirty="0"/>
              <a:t>We have experienced significant turnover in our headcount over the last year</a:t>
            </a:r>
            <a:r>
              <a:rPr lang="en-GB" dirty="0"/>
              <a:t>, which has placed and will continue to place significant demands on our management and our operational, financial and technological infrastructure. </a:t>
            </a:r>
            <a:r>
              <a:rPr lang="en-GB" b="1" dirty="0"/>
              <a:t>As of March 31, 2015, approximately 33% of our employees had been with us for less than one year and approximately 51% for less than two years</a:t>
            </a:r>
            <a:r>
              <a:rPr lang="en-GB" dirty="0"/>
              <a:t>.  </a:t>
            </a:r>
          </a:p>
          <a:p>
            <a:pPr marL="0" indent="0" fontAlgn="auto">
              <a:spcAft>
                <a:spcPts val="0"/>
              </a:spcAft>
              <a:buFont typeface="Arial" panose="020B0604020202020204" pitchFamily="34" charset="0"/>
              <a:buNone/>
              <a:defRPr/>
            </a:pPr>
            <a:r>
              <a:rPr lang="en-GB" dirty="0"/>
              <a:t>… In addition, our recent operating results, the decline in our revenue and </a:t>
            </a:r>
            <a:r>
              <a:rPr lang="en-GB" b="1" dirty="0"/>
              <a:t>the current trading price of our Class A common stock may cause our employee base to be more vulnerable to be targeted for recruitment by competitors.</a:t>
            </a:r>
            <a:r>
              <a:rPr lang="en-GB" dirty="0"/>
              <a:t> Some of our employees may have been motivated to work for us by an expectation that our Class A common stock would be trading at a higher value and may be less motivated by the equity compensation they receive as a result. Competitors may leverage any resulting disappointment as a tool to recruit talented employees. </a:t>
            </a:r>
            <a:r>
              <a:rPr lang="en-GB" b="1" dirty="0"/>
              <a:t>Competition for highly skilled employees is intense, particularly in the San Francisco Bay Area, where our headquarters is located</a:t>
            </a:r>
            <a:r>
              <a:rPr lang="en-GB" dirty="0"/>
              <a:t>.” </a:t>
            </a:r>
            <a:endParaRPr lang="en-GB" dirty="0" smtClean="0"/>
          </a:p>
          <a:p>
            <a:pPr marL="0" indent="0" algn="r" fontAlgn="auto">
              <a:spcAft>
                <a:spcPts val="0"/>
              </a:spcAft>
              <a:buFont typeface="Arial" panose="020B0604020202020204" pitchFamily="34" charset="0"/>
              <a:buNone/>
              <a:defRPr/>
            </a:pPr>
            <a:r>
              <a:rPr lang="en-GB" dirty="0" smtClean="0"/>
              <a:t>(Zynga 10-Q, May 7, 2015)</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4817" name="Picture 3"/>
          <p:cNvPicPr>
            <a:picLocks noChangeAspect="1"/>
          </p:cNvPicPr>
          <p:nvPr/>
        </p:nvPicPr>
        <p:blipFill>
          <a:blip r:embed="rId2"/>
          <a:srcRect/>
          <a:stretch>
            <a:fillRect/>
          </a:stretch>
        </p:blipFill>
        <p:spPr bwMode="auto">
          <a:xfrm>
            <a:off x="615950" y="555625"/>
            <a:ext cx="7645400" cy="5767388"/>
          </a:xfrm>
          <a:prstGeom prst="rect">
            <a:avLst/>
          </a:prstGeom>
          <a:noFill/>
          <a:ln w="9525">
            <a:noFill/>
            <a:miter lim="800000"/>
            <a:headEnd/>
            <a:tailEnd/>
          </a:ln>
        </p:spPr>
      </p:pic>
      <p:sp>
        <p:nvSpPr>
          <p:cNvPr id="34818" name="TextBox 4"/>
          <p:cNvSpPr txBox="1">
            <a:spLocks noChangeArrowheads="1"/>
          </p:cNvSpPr>
          <p:nvPr/>
        </p:nvSpPr>
        <p:spPr bwMode="auto">
          <a:xfrm>
            <a:off x="5462588" y="5845175"/>
            <a:ext cx="2344737" cy="646113"/>
          </a:xfrm>
          <a:prstGeom prst="rect">
            <a:avLst/>
          </a:prstGeom>
          <a:noFill/>
          <a:ln w="9525">
            <a:noFill/>
            <a:miter lim="800000"/>
            <a:headEnd/>
            <a:tailEnd/>
          </a:ln>
        </p:spPr>
        <p:txBody>
          <a:bodyPr wrap="none">
            <a:spAutoFit/>
          </a:bodyPr>
          <a:lstStyle/>
          <a:p>
            <a:r>
              <a:rPr lang="en-GB">
                <a:latin typeface="Calibri" pitchFamily="34" charset="0"/>
              </a:rPr>
              <a:t>Dual class mean: 0.34</a:t>
            </a:r>
          </a:p>
          <a:p>
            <a:r>
              <a:rPr lang="en-GB">
                <a:latin typeface="Calibri" pitchFamily="34" charset="0"/>
              </a:rPr>
              <a:t>Single class mean: 0.61</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2"/>
          <p:cNvSpPr txBox="1">
            <a:spLocks noChangeArrowheads="1"/>
          </p:cNvSpPr>
          <p:nvPr/>
        </p:nvSpPr>
        <p:spPr bwMode="auto">
          <a:xfrm>
            <a:off x="701675" y="415925"/>
            <a:ext cx="7631113" cy="369888"/>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Outstanding Broad-Based Equity Compensation Awards as of 2014 (thousands)</a:t>
            </a:r>
          </a:p>
        </p:txBody>
      </p:sp>
      <p:sp>
        <p:nvSpPr>
          <p:cNvPr id="35842" name="TextBox 3"/>
          <p:cNvSpPr txBox="1">
            <a:spLocks noChangeArrowheads="1"/>
          </p:cNvSpPr>
          <p:nvPr/>
        </p:nvSpPr>
        <p:spPr bwMode="auto">
          <a:xfrm>
            <a:off x="498475" y="6473825"/>
            <a:ext cx="1538288" cy="307975"/>
          </a:xfrm>
          <a:prstGeom prst="rect">
            <a:avLst/>
          </a:prstGeom>
          <a:noFill/>
          <a:ln w="9525">
            <a:noFill/>
            <a:miter lim="800000"/>
            <a:headEnd/>
            <a:tailEnd/>
          </a:ln>
        </p:spPr>
        <p:txBody>
          <a:bodyPr wrap="none">
            <a:spAutoFit/>
          </a:bodyPr>
          <a:lstStyle/>
          <a:p>
            <a:r>
              <a:rPr lang="en-GB" sz="1400" b="1">
                <a:latin typeface="Calibri" pitchFamily="34" charset="0"/>
              </a:rPr>
              <a:t>Source: </a:t>
            </a:r>
            <a:r>
              <a:rPr lang="en-GB" sz="1400">
                <a:latin typeface="Calibri" pitchFamily="34" charset="0"/>
              </a:rPr>
              <a:t>SEC Filings</a:t>
            </a:r>
            <a:endParaRPr lang="en-GB" sz="1400" b="1">
              <a:latin typeface="Calibri" pitchFamily="34" charset="0"/>
            </a:endParaRPr>
          </a:p>
        </p:txBody>
      </p:sp>
      <p:sp>
        <p:nvSpPr>
          <p:cNvPr id="35843" name="TextBox 4"/>
          <p:cNvSpPr txBox="1">
            <a:spLocks noChangeArrowheads="1"/>
          </p:cNvSpPr>
          <p:nvPr/>
        </p:nvSpPr>
        <p:spPr bwMode="auto">
          <a:xfrm>
            <a:off x="6548438" y="2644775"/>
            <a:ext cx="2432050" cy="923925"/>
          </a:xfrm>
          <a:prstGeom prst="rect">
            <a:avLst/>
          </a:prstGeom>
          <a:noFill/>
          <a:ln w="9525">
            <a:noFill/>
            <a:miter lim="800000"/>
            <a:headEnd/>
            <a:tailEnd/>
          </a:ln>
        </p:spPr>
        <p:txBody>
          <a:bodyPr wrap="none">
            <a:spAutoFit/>
          </a:bodyPr>
          <a:lstStyle/>
          <a:p>
            <a:r>
              <a:rPr lang="en-GB" b="1">
                <a:solidFill>
                  <a:schemeClr val="bg1"/>
                </a:solidFill>
                <a:latin typeface="Calibri" pitchFamily="34" charset="0"/>
              </a:rPr>
              <a:t>RSUs / (RSUs + options)</a:t>
            </a:r>
          </a:p>
          <a:p>
            <a:r>
              <a:rPr lang="en-GB">
                <a:solidFill>
                  <a:schemeClr val="bg1"/>
                </a:solidFill>
                <a:latin typeface="Calibri" pitchFamily="34" charset="0"/>
              </a:rPr>
              <a:t>Dual class mean: 76%</a:t>
            </a:r>
          </a:p>
          <a:p>
            <a:r>
              <a:rPr lang="en-GB">
                <a:solidFill>
                  <a:schemeClr val="bg1"/>
                </a:solidFill>
                <a:latin typeface="Calibri" pitchFamily="34" charset="0"/>
              </a:rPr>
              <a:t>Single class mean: 68%</a:t>
            </a:r>
          </a:p>
        </p:txBody>
      </p:sp>
      <p:graphicFrame>
        <p:nvGraphicFramePr>
          <p:cNvPr id="6" name="Table 5"/>
          <p:cNvGraphicFramePr>
            <a:graphicFrameLocks noGrp="1"/>
          </p:cNvGraphicFramePr>
          <p:nvPr/>
        </p:nvGraphicFramePr>
        <p:xfrm>
          <a:off x="498475" y="981075"/>
          <a:ext cx="5832475" cy="5364163"/>
        </p:xfrm>
        <a:graphic>
          <a:graphicData uri="http://schemas.openxmlformats.org/drawingml/2006/table">
            <a:tbl>
              <a:tblPr>
                <a:tableStyleId>{5C22544A-7EE6-4342-B048-85BDC9FD1C3A}</a:tableStyleId>
              </a:tblPr>
              <a:tblGrid>
                <a:gridCol w="1789888"/>
                <a:gridCol w="1010760"/>
                <a:gridCol w="1010760"/>
                <a:gridCol w="1010760"/>
                <a:gridCol w="1010760"/>
              </a:tblGrid>
              <a:tr h="329809">
                <a:tc>
                  <a:txBody>
                    <a:bodyPr/>
                    <a:lstStyle/>
                    <a:p>
                      <a:pPr algn="ctr" fontAlgn="b"/>
                      <a:r>
                        <a:rPr lang="en-GB" sz="1600" b="1" u="none" strike="noStrike" dirty="0">
                          <a:effectLst/>
                        </a:rPr>
                        <a:t>Firm</a:t>
                      </a:r>
                      <a:endParaRPr lang="en-GB"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600" b="1" u="none" strike="noStrike" dirty="0">
                          <a:effectLst/>
                        </a:rPr>
                        <a:t>RSUs</a:t>
                      </a:r>
                      <a:endParaRPr lang="en-GB"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600" b="1" u="none" strike="noStrike" dirty="0">
                          <a:effectLst/>
                        </a:rPr>
                        <a:t>Options</a:t>
                      </a:r>
                      <a:endParaRPr lang="en-GB"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600" b="1" u="none" strike="noStrike" dirty="0">
                          <a:effectLst/>
                        </a:rPr>
                        <a:t>RSU %  </a:t>
                      </a:r>
                      <a:endParaRPr lang="en-GB"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600" b="1" u="none" strike="noStrike" dirty="0">
                          <a:effectLst/>
                        </a:rPr>
                        <a:t>Dual class</a:t>
                      </a:r>
                      <a:endParaRPr lang="en-GB" sz="1600" b="1"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a:effectLst/>
                        </a:rPr>
                        <a:t>Adobe Systems</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13,564</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3,173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81%</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a:effectLst/>
                        </a:rPr>
                        <a:t>Amazon</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17,400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98%</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a:effectLst/>
                        </a:rPr>
                        <a:t>Apple</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103,822</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6,600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94%</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a:effectLst/>
                        </a:rPr>
                        <a:t>Cisco Systems</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149,000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187,000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44%</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a:effectLst/>
                        </a:rPr>
                        <a:t>eBay</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36,000</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10,000</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78%</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EMC</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53,000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40,000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57%</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Facebook</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138,055</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12,984</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91%</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Google</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24,620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7,240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77%</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Groupon</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41,338</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2,263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95%</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Hewlett Packard</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40,808</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57,853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41%</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Intel</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119,400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75,900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61%</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dirty="0" smtClean="0">
                          <a:effectLst/>
                        </a:rPr>
                        <a:t>LinkedIn</a:t>
                      </a:r>
                      <a:endParaRPr lang="en-GB"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5,141</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3,028</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Qualcomm</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28,550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42,113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Twitter</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64,135</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20,420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76%</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VMWare</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12,585</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5,869</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68%</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Yahoo</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40,677</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9,225</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82%</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0</a:t>
                      </a:r>
                      <a:endParaRPr lang="en-GB" sz="1600" b="0" i="0" u="none" strike="noStrike" dirty="0">
                        <a:solidFill>
                          <a:srgbClr val="000000"/>
                        </a:solidFill>
                        <a:effectLst/>
                        <a:latin typeface="Calibri" panose="020F0502020204030204" pitchFamily="34" charset="0"/>
                      </a:endParaRPr>
                    </a:p>
                  </a:txBody>
                  <a:tcPr marL="7620" marR="7620" marT="7620" marB="0" anchor="b"/>
                </a:tc>
              </a:tr>
              <a:tr h="296182">
                <a:tc>
                  <a:txBody>
                    <a:bodyPr/>
                    <a:lstStyle/>
                    <a:p>
                      <a:pPr algn="l" fontAlgn="b"/>
                      <a:r>
                        <a:rPr lang="en-GB" sz="1600" u="none" strike="noStrike">
                          <a:effectLst/>
                        </a:rPr>
                        <a:t>Zynga</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69,883</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39,460</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a:effectLst/>
                        </a:rPr>
                        <a:t>64%</a:t>
                      </a:r>
                      <a:endParaRPr lang="en-GB"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GB" smtClean="0"/>
              <a:t>Policy?</a:t>
            </a:r>
          </a:p>
        </p:txBody>
      </p:sp>
      <p:sp>
        <p:nvSpPr>
          <p:cNvPr id="3" name="Content Placeholder 2"/>
          <p:cNvSpPr>
            <a:spLocks noGrp="1"/>
          </p:cNvSpPr>
          <p:nvPr>
            <p:ph idx="1"/>
          </p:nvPr>
        </p:nvSpPr>
        <p:spPr/>
        <p:txBody>
          <a:bodyPr rtlCol="0">
            <a:normAutofit fontScale="62500" lnSpcReduction="20000"/>
          </a:bodyPr>
          <a:lstStyle/>
          <a:p>
            <a:pPr marL="0" indent="0" fontAlgn="auto">
              <a:spcAft>
                <a:spcPts val="0"/>
              </a:spcAft>
              <a:buFont typeface="Arial" panose="020B0604020202020204" pitchFamily="34" charset="0"/>
              <a:buNone/>
              <a:defRPr/>
            </a:pPr>
            <a:r>
              <a:rPr lang="en-GB" b="1" dirty="0" smtClean="0"/>
              <a:t>Public equity markets</a:t>
            </a:r>
          </a:p>
          <a:p>
            <a:pPr fontAlgn="auto">
              <a:spcAft>
                <a:spcPts val="0"/>
              </a:spcAft>
              <a:buFont typeface="Arial" panose="020B0604020202020204" pitchFamily="34" charset="0"/>
              <a:buChar char="•"/>
              <a:defRPr/>
            </a:pPr>
            <a:r>
              <a:rPr lang="en-GB" dirty="0" smtClean="0"/>
              <a:t>Pro- </a:t>
            </a:r>
            <a:r>
              <a:rPr lang="en-GB" dirty="0"/>
              <a:t>‘growth firm’ measures focus on reducing disclosure obligations : ‘facilitate IPOs</a:t>
            </a:r>
            <a:r>
              <a:rPr lang="en-GB" dirty="0" smtClean="0"/>
              <a:t>’ (JOBS </a:t>
            </a:r>
            <a:r>
              <a:rPr lang="en-GB" dirty="0"/>
              <a:t>Act Title I, Title </a:t>
            </a:r>
            <a:r>
              <a:rPr lang="en-GB" dirty="0" smtClean="0"/>
              <a:t>IV; EU </a:t>
            </a:r>
            <a:r>
              <a:rPr lang="en-GB" dirty="0"/>
              <a:t>Prospectus Directive </a:t>
            </a:r>
            <a:r>
              <a:rPr lang="en-GB" dirty="0" smtClean="0"/>
              <a:t>Review): </a:t>
            </a:r>
          </a:p>
          <a:p>
            <a:pPr lvl="1" fontAlgn="auto">
              <a:spcAft>
                <a:spcPts val="0"/>
              </a:spcAft>
              <a:buFont typeface="Arial" panose="020B0604020202020204" pitchFamily="34" charset="0"/>
              <a:buChar char="•"/>
              <a:defRPr/>
            </a:pPr>
            <a:r>
              <a:rPr lang="en-GB" dirty="0" smtClean="0"/>
              <a:t>May lower costs of doing IPOs, but </a:t>
            </a:r>
            <a:r>
              <a:rPr lang="en-GB" i="1" dirty="0"/>
              <a:t>reducing </a:t>
            </a:r>
            <a:r>
              <a:rPr lang="en-GB" dirty="0"/>
              <a:t>disclosure likely to </a:t>
            </a:r>
            <a:r>
              <a:rPr lang="en-GB" i="1" dirty="0"/>
              <a:t>increase</a:t>
            </a:r>
            <a:r>
              <a:rPr lang="en-GB" dirty="0"/>
              <a:t> knowledge </a:t>
            </a:r>
            <a:r>
              <a:rPr lang="en-GB" dirty="0" smtClean="0"/>
              <a:t>gap</a:t>
            </a:r>
          </a:p>
          <a:p>
            <a:pPr fontAlgn="auto">
              <a:spcAft>
                <a:spcPts val="0"/>
              </a:spcAft>
              <a:buFont typeface="Arial" panose="020B0604020202020204" pitchFamily="34" charset="0"/>
              <a:buChar char="•"/>
              <a:defRPr/>
            </a:pPr>
            <a:r>
              <a:rPr lang="en-GB" dirty="0" smtClean="0"/>
              <a:t>Permitting dual-class tech IPOs </a:t>
            </a:r>
          </a:p>
          <a:p>
            <a:pPr lvl="1" fontAlgn="auto">
              <a:spcAft>
                <a:spcPts val="0"/>
              </a:spcAft>
              <a:buFont typeface="Arial" panose="020B0604020202020204" pitchFamily="34" charset="0"/>
              <a:buChar char="•"/>
              <a:defRPr/>
            </a:pPr>
            <a:r>
              <a:rPr lang="en-GB" dirty="0" smtClean="0"/>
              <a:t>May be beneficial way of avoiding substitution from hard-to-understand to easier-to-understand projects</a:t>
            </a:r>
          </a:p>
          <a:p>
            <a:pPr lvl="1" fontAlgn="auto">
              <a:spcAft>
                <a:spcPts val="0"/>
              </a:spcAft>
              <a:buFont typeface="Arial" panose="020B0604020202020204" pitchFamily="34" charset="0"/>
              <a:buChar char="•"/>
              <a:defRPr/>
            </a:pPr>
            <a:r>
              <a:rPr lang="en-GB" dirty="0" smtClean="0"/>
              <a:t>Employee stock compensation as commitment mechanism against opportunism</a:t>
            </a:r>
          </a:p>
          <a:p>
            <a:pPr marL="0" indent="0" fontAlgn="auto">
              <a:spcAft>
                <a:spcPts val="0"/>
              </a:spcAft>
              <a:buFont typeface="Arial" panose="020B0604020202020204" pitchFamily="34" charset="0"/>
              <a:buNone/>
              <a:defRPr/>
            </a:pPr>
            <a:r>
              <a:rPr lang="en-GB" b="1" dirty="0" smtClean="0"/>
              <a:t>Private investors</a:t>
            </a:r>
          </a:p>
          <a:p>
            <a:pPr fontAlgn="auto">
              <a:spcAft>
                <a:spcPts val="0"/>
              </a:spcAft>
              <a:buFont typeface="Arial" panose="020B0604020202020204" pitchFamily="34" charset="0"/>
              <a:buChar char="•"/>
              <a:defRPr/>
            </a:pPr>
            <a:r>
              <a:rPr lang="en-GB" dirty="0" smtClean="0"/>
              <a:t>Subsidise </a:t>
            </a:r>
            <a:r>
              <a:rPr lang="en-GB" dirty="0"/>
              <a:t>VC investment? (EU CMU Green Paper, 2015)</a:t>
            </a:r>
          </a:p>
          <a:p>
            <a:pPr lvl="1" fontAlgn="auto">
              <a:spcAft>
                <a:spcPts val="0"/>
              </a:spcAft>
              <a:buFont typeface="Arial" panose="020B0604020202020204" pitchFamily="34" charset="0"/>
              <a:buChar char="•"/>
              <a:defRPr/>
            </a:pPr>
            <a:r>
              <a:rPr lang="en-GB" dirty="0"/>
              <a:t>Doesn’t increase </a:t>
            </a:r>
            <a:r>
              <a:rPr lang="en-GB" i="1" dirty="0"/>
              <a:t>knowledge</a:t>
            </a:r>
            <a:r>
              <a:rPr lang="en-GB" dirty="0"/>
              <a:t> of VCs</a:t>
            </a:r>
          </a:p>
          <a:p>
            <a:pPr lvl="1" fontAlgn="auto">
              <a:spcAft>
                <a:spcPts val="0"/>
              </a:spcAft>
              <a:buFont typeface="Arial" panose="020B0604020202020204" pitchFamily="34" charset="0"/>
              <a:buChar char="•"/>
              <a:defRPr/>
            </a:pPr>
            <a:r>
              <a:rPr lang="en-GB" dirty="0"/>
              <a:t>Subsidised entrants crowd out established players (Gilson, 2003; Armour and Cumming, 2006; Lerner, 2009</a:t>
            </a:r>
            <a:r>
              <a:rPr lang="en-GB" dirty="0" smtClean="0"/>
              <a:t>)</a:t>
            </a:r>
          </a:p>
          <a:p>
            <a:pPr fontAlgn="auto">
              <a:spcAft>
                <a:spcPts val="0"/>
              </a:spcAft>
              <a:buFont typeface="Arial" panose="020B0604020202020204" pitchFamily="34" charset="0"/>
              <a:buChar char="•"/>
              <a:defRPr/>
            </a:pPr>
            <a:r>
              <a:rPr lang="en-GB" dirty="0" smtClean="0"/>
              <a:t>Reward crowdfunding</a:t>
            </a:r>
          </a:p>
          <a:p>
            <a:pPr lvl="1" fontAlgn="auto">
              <a:spcAft>
                <a:spcPts val="0"/>
              </a:spcAft>
              <a:buFont typeface="Arial" panose="020B0604020202020204" pitchFamily="34" charset="0"/>
              <a:buChar char="•"/>
              <a:defRPr/>
            </a:pPr>
            <a:r>
              <a:rPr lang="en-GB" dirty="0" smtClean="0"/>
              <a:t>Using product market to raise capital generates relevant new information</a:t>
            </a:r>
          </a:p>
          <a:p>
            <a:pPr fontAlgn="auto">
              <a:spcAft>
                <a:spcPts val="0"/>
              </a:spcAft>
              <a:buFont typeface="Arial" panose="020B0604020202020204" pitchFamily="34" charset="0"/>
              <a:buChar char="•"/>
              <a:defRPr/>
            </a:pPr>
            <a:r>
              <a:rPr lang="en-GB" dirty="0" smtClean="0"/>
              <a:t>Facilitate equity crowdfunding? (JOBS Act Title III; EU CMU Green Paper, 2015)</a:t>
            </a:r>
          </a:p>
          <a:p>
            <a:pPr lvl="1" fontAlgn="auto">
              <a:spcAft>
                <a:spcPts val="0"/>
              </a:spcAft>
              <a:buFont typeface="Arial" panose="020B0604020202020204" pitchFamily="34" charset="0"/>
              <a:buChar char="•"/>
              <a:defRPr/>
            </a:pPr>
            <a:r>
              <a:rPr lang="en-GB" dirty="0" smtClean="0"/>
              <a:t>Most useful if can match firm to investors with relevant specific knowledge</a:t>
            </a:r>
            <a:endParaRPr lang="en-GB" dirty="0"/>
          </a:p>
          <a:p>
            <a:pPr lvl="1"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GB" smtClean="0"/>
              <a:t>Motivation</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n-GB" dirty="0" smtClean="0"/>
              <a:t>Innovation thought to drive growth, jobs</a:t>
            </a:r>
          </a:p>
          <a:p>
            <a:pPr lvl="1" fontAlgn="auto">
              <a:spcAft>
                <a:spcPts val="0"/>
              </a:spcAft>
              <a:buFont typeface="Arial" panose="020B0604020202020204" pitchFamily="34" charset="0"/>
              <a:buChar char="•"/>
              <a:defRPr/>
            </a:pPr>
            <a:r>
              <a:rPr lang="en-GB" dirty="0" smtClean="0"/>
              <a:t>‘Disruption’ – innovation + impact </a:t>
            </a:r>
          </a:p>
          <a:p>
            <a:pPr fontAlgn="auto">
              <a:spcAft>
                <a:spcPts val="0"/>
              </a:spcAft>
              <a:buFont typeface="Arial" panose="020B0604020202020204" pitchFamily="34" charset="0"/>
              <a:buChar char="•"/>
              <a:defRPr/>
            </a:pPr>
            <a:r>
              <a:rPr lang="en-GB" dirty="0" smtClean="0"/>
              <a:t>Policymakers want to stimulate innovation because of these good things</a:t>
            </a:r>
          </a:p>
          <a:p>
            <a:pPr fontAlgn="auto">
              <a:spcAft>
                <a:spcPts val="0"/>
              </a:spcAft>
              <a:buFont typeface="Symbol" panose="05050102010706020507" pitchFamily="18" charset="2"/>
              <a:buChar char="Þ"/>
              <a:defRPr/>
            </a:pPr>
            <a:r>
              <a:rPr lang="en-GB" dirty="0" smtClean="0"/>
              <a:t>New policy initiatives– ‘lower costs’ of accessing outside capital (JOBS Act, EU Capital Markets Union Green Paper)</a:t>
            </a:r>
          </a:p>
          <a:p>
            <a:pPr fontAlgn="auto">
              <a:spcAft>
                <a:spcPts val="0"/>
              </a:spcAft>
              <a:buFont typeface="Symbol" panose="05050102010706020507" pitchFamily="18" charset="2"/>
              <a:buChar char="Þ"/>
              <a:defRPr/>
            </a:pPr>
            <a:r>
              <a:rPr lang="en-GB" dirty="0" smtClean="0"/>
              <a:t>Also changes in financing practices (crowdsourcing, dual-class tech IPOs)</a:t>
            </a:r>
          </a:p>
          <a:p>
            <a:pPr marL="0" indent="0" fontAlgn="auto">
              <a:spcAft>
                <a:spcPts val="0"/>
              </a:spcAft>
              <a:buFont typeface="Arial" panose="020B0604020202020204" pitchFamily="34" charset="0"/>
              <a:buNone/>
              <a:defRPr/>
            </a:pPr>
            <a:endParaRPr lang="en-GB" i="1" dirty="0" smtClean="0"/>
          </a:p>
          <a:p>
            <a:pPr marL="0" indent="0" fontAlgn="auto">
              <a:spcAft>
                <a:spcPts val="0"/>
              </a:spcAft>
              <a:buFont typeface="Arial" panose="020B0604020202020204" pitchFamily="34" charset="0"/>
              <a:buNone/>
              <a:defRPr/>
            </a:pPr>
            <a:r>
              <a:rPr lang="en-GB" i="1" dirty="0" smtClean="0"/>
              <a:t>To think about policy, need to understand practice</a:t>
            </a:r>
          </a:p>
          <a:p>
            <a:pPr lvl="1" fontAlgn="auto">
              <a:spcAft>
                <a:spcPts val="0"/>
              </a:spcAft>
              <a:buFont typeface="Arial" panose="020B0604020202020204" pitchFamily="34" charset="0"/>
              <a:buChar char="•"/>
              <a:defRPr/>
            </a:pPr>
            <a:endParaRPr lang="en-GB" dirty="0" smtClean="0"/>
          </a:p>
          <a:p>
            <a:pPr marL="0" indent="0" fontAlgn="auto">
              <a:spcAft>
                <a:spcPts val="0"/>
              </a:spcAft>
              <a:buFont typeface="Arial" panose="020B0604020202020204" pitchFamily="34" charset="0"/>
              <a:buNone/>
              <a:defRPr/>
            </a:pPr>
            <a:endParaRPr lang="en-GB" dirty="0" smtClean="0"/>
          </a:p>
          <a:p>
            <a:pPr fontAlgn="auto">
              <a:spcAft>
                <a:spcPts val="0"/>
              </a:spcAft>
              <a:buFont typeface="Arial" panose="020B0604020202020204" pitchFamily="34" charset="0"/>
              <a:buChar char="•"/>
              <a:defRPr/>
            </a:pPr>
            <a:endParaRPr lang="en-GB" dirty="0" smtClean="0"/>
          </a:p>
          <a:p>
            <a:pPr fontAlgn="auto">
              <a:spcAft>
                <a:spcPts val="0"/>
              </a:spcAft>
              <a:buFont typeface="Arial" panose="020B0604020202020204" pitchFamily="34" charset="0"/>
              <a:buChar char="•"/>
              <a:defRPr/>
            </a:pPr>
            <a:endParaRPr lang="en-GB" dirty="0" smtClean="0"/>
          </a:p>
          <a:p>
            <a:pPr fontAlgn="auto">
              <a:spcAft>
                <a:spcPts val="0"/>
              </a:spcAft>
              <a:buFont typeface="Arial" panose="020B0604020202020204" pitchFamily="34" charset="0"/>
              <a:buChar char="•"/>
              <a:defRPr/>
            </a:pPr>
            <a:endParaRPr lang="en-GB" dirty="0" smtClean="0"/>
          </a:p>
          <a:p>
            <a:pPr lvl="1"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endParaRPr lang="en-GB" dirty="0" smtClean="0"/>
          </a:p>
          <a:p>
            <a:pPr marL="0" indent="0" fontAlgn="auto">
              <a:spcAft>
                <a:spcPts val="0"/>
              </a:spcAft>
              <a:buFont typeface="Arial" panose="020B0604020202020204" pitchFamily="34" charset="0"/>
              <a:buNone/>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GB" smtClean="0"/>
              <a:t>The idea</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GB" dirty="0" smtClean="0"/>
              <a:t>Innovation requires more than just finance</a:t>
            </a:r>
          </a:p>
          <a:p>
            <a:pPr fontAlgn="auto">
              <a:spcAft>
                <a:spcPts val="0"/>
              </a:spcAft>
              <a:buFont typeface="Arial" panose="020B0604020202020204" pitchFamily="34" charset="0"/>
              <a:buChar char="•"/>
              <a:defRPr/>
            </a:pPr>
            <a:r>
              <a:rPr lang="en-GB" dirty="0" smtClean="0"/>
              <a:t>Requires </a:t>
            </a:r>
            <a:r>
              <a:rPr lang="en-GB" i="1" dirty="0" smtClean="0"/>
              <a:t>judgment</a:t>
            </a:r>
            <a:r>
              <a:rPr lang="en-GB" dirty="0" smtClean="0"/>
              <a:t> about project development</a:t>
            </a:r>
          </a:p>
          <a:p>
            <a:pPr lvl="1" fontAlgn="auto">
              <a:spcAft>
                <a:spcPts val="0"/>
              </a:spcAft>
              <a:buFont typeface="Arial" panose="020B0604020202020204" pitchFamily="34" charset="0"/>
              <a:buChar char="•"/>
              <a:defRPr/>
            </a:pPr>
            <a:r>
              <a:rPr lang="en-GB" dirty="0" smtClean="0"/>
              <a:t>Think of innovative projects as real options</a:t>
            </a:r>
          </a:p>
          <a:p>
            <a:pPr lvl="1" fontAlgn="auto">
              <a:spcAft>
                <a:spcPts val="0"/>
              </a:spcAft>
              <a:buFont typeface="Arial" panose="020B0604020202020204" pitchFamily="34" charset="0"/>
              <a:buChar char="•"/>
              <a:defRPr/>
            </a:pPr>
            <a:r>
              <a:rPr lang="en-GB" dirty="0"/>
              <a:t>Information revelation informs continuation decision</a:t>
            </a:r>
          </a:p>
          <a:p>
            <a:pPr lvl="1" fontAlgn="auto">
              <a:spcAft>
                <a:spcPts val="0"/>
              </a:spcAft>
              <a:buFont typeface="Arial" panose="020B0604020202020204" pitchFamily="34" charset="0"/>
              <a:buChar char="•"/>
              <a:defRPr/>
            </a:pPr>
            <a:r>
              <a:rPr lang="en-GB" dirty="0" smtClean="0"/>
              <a:t>More valuable if decisions </a:t>
            </a:r>
            <a:r>
              <a:rPr lang="en-GB" dirty="0"/>
              <a:t>made with more information, by people who </a:t>
            </a:r>
            <a:r>
              <a:rPr lang="en-GB" dirty="0" smtClean="0"/>
              <a:t>better understand implications (capabilities of technology, social impact).</a:t>
            </a:r>
          </a:p>
          <a:p>
            <a:pPr fontAlgn="auto">
              <a:spcAft>
                <a:spcPts val="0"/>
              </a:spcAft>
              <a:buFont typeface="Arial" panose="020B0604020202020204" pitchFamily="34" charset="0"/>
              <a:buChar char="•"/>
              <a:defRPr/>
            </a:pPr>
            <a:r>
              <a:rPr lang="en-GB" dirty="0" smtClean="0"/>
              <a:t>Basic idea: </a:t>
            </a:r>
            <a:r>
              <a:rPr lang="en-GB" i="1" dirty="0" smtClean="0"/>
              <a:t>mode of finance affects firm’s  investment decisions</a:t>
            </a:r>
            <a:r>
              <a:rPr lang="en-GB" dirty="0" smtClean="0"/>
              <a:t> </a:t>
            </a:r>
          </a:p>
          <a:p>
            <a:pPr marL="457200" lvl="1" indent="0" fontAlgn="auto">
              <a:spcAft>
                <a:spcPts val="0"/>
              </a:spcAft>
              <a:buFont typeface="Arial" panose="020B0604020202020204" pitchFamily="34" charset="0"/>
              <a:buNone/>
              <a:defRPr/>
            </a:pPr>
            <a:endParaRPr lang="en-GB" dirty="0" smtClean="0"/>
          </a:p>
          <a:p>
            <a:pPr lvl="1" fontAlgn="auto">
              <a:spcAft>
                <a:spcPts val="0"/>
              </a:spcAft>
              <a:buFont typeface="Arial" panose="020B0604020202020204" pitchFamily="34" charset="0"/>
              <a:buChar char="•"/>
              <a:defRPr/>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The problem</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GB" dirty="0" smtClean="0"/>
              <a:t>Innovating agent </a:t>
            </a:r>
          </a:p>
          <a:p>
            <a:pPr lvl="1" fontAlgn="auto">
              <a:spcAft>
                <a:spcPts val="0"/>
              </a:spcAft>
              <a:buFont typeface="Arial" panose="020B0604020202020204" pitchFamily="34" charset="0"/>
              <a:buChar char="•"/>
              <a:defRPr/>
            </a:pPr>
            <a:r>
              <a:rPr lang="en-GB" dirty="0" smtClean="0"/>
              <a:t>Has relevant knowledge (access to revelation of information, human capital regarding interpretation)</a:t>
            </a:r>
            <a:endParaRPr lang="en-GB" dirty="0"/>
          </a:p>
          <a:p>
            <a:pPr lvl="1" fontAlgn="auto">
              <a:spcAft>
                <a:spcPts val="0"/>
              </a:spcAft>
              <a:buFont typeface="Arial" panose="020B0604020202020204" pitchFamily="34" charset="0"/>
              <a:buChar char="•"/>
              <a:defRPr/>
            </a:pPr>
            <a:r>
              <a:rPr lang="en-GB" dirty="0" smtClean="0"/>
              <a:t>But liquidity constrained– needs outside finance</a:t>
            </a:r>
          </a:p>
          <a:p>
            <a:pPr fontAlgn="auto">
              <a:spcAft>
                <a:spcPts val="0"/>
              </a:spcAft>
              <a:buFont typeface="Arial" panose="020B0604020202020204" pitchFamily="34" charset="0"/>
              <a:buChar char="•"/>
              <a:defRPr/>
            </a:pPr>
            <a:r>
              <a:rPr lang="en-GB" dirty="0" smtClean="0"/>
              <a:t>Investor</a:t>
            </a:r>
          </a:p>
          <a:p>
            <a:pPr lvl="1" fontAlgn="auto">
              <a:spcAft>
                <a:spcPts val="0"/>
              </a:spcAft>
              <a:buFont typeface="Arial" panose="020B0604020202020204" pitchFamily="34" charset="0"/>
              <a:buChar char="•"/>
              <a:defRPr/>
            </a:pPr>
            <a:r>
              <a:rPr lang="en-GB" dirty="0" smtClean="0"/>
              <a:t>Concerned about agent opportunism</a:t>
            </a:r>
          </a:p>
          <a:p>
            <a:pPr fontAlgn="auto">
              <a:spcAft>
                <a:spcPts val="0"/>
              </a:spcAft>
              <a:buFont typeface="Arial" panose="020B0604020202020204" pitchFamily="34" charset="0"/>
              <a:buChar char="•"/>
              <a:defRPr/>
            </a:pPr>
            <a:r>
              <a:rPr lang="en-GB" dirty="0" smtClean="0"/>
              <a:t>Investor control rights</a:t>
            </a:r>
          </a:p>
          <a:p>
            <a:pPr lvl="1" fontAlgn="auto">
              <a:spcAft>
                <a:spcPts val="0"/>
              </a:spcAft>
              <a:buFont typeface="Arial" panose="020B0604020202020204" pitchFamily="34" charset="0"/>
              <a:buChar char="•"/>
              <a:defRPr/>
            </a:pPr>
            <a:r>
              <a:rPr lang="en-GB" dirty="0" smtClean="0"/>
              <a:t>Reduce (observable) agent opportunism</a:t>
            </a:r>
          </a:p>
          <a:p>
            <a:pPr lvl="1" fontAlgn="auto">
              <a:spcAft>
                <a:spcPts val="0"/>
              </a:spcAft>
              <a:buFont typeface="Arial" panose="020B0604020202020204" pitchFamily="34" charset="0"/>
              <a:buChar char="•"/>
              <a:defRPr/>
            </a:pPr>
            <a:r>
              <a:rPr lang="en-GB" dirty="0" smtClean="0"/>
              <a:t>But induce agent to substitute effort from </a:t>
            </a:r>
            <a:r>
              <a:rPr lang="en-GB" dirty="0" err="1" smtClean="0"/>
              <a:t>unobservables</a:t>
            </a:r>
            <a:r>
              <a:rPr lang="en-GB" dirty="0" smtClean="0"/>
              <a:t> into observables </a:t>
            </a:r>
          </a:p>
          <a:p>
            <a:pPr fontAlgn="auto">
              <a:spcAft>
                <a:spcPts val="0"/>
              </a:spcAft>
              <a:buFont typeface="Arial" panose="020B0604020202020204" pitchFamily="34" charset="0"/>
              <a:buChar char="•"/>
              <a:defRPr/>
            </a:pPr>
            <a:r>
              <a:rPr lang="en-GB" dirty="0" smtClean="0"/>
              <a:t>Optimum level of investor control depends on ‘wisdom’ of investor</a:t>
            </a:r>
          </a:p>
          <a:p>
            <a:pPr lvl="1" fontAlgn="auto">
              <a:spcAft>
                <a:spcPts val="0"/>
              </a:spcAft>
              <a:buFont typeface="Arial" panose="020B0604020202020204" pitchFamily="34" charset="0"/>
              <a:buChar char="•"/>
              <a:defRPr/>
            </a:pPr>
            <a:r>
              <a:rPr lang="en-GB" dirty="0" smtClean="0"/>
              <a:t>‘Wisdom’ : how much information observable to investor, or investor’s capacity to interpret it</a:t>
            </a:r>
          </a:p>
          <a:p>
            <a:pPr fontAlgn="auto">
              <a:spcAft>
                <a:spcPts val="0"/>
              </a:spcAft>
              <a:buFont typeface="Arial" panose="020B0604020202020204" pitchFamily="34" charset="0"/>
              <a:buChar char="•"/>
              <a:defRPr/>
            </a:pPr>
            <a:endParaRPr lang="en-GB" dirty="0"/>
          </a:p>
          <a:p>
            <a:pPr marL="0" indent="0" fontAlgn="auto">
              <a:spcAft>
                <a:spcPts val="0"/>
              </a:spcAft>
              <a:buFont typeface="Arial" panose="020B0604020202020204" pitchFamily="34" charset="0"/>
              <a:buNone/>
              <a:defRPr/>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GB" smtClean="0"/>
              <a:t>Sources of finance</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GB" dirty="0" smtClean="0"/>
              <a:t>Public equity markets</a:t>
            </a:r>
          </a:p>
          <a:p>
            <a:pPr fontAlgn="auto">
              <a:spcAft>
                <a:spcPts val="0"/>
              </a:spcAft>
              <a:buFont typeface="Arial" panose="020B0604020202020204" pitchFamily="34" charset="0"/>
              <a:buChar char="•"/>
              <a:defRPr/>
            </a:pPr>
            <a:r>
              <a:rPr lang="en-GB" dirty="0" smtClean="0"/>
              <a:t>Specialist private investors (venture capital)</a:t>
            </a:r>
          </a:p>
          <a:p>
            <a:pPr fontAlgn="auto">
              <a:spcAft>
                <a:spcPts val="0"/>
              </a:spcAft>
              <a:buFont typeface="Arial" panose="020B0604020202020204" pitchFamily="34" charset="0"/>
              <a:buChar char="•"/>
              <a:defRPr/>
            </a:pPr>
            <a:r>
              <a:rPr lang="en-GB" dirty="0" smtClean="0"/>
              <a:t>Debt? (no collateral)</a:t>
            </a:r>
          </a:p>
          <a:p>
            <a:pPr marL="0" indent="0" fontAlgn="auto">
              <a:spcAft>
                <a:spcPts val="0"/>
              </a:spcAft>
              <a:buFont typeface="Arial" panose="020B0604020202020204" pitchFamily="34" charset="0"/>
              <a:buNone/>
              <a:defRPr/>
            </a:pPr>
            <a:endParaRPr lang="en-GB" dirty="0" smtClean="0"/>
          </a:p>
          <a:p>
            <a:pPr marL="0" indent="0" fontAlgn="auto">
              <a:spcAft>
                <a:spcPts val="0"/>
              </a:spcAft>
              <a:buFont typeface="Arial" panose="020B0604020202020204" pitchFamily="34" charset="0"/>
              <a:buNone/>
              <a:defRPr/>
            </a:pPr>
            <a:r>
              <a:rPr lang="en-GB" b="1" dirty="0" smtClean="0"/>
              <a:t>Also</a:t>
            </a:r>
          </a:p>
          <a:p>
            <a:pPr fontAlgn="auto">
              <a:spcAft>
                <a:spcPts val="0"/>
              </a:spcAft>
              <a:buFont typeface="Arial" panose="020B0604020202020204" pitchFamily="34" charset="0"/>
              <a:buChar char="•"/>
              <a:defRPr/>
            </a:pPr>
            <a:r>
              <a:rPr lang="en-GB" dirty="0" smtClean="0"/>
              <a:t>Non-specialist private investors (crowdfunding)</a:t>
            </a:r>
            <a:endParaRPr lang="en-GB" dirty="0"/>
          </a:p>
          <a:p>
            <a:pPr fontAlgn="auto">
              <a:spcAft>
                <a:spcPts val="0"/>
              </a:spcAft>
              <a:buFont typeface="Arial" panose="020B0604020202020204" pitchFamily="34" charset="0"/>
              <a:buChar char="•"/>
              <a:defRPr/>
            </a:pPr>
            <a:r>
              <a:rPr lang="en-GB" dirty="0" smtClean="0"/>
              <a:t>Consumers (crowdfunding)</a:t>
            </a:r>
          </a:p>
          <a:p>
            <a:pPr fontAlgn="auto">
              <a:spcAft>
                <a:spcPts val="0"/>
              </a:spcAft>
              <a:buFont typeface="Arial" panose="020B0604020202020204" pitchFamily="34" charset="0"/>
              <a:buChar char="•"/>
              <a:defRPr/>
            </a:pPr>
            <a:r>
              <a:rPr lang="en-GB" dirty="0" smtClean="0"/>
              <a:t>Employees (stock compensation)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a:xfrm>
            <a:off x="623888" y="1709738"/>
            <a:ext cx="7886700" cy="2852737"/>
          </a:xfrm>
        </p:spPr>
        <p:txBody>
          <a:bodyPr/>
          <a:lstStyle/>
          <a:p>
            <a:r>
              <a:rPr lang="en-GB" smtClean="0"/>
              <a:t>2. Public equity markets</a:t>
            </a:r>
          </a:p>
        </p:txBody>
      </p:sp>
      <p:sp>
        <p:nvSpPr>
          <p:cNvPr id="19458" name="Text Placeholder 4"/>
          <p:cNvSpPr>
            <a:spLocks noGrp="1"/>
          </p:cNvSpPr>
          <p:nvPr>
            <p:ph type="body" idx="1"/>
          </p:nvPr>
        </p:nvSpPr>
        <p:spPr>
          <a:xfrm>
            <a:off x="623888" y="4589463"/>
            <a:ext cx="7886700" cy="1500187"/>
          </a:xfrm>
        </p:spPr>
        <p:txBody>
          <a:bodyPr/>
          <a:lstStyle/>
          <a:p>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GB" smtClean="0"/>
              <a:t>The wisdom of markets</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anose="020B0604020202020204" pitchFamily="34" charset="0"/>
              <a:buChar char="•"/>
              <a:defRPr/>
            </a:pPr>
            <a:r>
              <a:rPr lang="en-GB" dirty="0" smtClean="0"/>
              <a:t>Stock markets aggregate information about investors’ expectations through trading (Gilson &amp; </a:t>
            </a:r>
            <a:r>
              <a:rPr lang="en-GB" dirty="0" err="1" smtClean="0"/>
              <a:t>Kraakman</a:t>
            </a:r>
            <a:r>
              <a:rPr lang="en-GB" dirty="0" smtClean="0"/>
              <a:t>, 1984; 2014)</a:t>
            </a:r>
          </a:p>
          <a:p>
            <a:pPr fontAlgn="auto">
              <a:spcAft>
                <a:spcPts val="0"/>
              </a:spcAft>
              <a:buFont typeface="Arial" panose="020B0604020202020204" pitchFamily="34" charset="0"/>
              <a:buChar char="•"/>
              <a:defRPr/>
            </a:pPr>
            <a:r>
              <a:rPr lang="en-GB" dirty="0" smtClean="0"/>
              <a:t>Crucial for this process are ‘smart money’ investors who do analysis of fundamentals (Goshen &amp; </a:t>
            </a:r>
            <a:r>
              <a:rPr lang="en-GB" dirty="0" err="1" smtClean="0"/>
              <a:t>Parchomovsky</a:t>
            </a:r>
            <a:r>
              <a:rPr lang="en-GB" dirty="0" smtClean="0"/>
              <a:t>, 2006)</a:t>
            </a:r>
          </a:p>
          <a:p>
            <a:pPr fontAlgn="auto">
              <a:spcAft>
                <a:spcPts val="0"/>
              </a:spcAft>
              <a:buFont typeface="Arial" panose="020B0604020202020204" pitchFamily="34" charset="0"/>
              <a:buChar char="•"/>
              <a:defRPr/>
            </a:pPr>
            <a:r>
              <a:rPr lang="en-GB" dirty="0" smtClean="0"/>
              <a:t>Analysts focus on </a:t>
            </a:r>
            <a:r>
              <a:rPr lang="en-GB" i="1" dirty="0" smtClean="0"/>
              <a:t>comparison</a:t>
            </a:r>
            <a:r>
              <a:rPr lang="en-GB" dirty="0" smtClean="0"/>
              <a:t>– how does event x relate to y which is already known? </a:t>
            </a:r>
          </a:p>
          <a:p>
            <a:pPr lvl="1" fontAlgn="auto">
              <a:spcAft>
                <a:spcPts val="0"/>
              </a:spcAft>
              <a:buFont typeface="Arial" panose="020B0604020202020204" pitchFamily="34" charset="0"/>
              <a:buChar char="•"/>
              <a:defRPr/>
            </a:pPr>
            <a:r>
              <a:rPr lang="en-GB" dirty="0" smtClean="0"/>
              <a:t>Where it works well, can be a good guide for managers (Dow &amp; Gorton, 1997 JF; Gordon, 2007 </a:t>
            </a:r>
            <a:r>
              <a:rPr lang="en-GB" dirty="0" err="1" smtClean="0"/>
              <a:t>Stanf</a:t>
            </a:r>
            <a:r>
              <a:rPr lang="en-GB" dirty="0" smtClean="0"/>
              <a:t> L Rev)</a:t>
            </a:r>
          </a:p>
          <a:p>
            <a:pPr lvl="1" fontAlgn="auto">
              <a:spcAft>
                <a:spcPts val="0"/>
              </a:spcAft>
              <a:buFont typeface="Arial" panose="020B0604020202020204" pitchFamily="34" charset="0"/>
              <a:buChar char="•"/>
              <a:defRPr/>
            </a:pPr>
            <a:r>
              <a:rPr lang="en-GB" dirty="0" smtClean="0"/>
              <a:t>Tying managers to stock price not only reduces agency costs but can aid corporate investment policy</a:t>
            </a:r>
          </a:p>
          <a:p>
            <a:pPr fontAlgn="auto">
              <a:spcAft>
                <a:spcPts val="0"/>
              </a:spcAft>
              <a:buFont typeface="Arial" panose="020B0604020202020204" pitchFamily="34" charset="0"/>
              <a:buChar char="•"/>
              <a:defRPr/>
            </a:pPr>
            <a:r>
              <a:rPr lang="en-GB" dirty="0" smtClean="0"/>
              <a:t>The bigger the innovative leap then the less useful such comparative analysis is</a:t>
            </a:r>
          </a:p>
          <a:p>
            <a:pPr fontAlgn="auto">
              <a:spcAft>
                <a:spcPts val="0"/>
              </a:spcAft>
              <a:buFont typeface="Symbol" panose="05050102010706020507" pitchFamily="18" charset="2"/>
              <a:buChar char="Þ"/>
              <a:defRPr/>
            </a:pPr>
            <a:r>
              <a:rPr lang="en-GB" dirty="0" smtClean="0"/>
              <a:t>‘Market control’-- tying managerial payoffs to stock price – can distort corporate investment in favour of things analysts understand (Stein, 1988 JPE)  </a:t>
            </a:r>
          </a:p>
          <a:p>
            <a:pPr fontAlgn="auto">
              <a:spcAft>
                <a:spcPts val="0"/>
              </a:spcAft>
              <a:buFont typeface="Arial" panose="020B0604020202020204" pitchFamily="34" charset="0"/>
              <a:buChar char="•"/>
              <a:defRP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mtClean="0"/>
              <a:t>The wisdom of markets (2)</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n-GB" dirty="0" smtClean="0"/>
              <a:t>Empirical findings: exposure to mechanisms of market efficiency associated with less exploratory innovation</a:t>
            </a:r>
          </a:p>
          <a:p>
            <a:pPr lvl="1" fontAlgn="auto">
              <a:spcAft>
                <a:spcPts val="0"/>
              </a:spcAft>
              <a:buFont typeface="Arial" panose="020B0604020202020204" pitchFamily="34" charset="0"/>
              <a:buChar char="•"/>
              <a:defRPr/>
            </a:pPr>
            <a:r>
              <a:rPr lang="en-GB" dirty="0" smtClean="0"/>
              <a:t>Analyst coverage (He &amp; Tian, 2013 JFE)</a:t>
            </a:r>
          </a:p>
          <a:p>
            <a:pPr lvl="1" fontAlgn="auto">
              <a:spcAft>
                <a:spcPts val="0"/>
              </a:spcAft>
              <a:buFont typeface="Arial" panose="020B0604020202020204" pitchFamily="34" charset="0"/>
              <a:buChar char="•"/>
              <a:defRPr/>
            </a:pPr>
            <a:r>
              <a:rPr lang="en-GB" dirty="0" smtClean="0"/>
              <a:t>Stock market liquidity (Fang, Tian &amp; Tice, 2014 JF)</a:t>
            </a:r>
          </a:p>
          <a:p>
            <a:pPr lvl="1" fontAlgn="auto">
              <a:spcAft>
                <a:spcPts val="0"/>
              </a:spcAft>
              <a:buFont typeface="Arial" panose="020B0604020202020204" pitchFamily="34" charset="0"/>
              <a:buChar char="•"/>
              <a:defRPr/>
            </a:pPr>
            <a:r>
              <a:rPr lang="en-GB" dirty="0" smtClean="0"/>
              <a:t>Undergoing an IPO (Bernstein, 2015 JF forthcoming)</a:t>
            </a:r>
          </a:p>
          <a:p>
            <a:pPr fontAlgn="auto">
              <a:spcAft>
                <a:spcPts val="0"/>
              </a:spcAft>
              <a:buFont typeface="Arial" panose="020B0604020202020204" pitchFamily="34" charset="0"/>
              <a:buChar char="•"/>
              <a:defRPr/>
            </a:pPr>
            <a:r>
              <a:rPr lang="en-GB" dirty="0" smtClean="0"/>
              <a:t>Effects mitigated if have ‘dedicated’ institutional investor(s) </a:t>
            </a:r>
            <a:r>
              <a:rPr lang="en-GB" sz="2400" dirty="0" smtClean="0"/>
              <a:t>(</a:t>
            </a:r>
            <a:r>
              <a:rPr lang="en-GB" sz="2400" dirty="0" err="1" smtClean="0"/>
              <a:t>Aghion</a:t>
            </a:r>
            <a:r>
              <a:rPr lang="en-GB" sz="2400" dirty="0" smtClean="0"/>
              <a:t>, van </a:t>
            </a:r>
            <a:r>
              <a:rPr lang="en-GB" sz="2400" dirty="0" err="1" smtClean="0"/>
              <a:t>Reenen</a:t>
            </a:r>
            <a:r>
              <a:rPr lang="en-GB" sz="2400" dirty="0" smtClean="0"/>
              <a:t> &amp; </a:t>
            </a:r>
            <a:r>
              <a:rPr lang="en-GB" sz="2400" dirty="0" err="1" smtClean="0"/>
              <a:t>Zingales</a:t>
            </a:r>
            <a:r>
              <a:rPr lang="en-GB" sz="2400" dirty="0" smtClean="0"/>
              <a:t>, 2013 AER)</a:t>
            </a:r>
          </a:p>
          <a:p>
            <a:pPr lvl="1" fontAlgn="auto">
              <a:spcAft>
                <a:spcPts val="0"/>
              </a:spcAft>
              <a:buFont typeface="Arial" panose="020B0604020202020204" pitchFamily="34" charset="0"/>
              <a:buChar char="•"/>
              <a:defRPr/>
            </a:pPr>
            <a:r>
              <a:rPr lang="en-GB" dirty="0" smtClean="0"/>
              <a:t>Buy &amp; hold significant stake</a:t>
            </a:r>
          </a:p>
          <a:p>
            <a:pPr lvl="1" fontAlgn="auto">
              <a:spcAft>
                <a:spcPts val="0"/>
              </a:spcAft>
              <a:buFont typeface="Arial" panose="020B0604020202020204" pitchFamily="34" charset="0"/>
              <a:buChar char="•"/>
              <a:defRPr/>
            </a:pPr>
            <a:r>
              <a:rPr lang="en-GB" dirty="0" smtClean="0"/>
              <a:t>Interpretation: invest more in understanding firm’s innovations rather than comparing with rest of industry</a:t>
            </a:r>
          </a:p>
          <a:p>
            <a:pPr fontAlgn="auto">
              <a:spcAft>
                <a:spcPts val="0"/>
              </a:spcAft>
              <a:buFont typeface="Arial" panose="020B0604020202020204" pitchFamily="34" charset="0"/>
              <a:buChar char="•"/>
              <a:defRPr/>
            </a:pPr>
            <a:r>
              <a:rPr lang="en-GB" dirty="0" smtClean="0"/>
              <a:t>Rationale for controller entrenchment? (Goshen &amp; </a:t>
            </a:r>
            <a:r>
              <a:rPr lang="en-GB" dirty="0" err="1" smtClean="0"/>
              <a:t>Hamdani</a:t>
            </a:r>
            <a:r>
              <a:rPr lang="en-GB" dirty="0" smtClean="0"/>
              <a:t>, 2014; </a:t>
            </a:r>
            <a:r>
              <a:rPr lang="en-GB" dirty="0" err="1" smtClean="0"/>
              <a:t>Cremers</a:t>
            </a:r>
            <a:r>
              <a:rPr lang="en-GB" dirty="0" smtClean="0"/>
              <a:t> and </a:t>
            </a:r>
            <a:r>
              <a:rPr lang="en-GB" dirty="0" err="1" smtClean="0"/>
              <a:t>Sepe</a:t>
            </a:r>
            <a:r>
              <a:rPr lang="en-GB" dirty="0" smtClean="0"/>
              <a:t>, 2014)</a:t>
            </a:r>
          </a:p>
          <a:p>
            <a:pPr lvl="1" fontAlgn="auto">
              <a:spcAft>
                <a:spcPts val="0"/>
              </a:spcAft>
              <a:buFont typeface="Arial" panose="020B0604020202020204" pitchFamily="34" charset="0"/>
              <a:buChar char="•"/>
              <a:defRPr/>
            </a:pPr>
            <a:r>
              <a:rPr lang="en-GB" dirty="0" smtClean="0"/>
              <a:t>But how to mitigate agency costs?</a:t>
            </a:r>
          </a:p>
          <a:p>
            <a:pPr marL="457200" lvl="1" indent="0" fontAlgn="auto">
              <a:spcAft>
                <a:spcPts val="0"/>
              </a:spcAft>
              <a:buFont typeface="Arial" panose="020B0604020202020204" pitchFamily="34" charset="0"/>
              <a:buNone/>
              <a:defRPr/>
            </a:pPr>
            <a:endParaRPr lang="en-GB" dirty="0" smtClean="0"/>
          </a:p>
          <a:p>
            <a:pPr lvl="1" fontAlgn="auto">
              <a:spcAft>
                <a:spcPts val="0"/>
              </a:spcAft>
              <a:buFont typeface="Arial" panose="020B0604020202020204" pitchFamily="34" charset="0"/>
              <a:buChar char="•"/>
              <a:defRPr/>
            </a:pPr>
            <a:endParaRPr lang="en-GB" dirty="0" smtClean="0"/>
          </a:p>
          <a:p>
            <a:pPr lvl="1" fontAlgn="auto">
              <a:spcAft>
                <a:spcPts val="0"/>
              </a:spcAft>
              <a:buFont typeface="Arial" panose="020B0604020202020204" pitchFamily="34" charset="0"/>
              <a:buChar cha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1400</TotalTime>
  <Words>1789</Words>
  <Application>Microsoft Macintosh PowerPoint</Application>
  <PresentationFormat>On-screen Show (4:3)</PresentationFormat>
  <Paragraphs>272</Paragraphs>
  <Slides>24</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Symbol</vt:lpstr>
      <vt:lpstr>Office Theme</vt:lpstr>
      <vt:lpstr>Financing Disruption </vt:lpstr>
      <vt:lpstr>1. Introduction</vt:lpstr>
      <vt:lpstr>Motivation</vt:lpstr>
      <vt:lpstr>The idea</vt:lpstr>
      <vt:lpstr>The problem</vt:lpstr>
      <vt:lpstr>Sources of finance</vt:lpstr>
      <vt:lpstr>2. Public equity markets</vt:lpstr>
      <vt:lpstr>The wisdom of markets</vt:lpstr>
      <vt:lpstr>The wisdom of markets (2)</vt:lpstr>
      <vt:lpstr>3. Venture capitalists</vt:lpstr>
      <vt:lpstr>The wisdom of specialist investors</vt:lpstr>
      <vt:lpstr>4. Crowdfunding</vt:lpstr>
      <vt:lpstr>The wisdom of crowds?</vt:lpstr>
      <vt:lpstr>The wisdom of crowds? (2)</vt:lpstr>
      <vt:lpstr>The wisdom of crowds? (3)</vt:lpstr>
      <vt:lpstr>4. Employees</vt:lpstr>
      <vt:lpstr>The wisdom of techies</vt:lpstr>
      <vt:lpstr>How it works: Facebook’s EIP</vt:lpstr>
      <vt:lpstr>Case study: Zynga</vt:lpstr>
      <vt:lpstr>Zynga’s employees (1)</vt:lpstr>
      <vt:lpstr>Zynga’s employees (2)</vt:lpstr>
      <vt:lpstr>PowerPoint Presentation</vt:lpstr>
      <vt:lpstr>PowerPoint Presentation</vt:lpstr>
      <vt:lpstr>Policy?</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Disruption</dc:title>
  <dc:creator>John Armour</dc:creator>
  <cp:lastModifiedBy>Microsoft Office User</cp:lastModifiedBy>
  <cp:revision>63</cp:revision>
  <dcterms:created xsi:type="dcterms:W3CDTF">2015-06-04T16:45:26Z</dcterms:created>
  <dcterms:modified xsi:type="dcterms:W3CDTF">2016-09-27T14:24:42Z</dcterms:modified>
</cp:coreProperties>
</file>