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  <p:sldId id="267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0" autoAdjust="0"/>
    <p:restoredTop sz="87367" autoAdjust="0"/>
  </p:normalViewPr>
  <p:slideViewPr>
    <p:cSldViewPr>
      <p:cViewPr varScale="1">
        <p:scale>
          <a:sx n="49" d="100"/>
          <a:sy n="49" d="100"/>
        </p:scale>
        <p:origin x="-8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59689A-7CDE-434E-8A4E-C5C081DD60D0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8F1E5B-87E0-42ED-8860-1D5F625CD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4AE550-3FB4-4E10-A021-DA2C7949959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F7D77-D68D-45B0-809D-9E6BAD64E717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6941-90A6-4321-8771-4AB8AA761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15AEB-58B7-4883-87B9-37F3C96D475C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836F3-EE86-49F0-A77D-E59D1920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172A6-1C0A-45A5-A982-DD8C07E1933E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F6CF0-0030-4D23-9E3E-E4A1C97BD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F8886-33EE-4969-AF5C-27DC896BEE68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9C6DC-9148-4657-9AED-3D4C1FCAB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5B6D-AA3C-4946-B7CC-049D02B9B997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EB579-86BC-415D-B9A9-639F5ACA5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870D4-CA0D-45AC-B315-6FA84A6C2793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2EFE-47DC-4791-918A-1466B3999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3C270-1D17-49D7-8FF9-1536F30790DD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51AF-D1E7-4CC8-89D8-4296837C9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868A2-1EEE-4D70-BE3F-B1E8C4B8C827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40279-9060-4152-8FEA-E289E329B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092B1-FC69-497C-8ACD-0645CD2619A5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E198B-9D26-47D7-B370-56885E0C1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87656-D521-4C29-9245-5DEC445402E5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4B81-5B63-46A9-A422-8F64DE905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21B81-3F76-4C9C-B669-EC90BD67A8E1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39EE8-D911-4C22-A878-6050C1617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109EF7-DFE4-45F9-9C76-CEFA91365439}" type="datetime1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025F92-111D-4E4F-BBD0-4CCA4DD2D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752600"/>
          </a:xfrm>
        </p:spPr>
        <p:txBody>
          <a:bodyPr/>
          <a:lstStyle/>
          <a:p>
            <a:pPr algn="r"/>
            <a:r>
              <a:rPr lang="en-US" b="1" smtClean="0">
                <a:ea typeface="Calibri" pitchFamily="34" charset="0"/>
                <a:cs typeface="Times New Roman" pitchFamily="18" charset="0"/>
              </a:rPr>
              <a:t>CORPORATE CHARTERING AND FEDERALISM: A NEW VIEW</a:t>
            </a:r>
            <a:endParaRPr lang="en-US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419225" y="2743200"/>
            <a:ext cx="6400800" cy="36576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8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Ronald J. Gilson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0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Columbia Law School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0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Stanford Law School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0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 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8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Henry Hansmann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0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Yale Law School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0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 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8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Mariana Pargendler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sz="2000" b="1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Fundação Getulio Vargas Law School at São Paul</a:t>
            </a:r>
            <a:endParaRPr lang="en-US" sz="1400" b="1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Vertical Regulatory Dualism?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The </a:t>
            </a:r>
            <a:r>
              <a:rPr lang="en-US" b="1" i="1" dirty="0" smtClean="0"/>
              <a:t>Societas </a:t>
            </a:r>
            <a:r>
              <a:rPr lang="en-US" b="1" i="1" dirty="0" err="1" smtClean="0"/>
              <a:t>Europea</a:t>
            </a:r>
            <a:r>
              <a:rPr lang="en-US" b="1" dirty="0" smtClean="0"/>
              <a:t> offers choice of federal chartering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In theory an alternative market-oriented regime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But very little used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/>
              <a:t>Doesn’t offer either pole of regulatory dualism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No bond to market: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Subject to both home state and federal level politics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Yet little political influence for individual firms</a:t>
            </a:r>
            <a:endParaRPr lang="en-US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Similar U.S. effort at choice of state or federal bank charters failed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47BD6-4218-48ED-BDF3-201D886D7807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Conclusion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r>
              <a:rPr lang="en-US" b="1" smtClean="0"/>
              <a:t>Free incorporation has potentially important, and frequently overlooked, consequences for the politics of law-making</a:t>
            </a:r>
          </a:p>
          <a:p>
            <a:pPr lvl="1"/>
            <a:r>
              <a:rPr lang="en-US" b="1" smtClean="0"/>
              <a:t>It can isolate some of the political resistance to market-oriented law</a:t>
            </a:r>
          </a:p>
          <a:p>
            <a:pPr lvl="1"/>
            <a:r>
              <a:rPr lang="en-US" b="1" smtClean="0"/>
              <a:t>But at the same time it can concentrate and prolong resistance to overall efficient reforms</a:t>
            </a:r>
          </a:p>
          <a:p>
            <a:r>
              <a:rPr lang="en-US" b="1" smtClean="0"/>
              <a:t>It will be interesting to see these forces play out in Europe in the years to come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087CF-001A-49B3-A411-5DCD507DFA5F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Potential Dynamics Under Free Incorporation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Regulatory Diversification</a:t>
            </a:r>
            <a:r>
              <a:rPr lang="en-US" dirty="0" smtClean="0"/>
              <a:t>: Corporations are heterogeneous in their need for corporate law</a:t>
            </a:r>
            <a:endParaRPr lang="en-US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Regulatory Experimentation</a:t>
            </a:r>
            <a:r>
              <a:rPr lang="en-US" dirty="0" smtClean="0"/>
              <a:t>:  Corporations may be homogeneous.   It is unclear which legal regime(s) is most efficient</a:t>
            </a:r>
            <a:endParaRPr lang="en-US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Regulatory Competition</a:t>
            </a:r>
            <a:r>
              <a:rPr lang="en-US" dirty="0" smtClean="0"/>
              <a:t>:  Corporations are homogeneous, but competition is needed to induce all jurisdictions to adopt it.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Regulatory Dualism</a:t>
            </a:r>
            <a:r>
              <a:rPr lang="en-US" dirty="0" smtClean="0"/>
              <a:t>:  Corporations are homogeneous, but a single body of law would frustrate the ability to offer firms a strongly market-oriented body of law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b="1" dirty="0" smtClean="0"/>
              <a:t>THEY AREN’T MUTUALLY EXCLUSIVE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Corporate Chartering in a Federal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Three Approaches: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Real Seat Doctrine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Free Incorporation (Internal Affairs Rule)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Federal Chartering</a:t>
            </a:r>
            <a:endParaRPr lang="en-US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Common assumption is that </a:t>
            </a:r>
            <a:r>
              <a:rPr lang="en-US" b="1" dirty="0">
                <a:solidFill>
                  <a:prstClr val="black"/>
                </a:solidFill>
              </a:rPr>
              <a:t>free incorporation </a:t>
            </a:r>
            <a:r>
              <a:rPr lang="en-US" b="1" dirty="0" smtClean="0">
                <a:solidFill>
                  <a:prstClr val="black"/>
                </a:solidFill>
              </a:rPr>
              <a:t>promotes </a:t>
            </a:r>
            <a:r>
              <a:rPr lang="en-US" b="1" i="1" dirty="0">
                <a:solidFill>
                  <a:prstClr val="black"/>
                </a:solidFill>
              </a:rPr>
              <a:t>regulatory competition </a:t>
            </a:r>
            <a:r>
              <a:rPr lang="en-US" b="1" dirty="0" smtClean="0">
                <a:solidFill>
                  <a:prstClr val="black"/>
                </a:solidFill>
              </a:rPr>
              <a:t>-- either</a:t>
            </a:r>
            <a:r>
              <a:rPr lang="en-US" b="1" dirty="0">
                <a:solidFill>
                  <a:prstClr val="black"/>
                </a:solidFill>
              </a:rPr>
              <a:t>:</a:t>
            </a:r>
            <a:endParaRPr lang="en-US" b="1" dirty="0" smtClean="0">
              <a:solidFill>
                <a:prstClr val="black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u="sng" dirty="0"/>
              <a:t>Active Competition</a:t>
            </a:r>
            <a:r>
              <a:rPr lang="en-US" b="1" dirty="0"/>
              <a:t>:  states alter their corporation law to attract chartering business from other </a:t>
            </a:r>
            <a:r>
              <a:rPr lang="en-US" b="1" dirty="0" smtClean="0"/>
              <a:t>states</a:t>
            </a:r>
            <a:endParaRPr lang="en-US" b="1" dirty="0" smtClean="0">
              <a:solidFill>
                <a:prstClr val="black"/>
              </a:solidFill>
            </a:endParaRP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prstClr val="black"/>
                </a:solidFill>
              </a:rPr>
              <a:t>	or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u="sng" dirty="0"/>
              <a:t>Passive Competition</a:t>
            </a:r>
            <a:r>
              <a:rPr lang="en-US" b="1" dirty="0"/>
              <a:t>: Firms obtain charters in states whose law they find congenial, without regard to </a:t>
            </a:r>
            <a:r>
              <a:rPr lang="en-US" b="1" dirty="0" smtClean="0"/>
              <a:t>states’ motives </a:t>
            </a:r>
            <a:r>
              <a:rPr lang="en-US" b="1" dirty="0"/>
              <a:t>for establishing that </a:t>
            </a:r>
            <a:r>
              <a:rPr lang="en-US" b="1" dirty="0" smtClean="0"/>
              <a:t>law</a:t>
            </a:r>
            <a:endParaRPr lang="en-US" b="1" dirty="0" smtClean="0">
              <a:solidFill>
                <a:prstClr val="black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dirty="0">
              <a:solidFill>
                <a:prstClr val="black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dirty="0" smtClean="0">
              <a:solidFill>
                <a:prstClr val="black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dirty="0">
              <a:solidFill>
                <a:prstClr val="black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14293-872E-41A9-9757-6C8593F98CF8}" type="slidenum">
              <a:rPr lang="en-US" sz="1800" b="1"/>
              <a:pPr>
                <a:defRPr/>
              </a:pPr>
              <a:t>2</a:t>
            </a:fld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Both Active and Passive Competition Are Assumed to </a:t>
            </a:r>
            <a:r>
              <a:rPr lang="en-US" sz="3600" b="1" dirty="0" smtClean="0"/>
              <a:t>Yield </a:t>
            </a:r>
            <a:r>
              <a:rPr lang="en-US" sz="3600" b="1" dirty="0"/>
              <a:t>Legal </a:t>
            </a:r>
            <a:r>
              <a:rPr lang="en-US" sz="3600" b="1" i="1" dirty="0" smtClean="0"/>
              <a:t>HOMOGENEITY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Active </a:t>
            </a:r>
            <a:r>
              <a:rPr lang="en-US" b="1" dirty="0"/>
              <a:t>competition: </a:t>
            </a:r>
            <a:r>
              <a:rPr lang="en-US" b="1" dirty="0" smtClean="0"/>
              <a:t>All </a:t>
            </a:r>
            <a:r>
              <a:rPr lang="en-US" b="1" dirty="0"/>
              <a:t>states will </a:t>
            </a:r>
            <a:r>
              <a:rPr lang="en-US" b="1" dirty="0" smtClean="0"/>
              <a:t>adopt similar </a:t>
            </a:r>
            <a:r>
              <a:rPr lang="en-US" b="1" dirty="0"/>
              <a:t>corporation </a:t>
            </a:r>
            <a:r>
              <a:rPr lang="en-US" b="1" dirty="0" smtClean="0"/>
              <a:t>law</a:t>
            </a:r>
            <a:endParaRPr lang="en-US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Passive competition</a:t>
            </a:r>
            <a:r>
              <a:rPr lang="en-US" b="1" dirty="0" smtClean="0"/>
              <a:t>:  All firms will incorporate in the same state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Academic debate </a:t>
            </a:r>
            <a:r>
              <a:rPr lang="en-US" b="1" dirty="0"/>
              <a:t>then focuses on whether the winning body of corporate law is good or bad for overall social </a:t>
            </a:r>
            <a:r>
              <a:rPr lang="en-US" b="1" dirty="0" smtClean="0"/>
              <a:t>welfare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Those who like the resulting body of corporate law like free incorporation; others may prefer the real seat doctrine or federal chartering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7A98E6B5-2C37-4EF7-A1EB-F24AF4FC11FE}" type="slidenum">
              <a:rPr lang="en-US" sz="1400" b="1" smtClean="0"/>
              <a:pPr>
                <a:defRPr/>
              </a:pPr>
              <a:t>3</a:t>
            </a:fld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6F941-8D1F-44A8-8E6B-ECBDF2227ED0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smtClean="0"/>
              <a:t>We See a Different Dynamic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47800"/>
            <a:ext cx="8229600" cy="48768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 smtClean="0"/>
              <a:t>We have termed </a:t>
            </a:r>
            <a:r>
              <a:rPr lang="en-US" sz="3000" b="1" dirty="0"/>
              <a:t>this </a:t>
            </a:r>
            <a:r>
              <a:rPr lang="en-US" sz="3000" b="1" dirty="0" smtClean="0"/>
              <a:t>dynamic </a:t>
            </a:r>
            <a:r>
              <a:rPr lang="en-US" sz="3000" b="1" i="1" dirty="0" smtClean="0"/>
              <a:t>REGULATORY DUALISM</a:t>
            </a:r>
            <a:r>
              <a:rPr lang="en-US" sz="3000" b="1" dirty="0" smtClean="0"/>
              <a:t>, </a:t>
            </a:r>
            <a:r>
              <a:rPr lang="en-US" sz="3000" b="1" dirty="0"/>
              <a:t>in contrast with </a:t>
            </a:r>
            <a:r>
              <a:rPr lang="en-US" sz="3000" b="1" i="1" dirty="0" smtClean="0"/>
              <a:t>REGULATORY COMPETITION</a:t>
            </a:r>
            <a:r>
              <a:rPr lang="en-US" sz="3000" b="1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/>
              <a:t>In </a:t>
            </a:r>
            <a:r>
              <a:rPr lang="en-US" sz="3000" b="1" dirty="0" smtClean="0"/>
              <a:t>this interpretation, free </a:t>
            </a:r>
            <a:r>
              <a:rPr lang="en-US" sz="3000" b="1" dirty="0"/>
              <a:t>incorporation </a:t>
            </a:r>
            <a:r>
              <a:rPr lang="en-US" sz="3000" b="1" dirty="0" smtClean="0"/>
              <a:t>creates </a:t>
            </a:r>
            <a:r>
              <a:rPr lang="en-US" sz="3000" b="1" dirty="0"/>
              <a:t>pressure for </a:t>
            </a:r>
            <a:r>
              <a:rPr lang="en-US" sz="3000" b="1" i="1" dirty="0" smtClean="0"/>
              <a:t>HETEROGENEITY </a:t>
            </a:r>
            <a:r>
              <a:rPr lang="en-US" sz="3000" b="1" dirty="0"/>
              <a:t>in corporate </a:t>
            </a:r>
            <a:r>
              <a:rPr lang="en-US" sz="3000" b="1" dirty="0" smtClean="0"/>
              <a:t>law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/>
              <a:t>We view firms </a:t>
            </a:r>
            <a:r>
              <a:rPr lang="en-US" sz="3000" b="1" dirty="0" smtClean="0"/>
              <a:t>as choosing between two strategies: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Those seeking </a:t>
            </a:r>
            <a:r>
              <a:rPr lang="en-US" b="1" i="1" dirty="0" smtClean="0"/>
              <a:t>MARKET-ORIENTED</a:t>
            </a:r>
            <a:r>
              <a:rPr lang="en-US" b="1" dirty="0" smtClean="0"/>
              <a:t> law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Open to market for corporate control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I</a:t>
            </a:r>
            <a:r>
              <a:rPr lang="en-US" b="1" dirty="0" smtClean="0"/>
              <a:t>mposes strong fiduciary duties on controlling shareholders and managers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Those seeking </a:t>
            </a:r>
            <a:r>
              <a:rPr lang="en-US" b="1" i="1" dirty="0" smtClean="0"/>
              <a:t>POLITICS-ORIENTED</a:t>
            </a:r>
            <a:r>
              <a:rPr lang="en-US" b="1" dirty="0" smtClean="0"/>
              <a:t> law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Companies have sufficient influence as to keep corporate (and other) law favorable to them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6E14D-9EDC-484D-AC71-9813C8672D69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The U.S.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Delaware provides </a:t>
            </a:r>
            <a:r>
              <a:rPr lang="en-US" b="1" i="1" dirty="0"/>
              <a:t>market-oriented</a:t>
            </a:r>
            <a:r>
              <a:rPr lang="en-US" b="1" dirty="0"/>
              <a:t> law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Chosen by </a:t>
            </a:r>
            <a:r>
              <a:rPr lang="en-US" b="1" dirty="0"/>
              <a:t>most </a:t>
            </a:r>
            <a:r>
              <a:rPr lang="en-US" b="1" dirty="0" smtClean="0"/>
              <a:t>U.S. exchange-listed companies</a:t>
            </a:r>
            <a:endParaRPr lang="en-US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other 49 states </a:t>
            </a:r>
            <a:r>
              <a:rPr lang="en-US" b="1" dirty="0" smtClean="0"/>
              <a:t>(except Nevada) provide </a:t>
            </a:r>
            <a:r>
              <a:rPr lang="en-US" b="1" i="1" dirty="0" smtClean="0"/>
              <a:t>politics-oriented law</a:t>
            </a:r>
            <a:r>
              <a:rPr lang="en-US" b="1" dirty="0" smtClean="0"/>
              <a:t>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They’re </a:t>
            </a:r>
            <a:r>
              <a:rPr lang="en-US" b="1" dirty="0"/>
              <a:t>not actively competing for </a:t>
            </a:r>
            <a:r>
              <a:rPr lang="en-US" b="1" dirty="0" smtClean="0"/>
              <a:t>charters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Chosen by </a:t>
            </a:r>
            <a:r>
              <a:rPr lang="en-US" b="1" dirty="0"/>
              <a:t>locally-headquartered firms </a:t>
            </a:r>
            <a:r>
              <a:rPr lang="en-US" b="1" dirty="0" smtClean="0"/>
              <a:t>seeking to </a:t>
            </a:r>
            <a:r>
              <a:rPr lang="en-US" b="1" dirty="0"/>
              <a:t>maximize their influence on legal </a:t>
            </a:r>
            <a:r>
              <a:rPr lang="en-US" b="1" dirty="0" smtClean="0"/>
              <a:t>matters that affect </a:t>
            </a:r>
            <a:r>
              <a:rPr lang="en-US" b="1" dirty="0"/>
              <a:t>them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Corporate law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Products liability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Building permits</a:t>
            </a:r>
            <a:endParaRPr lang="en-US" sz="2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FC704-EC81-4106-BBC5-3C1646E8609B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Complementarity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Delaware is free of political  pressure on its corporate law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Corporate constituencies aren’t resident in the state      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/>
              <a:t>S</a:t>
            </a:r>
            <a:r>
              <a:rPr lang="en-US" b="1" dirty="0" smtClean="0"/>
              <a:t>o it can offer a regime that’s strongly market-oriented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Result:  other states are relieved of pressure from local companies seeking market-oriented law.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Those companies have the opportunity of reincorporating in Delaware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So other states can favor local interests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E9636-1D33-4EC2-875A-233ABEC2C51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Some Evidence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6172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Delaware law offers (somewhat) more  protection to non-controlling shareholders from controlling shareholders and entrenched managers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Companies seek charters almost exclusively from either Delaware or their headquarters state. 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A third state would yield little political influence</a:t>
            </a:r>
            <a:endParaRPr lang="en-US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Notoriously, individual companies have induced state legislatures to amend corporation law quickly, against the wishes of shareholders.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The smaller states have the largest rate of in-state incorporation</a:t>
            </a:r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E3C3D-6DB1-4216-8FE2-DEA085AD36D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Federal Corporation Law </a:t>
            </a:r>
            <a:br>
              <a:rPr lang="en-US" b="1" dirty="0" smtClean="0"/>
            </a:br>
            <a:r>
              <a:rPr lang="en-US" b="1" dirty="0" smtClean="0"/>
              <a:t>Would Be a Compromise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It would need to be responsive both to those companies that favor market-oriented law and those that have some political influence (individually or in groups) on the federal government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We cannot say </a:t>
            </a:r>
            <a:r>
              <a:rPr lang="en-US" b="1" i="1" dirty="0" smtClean="0"/>
              <a:t>a priori</a:t>
            </a:r>
            <a:r>
              <a:rPr lang="en-US" b="1" dirty="0" smtClean="0"/>
              <a:t> whether this would be a social welfare improvement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b="1" dirty="0" smtClean="0"/>
              <a:t>The disputes over Sarbanes-Oxley and Dodd-Frank reflect this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1F726-D2C6-4433-A26E-1E9025C2828A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114300"/>
            <a:ext cx="82296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715000"/>
          </a:xfrm>
        </p:spPr>
        <p:txBody>
          <a:bodyPr/>
          <a:lstStyle/>
          <a:p>
            <a:r>
              <a:rPr lang="en-US" sz="2100" b="1" i="1" smtClean="0"/>
              <a:t>Centros</a:t>
            </a:r>
            <a:r>
              <a:rPr lang="en-US" sz="2100" b="1" smtClean="0"/>
              <a:t> (1999) replaced real seat doctrine with free incorporation</a:t>
            </a:r>
          </a:p>
          <a:p>
            <a:pPr lvl="1"/>
            <a:r>
              <a:rPr lang="en-US" sz="2100" b="1" smtClean="0"/>
              <a:t>But little cross-border chartering resulted</a:t>
            </a:r>
          </a:p>
          <a:p>
            <a:pPr lvl="2"/>
            <a:r>
              <a:rPr lang="en-US" sz="2100" b="1" smtClean="0"/>
              <a:t>Just enough for lowering minimum capital requirements</a:t>
            </a:r>
          </a:p>
          <a:p>
            <a:pPr lvl="1"/>
            <a:r>
              <a:rPr lang="en-US" sz="2100" b="1" smtClean="0"/>
              <a:t>Difficult, for lack of a state like Delaware</a:t>
            </a:r>
          </a:p>
          <a:p>
            <a:r>
              <a:rPr lang="en-US" sz="2100" b="1" smtClean="0"/>
              <a:t>EU has also failed at substantive federal-level “harmonization“</a:t>
            </a:r>
          </a:p>
          <a:p>
            <a:r>
              <a:rPr lang="en-US" sz="2100" b="1" smtClean="0"/>
              <a:t>EU now moving toward legislated regulatory dualism based on age and size of firms</a:t>
            </a:r>
          </a:p>
          <a:p>
            <a:pPr lvl="1"/>
            <a:r>
              <a:rPr lang="en-US" sz="2100" b="1" smtClean="0"/>
              <a:t>Lets established firms retain politics-oriented old legal order</a:t>
            </a:r>
          </a:p>
          <a:p>
            <a:pPr lvl="1"/>
            <a:r>
              <a:rPr lang="en-US" sz="2100" b="1" smtClean="0"/>
              <a:t>Allows new and growing firms to enter a market-oriented regime.</a:t>
            </a:r>
          </a:p>
          <a:p>
            <a:r>
              <a:rPr lang="en-US" sz="2100" b="1" smtClean="0"/>
              <a:t>For example, under tax and cross-border merger regimes:</a:t>
            </a:r>
          </a:p>
          <a:p>
            <a:pPr lvl="1"/>
            <a:r>
              <a:rPr lang="en-US" sz="2100" b="1" smtClean="0"/>
              <a:t>Codetermination is effectively grandfathered	</a:t>
            </a:r>
          </a:p>
          <a:p>
            <a:pPr lvl="2"/>
            <a:r>
              <a:rPr lang="en-US" sz="2100" b="1" smtClean="0"/>
              <a:t>Will probably last longer as a result</a:t>
            </a:r>
          </a:p>
          <a:p>
            <a:pPr lvl="1"/>
            <a:r>
              <a:rPr lang="en-US" sz="2100" b="1" smtClean="0"/>
              <a:t>States and individual firms can choose exposure to hostile takeovers</a:t>
            </a:r>
          </a:p>
          <a:p>
            <a:pPr lvl="2"/>
            <a:r>
              <a:rPr lang="en-US" sz="2100" b="1" smtClean="0"/>
              <a:t>Will probably extend life of entrenchment in many firms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41AEC-9E50-46D6-B132-85F661DE2F5A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780</Words>
  <Application>Microsoft Office PowerPoint</Application>
  <PresentationFormat>On-screen Show (4:3)</PresentationFormat>
  <Paragraphs>108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Times New Roman</vt:lpstr>
      <vt:lpstr>Office Theme</vt:lpstr>
      <vt:lpstr>CORPORATE CHARTERING AND FEDERALISM: A NEW VIEW</vt:lpstr>
      <vt:lpstr>Corporate Chartering in a Federal System</vt:lpstr>
      <vt:lpstr>Both Active and Passive Competition Are Assumed to Yield Legal HOMOGENEITY </vt:lpstr>
      <vt:lpstr>We See a Different Dynamic</vt:lpstr>
      <vt:lpstr>The U.S. Example</vt:lpstr>
      <vt:lpstr> Complementarity</vt:lpstr>
      <vt:lpstr>Some Evidence</vt:lpstr>
      <vt:lpstr>Federal Corporation Law  Would Be a Compromise</vt:lpstr>
      <vt:lpstr>Europe</vt:lpstr>
      <vt:lpstr>Vertical Regulatory Dualism?</vt:lpstr>
      <vt:lpstr>Conclusion</vt:lpstr>
      <vt:lpstr>Potential Dynamics Under Free Incorporation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CHARTERING AND FEDERALISM: A NEW VIEW</dc:title>
  <dc:creator>Henry Hansmann</dc:creator>
  <cp:lastModifiedBy>Jeremy Miller</cp:lastModifiedBy>
  <cp:revision>55</cp:revision>
  <dcterms:created xsi:type="dcterms:W3CDTF">2015-05-24T13:02:57Z</dcterms:created>
  <dcterms:modified xsi:type="dcterms:W3CDTF">2015-06-29T08:36:20Z</dcterms:modified>
</cp:coreProperties>
</file>