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omments/comment3.xml" ContentType="application/vnd.openxmlformats-officedocument.presentationml.comments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  <p:sldMasterId id="2147484113" r:id="rId2"/>
    <p:sldMasterId id="2147484149" r:id="rId3"/>
    <p:sldMasterId id="2147484197" r:id="rId4"/>
    <p:sldMasterId id="2147484257" r:id="rId5"/>
    <p:sldMasterId id="2147484269" r:id="rId6"/>
  </p:sldMasterIdLst>
  <p:notesMasterIdLst>
    <p:notesMasterId r:id="rId77"/>
  </p:notesMasterIdLst>
  <p:handoutMasterIdLst>
    <p:handoutMasterId r:id="rId78"/>
  </p:handoutMasterIdLst>
  <p:sldIdLst>
    <p:sldId id="256" r:id="rId7"/>
    <p:sldId id="303" r:id="rId8"/>
    <p:sldId id="304" r:id="rId9"/>
    <p:sldId id="307" r:id="rId10"/>
    <p:sldId id="368" r:id="rId11"/>
    <p:sldId id="430" r:id="rId12"/>
    <p:sldId id="311" r:id="rId13"/>
    <p:sldId id="379" r:id="rId14"/>
    <p:sldId id="400" r:id="rId15"/>
    <p:sldId id="401" r:id="rId16"/>
    <p:sldId id="427" r:id="rId17"/>
    <p:sldId id="290" r:id="rId18"/>
    <p:sldId id="403" r:id="rId19"/>
    <p:sldId id="264" r:id="rId20"/>
    <p:sldId id="292" r:id="rId21"/>
    <p:sldId id="265" r:id="rId22"/>
    <p:sldId id="266" r:id="rId23"/>
    <p:sldId id="293" r:id="rId24"/>
    <p:sldId id="362" r:id="rId25"/>
    <p:sldId id="363" r:id="rId26"/>
    <p:sldId id="321" r:id="rId27"/>
    <p:sldId id="275" r:id="rId28"/>
    <p:sldId id="353" r:id="rId29"/>
    <p:sldId id="367" r:id="rId30"/>
    <p:sldId id="404" r:id="rId31"/>
    <p:sldId id="405" r:id="rId32"/>
    <p:sldId id="282" r:id="rId33"/>
    <p:sldId id="406" r:id="rId34"/>
    <p:sldId id="364" r:id="rId35"/>
    <p:sldId id="358" r:id="rId36"/>
    <p:sldId id="407" r:id="rId37"/>
    <p:sldId id="270" r:id="rId38"/>
    <p:sldId id="341" r:id="rId39"/>
    <p:sldId id="408" r:id="rId40"/>
    <p:sldId id="409" r:id="rId41"/>
    <p:sldId id="410" r:id="rId42"/>
    <p:sldId id="411" r:id="rId43"/>
    <p:sldId id="283" r:id="rId44"/>
    <p:sldId id="334" r:id="rId45"/>
    <p:sldId id="388" r:id="rId46"/>
    <p:sldId id="343" r:id="rId47"/>
    <p:sldId id="383" r:id="rId48"/>
    <p:sldId id="412" r:id="rId49"/>
    <p:sldId id="413" r:id="rId50"/>
    <p:sldId id="414" r:id="rId51"/>
    <p:sldId id="415" r:id="rId52"/>
    <p:sldId id="416" r:id="rId53"/>
    <p:sldId id="271" r:id="rId54"/>
    <p:sldId id="398" r:id="rId55"/>
    <p:sldId id="417" r:id="rId56"/>
    <p:sldId id="418" r:id="rId57"/>
    <p:sldId id="419" r:id="rId58"/>
    <p:sldId id="366" r:id="rId59"/>
    <p:sldId id="420" r:id="rId60"/>
    <p:sldId id="336" r:id="rId61"/>
    <p:sldId id="396" r:id="rId62"/>
    <p:sldId id="385" r:id="rId63"/>
    <p:sldId id="421" r:id="rId64"/>
    <p:sldId id="431" r:id="rId65"/>
    <p:sldId id="423" r:id="rId66"/>
    <p:sldId id="424" r:id="rId67"/>
    <p:sldId id="386" r:id="rId68"/>
    <p:sldId id="389" r:id="rId69"/>
    <p:sldId id="432" r:id="rId70"/>
    <p:sldId id="390" r:id="rId71"/>
    <p:sldId id="433" r:id="rId72"/>
    <p:sldId id="426" r:id="rId73"/>
    <p:sldId id="298" r:id="rId74"/>
    <p:sldId id="376" r:id="rId75"/>
    <p:sldId id="300" r:id="rId7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xxx" initials="" lastIdx="6" clrIdx="0"/>
  <p:cmAuthor id="1" name="Yishay Yafeh" initials="YY" lastIdx="18" clrIdx="1"/>
  <p:cmAuthor id="2" name="internet" initials="" lastIdx="2" clrIdx="2"/>
  <p:cmAuthor id="3" name="Morck, Randall" initials="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67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681" autoAdjust="0"/>
    <p:restoredTop sz="85790" autoAdjust="0"/>
  </p:normalViewPr>
  <p:slideViewPr>
    <p:cSldViewPr>
      <p:cViewPr>
        <p:scale>
          <a:sx n="100" d="100"/>
          <a:sy n="100" d="100"/>
        </p:scale>
        <p:origin x="-7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491;&#1493;&#1512;%203\ds_tables_16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491;&#1493;&#1512;%203\ds_tables_60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ss_3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491;&#1493;&#1512;%203\ds_tables_6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491;&#1493;&#1512;%203\ds_tables_160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491;&#1493;&#1512;%203\ds_tables_60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491;&#1493;&#1512;%203\ds_tables_16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DS_comparison!$A$4</c:f>
              <c:strCache>
                <c:ptCount val="1"/>
                <c:pt idx="0">
                  <c:v>No. of affiliates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Val val="1"/>
          </c:dLbls>
          <c:cat>
            <c:numRef>
              <c:f>DS_comparison!$B$1:$G$1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DS_comparison!$B$4:$G$4</c:f>
              <c:numCache>
                <c:formatCode>General</c:formatCode>
                <c:ptCount val="6"/>
                <c:pt idx="0">
                  <c:v>791</c:v>
                </c:pt>
                <c:pt idx="1">
                  <c:v>1442</c:v>
                </c:pt>
                <c:pt idx="2">
                  <c:v>1514</c:v>
                </c:pt>
                <c:pt idx="3">
                  <c:v>1255</c:v>
                </c:pt>
                <c:pt idx="4">
                  <c:v>976</c:v>
                </c:pt>
                <c:pt idx="5">
                  <c:v>332</c:v>
                </c:pt>
              </c:numCache>
            </c:numRef>
          </c:val>
        </c:ser>
        <c:ser>
          <c:idx val="1"/>
          <c:order val="1"/>
          <c:tx>
            <c:strRef>
              <c:f>DS_comparison!$A$5</c:f>
              <c:strCache>
                <c:ptCount val="1"/>
                <c:pt idx="0">
                  <c:v>Public affiliates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numRef>
              <c:f>DS_comparison!$B$1:$G$1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DS_comparison!$B$5:$G$5</c:f>
              <c:numCache>
                <c:formatCode>General</c:formatCode>
                <c:ptCount val="6"/>
                <c:pt idx="0">
                  <c:v>146</c:v>
                </c:pt>
                <c:pt idx="1">
                  <c:v>309</c:v>
                </c:pt>
                <c:pt idx="2">
                  <c:v>271</c:v>
                </c:pt>
                <c:pt idx="3">
                  <c:v>195</c:v>
                </c:pt>
                <c:pt idx="4">
                  <c:v>166</c:v>
                </c:pt>
                <c:pt idx="5">
                  <c:v>98</c:v>
                </c:pt>
              </c:numCache>
            </c:numRef>
          </c:val>
        </c:ser>
        <c:dLbls>
          <c:showVal val="1"/>
        </c:dLbls>
        <c:gapWidth val="75"/>
        <c:axId val="33452032"/>
        <c:axId val="33453568"/>
      </c:barChart>
      <c:catAx>
        <c:axId val="33452032"/>
        <c:scaling>
          <c:orientation val="minMax"/>
        </c:scaling>
        <c:axPos val="b"/>
        <c:numFmt formatCode="General" sourceLinked="1"/>
        <c:majorTickMark val="none"/>
        <c:tickLblPos val="nextTo"/>
        <c:crossAx val="33453568"/>
        <c:crosses val="autoZero"/>
        <c:auto val="1"/>
        <c:lblAlgn val="ctr"/>
        <c:lblOffset val="100"/>
      </c:catAx>
      <c:valAx>
        <c:axId val="33453568"/>
        <c:scaling>
          <c:orientation val="minMax"/>
        </c:scaling>
        <c:axPos val="l"/>
        <c:numFmt formatCode="General" sourceLinked="1"/>
        <c:majorTickMark val="none"/>
        <c:tickLblPos val="nextTo"/>
        <c:crossAx val="33452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345027595044801"/>
          <c:y val="0.94958488085434356"/>
          <c:w val="0.39134478721728166"/>
          <c:h val="3.7854732035184954E-2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groups_share_gdp!$B$1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delete val="1"/>
          </c:dLbls>
          <c:cat>
            <c:numRef>
              <c:f>groups_share_gdp!$A$2:$A$7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groups_share_gdp!$B$2:$B$7</c:f>
              <c:numCache>
                <c:formatCode>General</c:formatCode>
                <c:ptCount val="6"/>
                <c:pt idx="0">
                  <c:v>0.17</c:v>
                </c:pt>
                <c:pt idx="1">
                  <c:v>0.24000000000000005</c:v>
                </c:pt>
                <c:pt idx="2">
                  <c:v>0.35000000000000009</c:v>
                </c:pt>
                <c:pt idx="3">
                  <c:v>0.28000000000000008</c:v>
                </c:pt>
                <c:pt idx="4">
                  <c:v>0.22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groups_share_gdp!$C$1</c:f>
              <c:strCache>
                <c:ptCount val="1"/>
                <c:pt idx="0">
                  <c:v>Total Assets (non-financial corp)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dLbls>
            <c:delete val="1"/>
          </c:dLbls>
          <c:cat>
            <c:numRef>
              <c:f>groups_share_gdp!$A$2:$A$7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groups_share_gdp!$C$2:$C$7</c:f>
              <c:numCache>
                <c:formatCode>General</c:formatCode>
                <c:ptCount val="6"/>
                <c:pt idx="0">
                  <c:v>0.27</c:v>
                </c:pt>
                <c:pt idx="1">
                  <c:v>0.41000000000000009</c:v>
                </c:pt>
                <c:pt idx="2">
                  <c:v>0.56000000000000005</c:v>
                </c:pt>
                <c:pt idx="3">
                  <c:v>0.5</c:v>
                </c:pt>
                <c:pt idx="4">
                  <c:v>0.45</c:v>
                </c:pt>
                <c:pt idx="5">
                  <c:v>0.1</c:v>
                </c:pt>
              </c:numCache>
            </c:numRef>
          </c:val>
        </c:ser>
        <c:dLbls>
          <c:showVal val="1"/>
        </c:dLbls>
        <c:gapWidth val="75"/>
        <c:axId val="33490816"/>
        <c:axId val="33492352"/>
      </c:barChart>
      <c:catAx>
        <c:axId val="33490816"/>
        <c:scaling>
          <c:orientation val="minMax"/>
        </c:scaling>
        <c:axPos val="b"/>
        <c:numFmt formatCode="General" sourceLinked="1"/>
        <c:majorTickMark val="none"/>
        <c:tickLblPos val="nextTo"/>
        <c:crossAx val="33492352"/>
        <c:crosses val="autoZero"/>
        <c:auto val="1"/>
        <c:lblAlgn val="ctr"/>
        <c:lblOffset val="100"/>
      </c:catAx>
      <c:valAx>
        <c:axId val="33492352"/>
        <c:scaling>
          <c:orientation val="minMax"/>
        </c:scaling>
        <c:axPos val="l"/>
        <c:numFmt formatCode="0%" sourceLinked="0"/>
        <c:majorTickMark val="none"/>
        <c:tickLblPos val="nextTo"/>
        <c:crossAx val="33490816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tyu!$R$7</c:f>
              <c:strCache>
                <c:ptCount val="1"/>
                <c:pt idx="0">
                  <c:v>Industrial concentration (HHI)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tyu!$Q$8:$Q$13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tyu!$R$8:$R$13</c:f>
              <c:numCache>
                <c:formatCode>General</c:formatCode>
                <c:ptCount val="6"/>
                <c:pt idx="0">
                  <c:v>0.82000000000000028</c:v>
                </c:pt>
                <c:pt idx="1">
                  <c:v>0.85000000000000031</c:v>
                </c:pt>
                <c:pt idx="2">
                  <c:v>0.77000000000000035</c:v>
                </c:pt>
                <c:pt idx="3">
                  <c:v>0.78</c:v>
                </c:pt>
                <c:pt idx="4">
                  <c:v>0.83000000000000029</c:v>
                </c:pt>
                <c:pt idx="5">
                  <c:v>0.9600000000000003</c:v>
                </c:pt>
              </c:numCache>
            </c:numRef>
          </c:val>
        </c:ser>
        <c:ser>
          <c:idx val="1"/>
          <c:order val="1"/>
          <c:tx>
            <c:strRef>
              <c:f>tyu!$S$7</c:f>
              <c:strCache>
                <c:ptCount val="1"/>
                <c:pt idx="0">
                  <c:v>Vertical integration Index (Fan and Lang, 2000)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prstClr val="black"/>
              </a:solidFill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tyu!$Q$8:$Q$13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tyu!$S$8:$S$13</c:f>
              <c:numCache>
                <c:formatCode>General</c:formatCode>
                <c:ptCount val="6"/>
                <c:pt idx="0">
                  <c:v>1.2999999999999998E-2</c:v>
                </c:pt>
                <c:pt idx="1">
                  <c:v>1.2999999999999998E-2</c:v>
                </c:pt>
                <c:pt idx="2">
                  <c:v>1.0999999999999998E-2</c:v>
                </c:pt>
                <c:pt idx="3">
                  <c:v>1.0000000000000005E-2</c:v>
                </c:pt>
                <c:pt idx="4">
                  <c:v>1.4E-2</c:v>
                </c:pt>
                <c:pt idx="5">
                  <c:v>1.2999999999999998E-2</c:v>
                </c:pt>
              </c:numCache>
            </c:numRef>
          </c:val>
        </c:ser>
        <c:gapWidth val="75"/>
        <c:axId val="33628544"/>
        <c:axId val="33630080"/>
      </c:barChart>
      <c:catAx>
        <c:axId val="33628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3630080"/>
        <c:crosses val="autoZero"/>
        <c:auto val="1"/>
        <c:lblAlgn val="ctr"/>
        <c:lblOffset val="100"/>
      </c:catAx>
      <c:valAx>
        <c:axId val="33630080"/>
        <c:scaling>
          <c:orientation val="minMax"/>
          <c:max val="1"/>
        </c:scaling>
        <c:axPos val="l"/>
        <c:numFmt formatCode="General" sourceLinked="1"/>
        <c:majorTickMark val="none"/>
        <c:tickLblPos val="nextTo"/>
        <c:crossAx val="33628544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autoTitleDeleted val="1"/>
    <c:plotArea>
      <c:layout/>
      <c:barChart>
        <c:barDir val="col"/>
        <c:grouping val="stacked"/>
        <c:ser>
          <c:idx val="0"/>
          <c:order val="0"/>
          <c:spPr>
            <a:pattFill prst="pct80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"/>
                  <c:y val="-1.884058066570715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0933978517452403E-2"/>
                </c:manualLayout>
              </c:layout>
              <c:showVal val="1"/>
            </c:dLbl>
            <c:showVal val="1"/>
          </c:dLbls>
          <c:cat>
            <c:strRef>
              <c:f>Sheet3!$A$24:$A$34</c:f>
              <c:strCache>
                <c:ptCount val="11"/>
                <c:pt idx="0">
                  <c:v>Textiles</c:v>
                </c:pt>
                <c:pt idx="1">
                  <c:v>Construction</c:v>
                </c:pt>
                <c:pt idx="2">
                  <c:v>Trade</c:v>
                </c:pt>
                <c:pt idx="3">
                  <c:v>Services</c:v>
                </c:pt>
                <c:pt idx="4">
                  <c:v>Mining and quarring</c:v>
                </c:pt>
                <c:pt idx="5">
                  <c:v>Food products</c:v>
                </c:pt>
                <c:pt idx="6">
                  <c:v>Rubber products</c:v>
                </c:pt>
                <c:pt idx="7">
                  <c:v>Other</c:v>
                </c:pt>
                <c:pt idx="8">
                  <c:v>Metal and its products</c:v>
                </c:pt>
                <c:pt idx="9">
                  <c:v>Chemicals</c:v>
                </c:pt>
                <c:pt idx="10">
                  <c:v>Transportation and public utilities</c:v>
                </c:pt>
              </c:strCache>
            </c:strRef>
          </c:cat>
          <c:val>
            <c:numRef>
              <c:f>Sheet3!$B$24:$B$34</c:f>
              <c:numCache>
                <c:formatCode>0%</c:formatCode>
                <c:ptCount val="11"/>
                <c:pt idx="0">
                  <c:v>6.0000000000000027E-4</c:v>
                </c:pt>
                <c:pt idx="1">
                  <c:v>3.200000000000001E-3</c:v>
                </c:pt>
                <c:pt idx="2">
                  <c:v>1.0000000000000004E-2</c:v>
                </c:pt>
                <c:pt idx="3">
                  <c:v>0.05</c:v>
                </c:pt>
                <c:pt idx="4">
                  <c:v>6.0000000000000019E-2</c:v>
                </c:pt>
                <c:pt idx="5">
                  <c:v>7.0000000000000021E-2</c:v>
                </c:pt>
                <c:pt idx="6">
                  <c:v>0.17</c:v>
                </c:pt>
                <c:pt idx="7">
                  <c:v>0.3000000000000001</c:v>
                </c:pt>
                <c:pt idx="8">
                  <c:v>0.37000000000000011</c:v>
                </c:pt>
                <c:pt idx="9">
                  <c:v>0.51</c:v>
                </c:pt>
                <c:pt idx="10">
                  <c:v>0.81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cat>
            <c:strRef>
              <c:f>Sheet3!$A$24:$A$34</c:f>
              <c:strCache>
                <c:ptCount val="11"/>
                <c:pt idx="0">
                  <c:v>Textiles</c:v>
                </c:pt>
                <c:pt idx="1">
                  <c:v>Construction</c:v>
                </c:pt>
                <c:pt idx="2">
                  <c:v>Trade</c:v>
                </c:pt>
                <c:pt idx="3">
                  <c:v>Services</c:v>
                </c:pt>
                <c:pt idx="4">
                  <c:v>Mining and quarring</c:v>
                </c:pt>
                <c:pt idx="5">
                  <c:v>Food products</c:v>
                </c:pt>
                <c:pt idx="6">
                  <c:v>Rubber products</c:v>
                </c:pt>
                <c:pt idx="7">
                  <c:v>Other</c:v>
                </c:pt>
                <c:pt idx="8">
                  <c:v>Metal and its products</c:v>
                </c:pt>
                <c:pt idx="9">
                  <c:v>Chemicals</c:v>
                </c:pt>
                <c:pt idx="10">
                  <c:v>Transportation and public utilities</c:v>
                </c:pt>
              </c:strCache>
            </c:strRef>
          </c:cat>
          <c:val>
            <c:numRef>
              <c:f>Sheet3!$C$24:$C$34</c:f>
              <c:numCache>
                <c:formatCode>0%</c:formatCode>
                <c:ptCount val="11"/>
                <c:pt idx="0">
                  <c:v>0.99939999999999996</c:v>
                </c:pt>
                <c:pt idx="1">
                  <c:v>0.99680000000000002</c:v>
                </c:pt>
                <c:pt idx="2">
                  <c:v>0.99</c:v>
                </c:pt>
                <c:pt idx="3">
                  <c:v>0.95000000000000018</c:v>
                </c:pt>
                <c:pt idx="4">
                  <c:v>0.94000000000000017</c:v>
                </c:pt>
                <c:pt idx="5">
                  <c:v>0.92999999999999994</c:v>
                </c:pt>
                <c:pt idx="6">
                  <c:v>0.83000000000000018</c:v>
                </c:pt>
                <c:pt idx="7">
                  <c:v>0.70000000000000018</c:v>
                </c:pt>
                <c:pt idx="8">
                  <c:v>0.63000000000000023</c:v>
                </c:pt>
                <c:pt idx="9">
                  <c:v>0.4900000000000001</c:v>
                </c:pt>
                <c:pt idx="10">
                  <c:v>0.19</c:v>
                </c:pt>
              </c:numCache>
            </c:numRef>
          </c:val>
        </c:ser>
        <c:gapWidth val="55"/>
        <c:overlap val="100"/>
        <c:axId val="33663616"/>
        <c:axId val="33677696"/>
      </c:barChart>
      <c:catAx>
        <c:axId val="33663616"/>
        <c:scaling>
          <c:orientation val="minMax"/>
        </c:scaling>
        <c:axPos val="b"/>
        <c:majorTickMark val="none"/>
        <c:tickLblPos val="nextTo"/>
        <c:txPr>
          <a:bodyPr rot="0" vert="horz" anchor="t" anchorCtr="1"/>
          <a:lstStyle/>
          <a:p>
            <a:pPr>
              <a:defRPr lang="he-IL" sz="800" b="1" baseline="0"/>
            </a:pPr>
            <a:endParaRPr lang="en-US"/>
          </a:p>
        </c:txPr>
        <c:crossAx val="33677696"/>
        <c:crosses val="autoZero"/>
        <c:auto val="1"/>
        <c:lblAlgn val="ctr"/>
        <c:lblOffset val="100"/>
      </c:catAx>
      <c:valAx>
        <c:axId val="33677696"/>
        <c:scaling>
          <c:orientation val="minMax"/>
          <c:max val="1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none"/>
        <c:tickLblPos val="nextTo"/>
        <c:txPr>
          <a:bodyPr/>
          <a:lstStyle/>
          <a:p>
            <a:pPr>
              <a:defRPr lang="he-IL"/>
            </a:pPr>
            <a:endParaRPr lang="en-US"/>
          </a:p>
        </c:txPr>
        <c:crossAx val="3366361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DS_comparison!$A$4</c:f>
              <c:strCache>
                <c:ptCount val="1"/>
                <c:pt idx="0">
                  <c:v>No. of affiliates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Val val="1"/>
          </c:dLbls>
          <c:cat>
            <c:numRef>
              <c:f>DS_comparison!$B$1:$G$1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DS_comparison!$B$4:$G$4</c:f>
              <c:numCache>
                <c:formatCode>General</c:formatCode>
                <c:ptCount val="6"/>
                <c:pt idx="0">
                  <c:v>791</c:v>
                </c:pt>
                <c:pt idx="1">
                  <c:v>1442</c:v>
                </c:pt>
                <c:pt idx="2">
                  <c:v>1514</c:v>
                </c:pt>
                <c:pt idx="3">
                  <c:v>1255</c:v>
                </c:pt>
                <c:pt idx="4">
                  <c:v>976</c:v>
                </c:pt>
                <c:pt idx="5">
                  <c:v>332</c:v>
                </c:pt>
              </c:numCache>
            </c:numRef>
          </c:val>
        </c:ser>
        <c:ser>
          <c:idx val="1"/>
          <c:order val="1"/>
          <c:tx>
            <c:strRef>
              <c:f>DS_comparison!$A$5</c:f>
              <c:strCache>
                <c:ptCount val="1"/>
                <c:pt idx="0">
                  <c:v>Public affiliates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numRef>
              <c:f>DS_comparison!$B$1:$G$1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DS_comparison!$B$5:$G$5</c:f>
              <c:numCache>
                <c:formatCode>General</c:formatCode>
                <c:ptCount val="6"/>
                <c:pt idx="0">
                  <c:v>146</c:v>
                </c:pt>
                <c:pt idx="1">
                  <c:v>309</c:v>
                </c:pt>
                <c:pt idx="2">
                  <c:v>271</c:v>
                </c:pt>
                <c:pt idx="3">
                  <c:v>195</c:v>
                </c:pt>
                <c:pt idx="4">
                  <c:v>166</c:v>
                </c:pt>
                <c:pt idx="5">
                  <c:v>98</c:v>
                </c:pt>
              </c:numCache>
            </c:numRef>
          </c:val>
        </c:ser>
        <c:dLbls>
          <c:showVal val="1"/>
        </c:dLbls>
        <c:gapWidth val="75"/>
        <c:axId val="33826688"/>
        <c:axId val="33828224"/>
      </c:barChart>
      <c:catAx>
        <c:axId val="33826688"/>
        <c:scaling>
          <c:orientation val="minMax"/>
        </c:scaling>
        <c:axPos val="b"/>
        <c:numFmt formatCode="General" sourceLinked="1"/>
        <c:majorTickMark val="none"/>
        <c:tickLblPos val="nextTo"/>
        <c:crossAx val="33828224"/>
        <c:crosses val="autoZero"/>
        <c:auto val="1"/>
        <c:lblAlgn val="ctr"/>
        <c:lblOffset val="100"/>
      </c:catAx>
      <c:valAx>
        <c:axId val="33828224"/>
        <c:scaling>
          <c:orientation val="minMax"/>
        </c:scaling>
        <c:axPos val="l"/>
        <c:numFmt formatCode="General" sourceLinked="1"/>
        <c:majorTickMark val="none"/>
        <c:tickLblPos val="nextTo"/>
        <c:crossAx val="33826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345027595044801"/>
          <c:y val="0.94958488085434356"/>
          <c:w val="0.39134478721728166"/>
          <c:h val="3.7854732035184954E-2"/>
        </c:manualLayout>
      </c:layout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groups_share_gdp!$B$1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delete val="1"/>
          </c:dLbls>
          <c:cat>
            <c:numRef>
              <c:f>groups_share_gdp!$A$2:$A$7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groups_share_gdp!$B$2:$B$7</c:f>
              <c:numCache>
                <c:formatCode>General</c:formatCode>
                <c:ptCount val="6"/>
                <c:pt idx="0">
                  <c:v>0.17</c:v>
                </c:pt>
                <c:pt idx="1">
                  <c:v>0.24000000000000005</c:v>
                </c:pt>
                <c:pt idx="2">
                  <c:v>0.35000000000000009</c:v>
                </c:pt>
                <c:pt idx="3">
                  <c:v>0.28000000000000008</c:v>
                </c:pt>
                <c:pt idx="4">
                  <c:v>0.22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groups_share_gdp!$C$1</c:f>
              <c:strCache>
                <c:ptCount val="1"/>
                <c:pt idx="0">
                  <c:v>Total Assets (non-financial corp)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dLbls>
            <c:delete val="1"/>
          </c:dLbls>
          <c:cat>
            <c:numRef>
              <c:f>groups_share_gdp!$A$2:$A$7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groups_share_gdp!$C$2:$C$7</c:f>
              <c:numCache>
                <c:formatCode>General</c:formatCode>
                <c:ptCount val="6"/>
                <c:pt idx="0">
                  <c:v>0.27</c:v>
                </c:pt>
                <c:pt idx="1">
                  <c:v>0.41000000000000009</c:v>
                </c:pt>
                <c:pt idx="2">
                  <c:v>0.56000000000000005</c:v>
                </c:pt>
                <c:pt idx="3">
                  <c:v>0.5</c:v>
                </c:pt>
                <c:pt idx="4">
                  <c:v>0.45</c:v>
                </c:pt>
                <c:pt idx="5">
                  <c:v>0.1</c:v>
                </c:pt>
              </c:numCache>
            </c:numRef>
          </c:val>
        </c:ser>
        <c:dLbls>
          <c:showVal val="1"/>
        </c:dLbls>
        <c:gapWidth val="75"/>
        <c:axId val="33865728"/>
        <c:axId val="33867264"/>
      </c:barChart>
      <c:catAx>
        <c:axId val="33865728"/>
        <c:scaling>
          <c:orientation val="minMax"/>
        </c:scaling>
        <c:axPos val="b"/>
        <c:numFmt formatCode="General" sourceLinked="1"/>
        <c:majorTickMark val="none"/>
        <c:tickLblPos val="nextTo"/>
        <c:crossAx val="33867264"/>
        <c:crosses val="autoZero"/>
        <c:auto val="1"/>
        <c:lblAlgn val="ctr"/>
        <c:lblOffset val="100"/>
      </c:catAx>
      <c:valAx>
        <c:axId val="33867264"/>
        <c:scaling>
          <c:orientation val="minMax"/>
        </c:scaling>
        <c:axPos val="l"/>
        <c:numFmt formatCode="0%" sourceLinked="0"/>
        <c:majorTickMark val="none"/>
        <c:tickLblPos val="nextTo"/>
        <c:crossAx val="33865728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plotArea>
      <c:layout>
        <c:manualLayout>
          <c:layoutTarget val="inner"/>
          <c:xMode val="edge"/>
          <c:yMode val="edge"/>
          <c:x val="3.6560643735322557E-2"/>
          <c:y val="3.8448335405442756E-2"/>
          <c:w val="0.947357484919648"/>
          <c:h val="0.86002745544964798"/>
        </c:manualLayout>
      </c:layout>
      <c:barChart>
        <c:barDir val="col"/>
        <c:grouping val="stacked"/>
        <c:ser>
          <c:idx val="0"/>
          <c:order val="0"/>
          <c:tx>
            <c:strRef>
              <c:f>DS_comparison!$I$37</c:f>
              <c:strCache>
                <c:ptCount val="1"/>
                <c:pt idx="0">
                  <c:v>widely-held groups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</c:dLbls>
          <c:cat>
            <c:numRef>
              <c:f>DS_comparison!$J$36:$O$36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DS_comparison!$J$37:$O$37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12</c:v>
                </c:pt>
                <c:pt idx="3">
                  <c:v>9</c:v>
                </c:pt>
                <c:pt idx="4">
                  <c:v>10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DS_comparison!$I$38</c:f>
              <c:strCache>
                <c:ptCount val="1"/>
                <c:pt idx="0">
                  <c:v>family groups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</c:dLbls>
          <c:cat>
            <c:numRef>
              <c:f>DS_comparison!$J$36:$O$36</c:f>
              <c:numCache>
                <c:formatCode>General</c:formatCode>
                <c:ptCount val="6"/>
                <c:pt idx="0">
                  <c:v>1926</c:v>
                </c:pt>
                <c:pt idx="1">
                  <c:v>1929</c:v>
                </c:pt>
                <c:pt idx="2">
                  <c:v>1932</c:v>
                </c:pt>
                <c:pt idx="3">
                  <c:v>1937</c:v>
                </c:pt>
                <c:pt idx="4">
                  <c:v>1940</c:v>
                </c:pt>
                <c:pt idx="5">
                  <c:v>1950</c:v>
                </c:pt>
              </c:numCache>
            </c:numRef>
          </c:cat>
          <c:val>
            <c:numRef>
              <c:f>DS_comparison!$J$38:$O$38</c:f>
              <c:numCache>
                <c:formatCode>General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14</c:v>
                </c:pt>
                <c:pt idx="3">
                  <c:v>11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gapWidth val="75"/>
        <c:overlap val="100"/>
        <c:axId val="34228096"/>
        <c:axId val="34229632"/>
      </c:barChart>
      <c:catAx>
        <c:axId val="34228096"/>
        <c:scaling>
          <c:orientation val="minMax"/>
        </c:scaling>
        <c:axPos val="b"/>
        <c:numFmt formatCode="General" sourceLinked="1"/>
        <c:majorTickMark val="none"/>
        <c:tickLblPos val="nextTo"/>
        <c:crossAx val="34229632"/>
        <c:crosses val="autoZero"/>
        <c:auto val="1"/>
        <c:lblAlgn val="ctr"/>
        <c:lblOffset val="100"/>
      </c:catAx>
      <c:valAx>
        <c:axId val="34229632"/>
        <c:scaling>
          <c:orientation val="minMax"/>
        </c:scaling>
        <c:axPos val="l"/>
        <c:numFmt formatCode="General" sourceLinked="1"/>
        <c:majorTickMark val="none"/>
        <c:tickLblPos val="nextTo"/>
        <c:crossAx val="34228096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09T18:07:52.042" idx="1">
    <p:pos x="5760" y="513"/>
    <p:text>The denominator comes from tax records, total assets of all tax paying (or tax liable) corporations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09T18:15:17.269" idx="10">
    <p:pos x="5471" y="3362"/>
    <p:text>Vertical relatedness - about the same as the sample mean in Fan and Lang, about half the number they report for multisegment firms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09T18:07:52.042" idx="18">
    <p:pos x="5760" y="513"/>
    <p:text>The denominator comes from tax records, total assets of all tax paying (or tax liable) corporations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6AF474-0AE1-437D-B060-CC125FF34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8BEABCC-6582-4CC2-9323-4A81DFB68EC3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E3670D3-3A6E-47F4-9AE9-FFB1EE34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27CA70-051A-4E83-85D5-4BC3C8DE629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6125"/>
            <a:ext cx="4959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86338" cy="4467225"/>
          </a:xfrm>
          <a:noFill/>
        </p:spPr>
        <p:txBody>
          <a:bodyPr wrap="square" lIns="89936" tIns="44968" rIns="89936" bIns="4496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9B72-AA65-41C6-9B80-A65BF519F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B8C2-46A4-47E5-8872-C2E556FFA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E6E3-9059-4E2A-BE2F-66F11DCF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EA1C-0EB3-404A-8557-9B8ED1487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9641-2D32-487C-BAA5-16ABD354B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DDC9-2CAB-4532-B994-601E4269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7925-723E-4641-8E2E-A35C55662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2058-FBBD-4D49-935D-448C09C76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420E-3EF5-4417-891E-E38CED420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F5BE-763C-44F7-BC04-ED71AD19A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C6DD-C917-490D-BE49-84666DAA7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2423-05AA-49DD-99D3-49378B30D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6151-42C1-431D-B82E-0E3315CD3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D324-D1C4-4237-B779-BB0A7878D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6B22-CB14-4EB7-BF34-D79F457CB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6323-9566-47D6-A2EB-A11AABCBE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61C3-22F1-47EC-A410-A67A720C9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3BFC-4173-4FCC-9C3D-DAD30E9E7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2A29-7FD5-4C39-A5D5-EEB6674C1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B19E-5F8F-4E3C-A25A-BAC41B64A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CBC5-6E62-4F38-976D-8B3B3EA37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4A39-1FBD-43BE-AC32-337EE564E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418D-963F-4F6E-8733-A53EBCFAC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85F1-8D1C-427E-9085-AA8E64D09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CA4C-8442-4FDF-9122-E0333F58F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ADA8-9112-4141-A89F-308D8F356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E0BD-506A-4059-B041-3D2B367B0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C005-375B-4EB1-B19E-AC5053C40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B945-9392-48FA-880A-4B876DCF5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60BD-3EDE-44CF-9CB0-0C92C198E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1C4E-AA00-4327-870D-0661569E0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3C60-60BB-48ED-9D5C-3D6EEB8B0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6B07-09FC-4D53-95FA-91BBA4D2A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B64A-10DB-408B-BA8E-4365C0966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68073-31FF-46E1-B221-054740A54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1222-23F3-4F77-8CBB-D16225C52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1B32-CEEE-4102-87FB-7A0B0B316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A080-2735-4D47-9149-D5982F082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016B-3F99-467C-AA8C-AF3449122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48BB-B0AD-4DF2-BFE4-67172828F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2BE6-A395-43C0-BC2F-1AC32C173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4A83-F12B-4B26-9796-1DC866C28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399F-1FDD-438A-AF62-F766AB1F8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3B8A-E7E9-4F68-9A2B-09FCE00C4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70E6-A677-4D70-8524-CA221391B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F218-2328-4700-82AF-E27301DBA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8503-1FD9-4074-95DB-5C4249852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DD6E-CF58-4A2B-8760-CCFD47926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9C99-1680-4F88-9CAA-1470DE07A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65B0-FF4C-4B79-9A51-BABB1A2DB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DE14-FAE7-4162-85DB-E8D57076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F6D58B-4967-460E-8B43-4134F100D43F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BB334-C48C-438C-A1B5-1865749A75F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78E6C1-1F29-4ABA-9704-7DED4CECDF8B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932871-A000-4799-A674-ED005C72408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0B9489-814D-44AD-BE76-F21AA19254D2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53EF37-0778-45A7-AF57-9E414E8A844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74CC90-2C89-418E-93B3-03068496D1DC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8AB4A3-14A8-4D7C-B8AC-F138E692209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C20E-828E-48D4-96DC-D5ACF5E5F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BDC0E1-80C9-4EF0-B2B0-6234F2192C82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87B3B6-BC15-448B-9253-006379FADFD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5F54C3-8470-4E4D-A520-D3A4CD03784C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C65E21-D7A0-4ADF-842C-E01A12595B0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A6F9C9-C1C6-427C-ACB9-27A65F7A1519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B42B03-3565-4317-BD14-1FCB07CBE62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734790-3DAD-4AD7-9D5F-F8E7955C28B5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9E1A09-B9E9-402D-A3D7-18E796B3A4E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92C21C-3022-4327-BCD9-64918E5405B2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9DEC5B-0C59-4B6C-8A87-E4B37D8740D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70389C-A80E-49CD-A870-2BD595A5BC82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9C9AD6-3EA8-4409-A7EF-161668B1154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CA190D-D445-4A8F-9E27-0D94B11BA300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71F2EA-BAB6-4623-8A4E-FFAD1D8E4A0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8ADC-91A2-4DCC-B2E0-489195842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F07-9E37-499B-972F-FD0B223BD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D1A8-2BA0-4332-A635-A64B513A7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0"/>
            <a:ext cx="9126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3E2C29C-CCC2-4335-8FEF-ACE8B1482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0" r:id="rId2"/>
    <p:sldLayoutId id="2147484289" r:id="rId3"/>
    <p:sldLayoutId id="2147484288" r:id="rId4"/>
    <p:sldLayoutId id="2147484287" r:id="rId5"/>
    <p:sldLayoutId id="2147484286" r:id="rId6"/>
    <p:sldLayoutId id="2147484285" r:id="rId7"/>
    <p:sldLayoutId id="2147484284" r:id="rId8"/>
    <p:sldLayoutId id="2147484283" r:id="rId9"/>
    <p:sldLayoutId id="2147484282" r:id="rId10"/>
    <p:sldLayoutId id="21474842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0"/>
            <a:ext cx="9126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4083221-A9A4-4366-B670-BF76A79B9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1" r:id="rId2"/>
    <p:sldLayoutId id="2147484300" r:id="rId3"/>
    <p:sldLayoutId id="2147484299" r:id="rId4"/>
    <p:sldLayoutId id="2147484298" r:id="rId5"/>
    <p:sldLayoutId id="2147484297" r:id="rId6"/>
    <p:sldLayoutId id="2147484296" r:id="rId7"/>
    <p:sldLayoutId id="2147484295" r:id="rId8"/>
    <p:sldLayoutId id="2147484294" r:id="rId9"/>
    <p:sldLayoutId id="2147484293" r:id="rId10"/>
    <p:sldLayoutId id="214748429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0"/>
            <a:ext cx="9126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C9FC7C4-4A3F-4616-86B6-B17B907A2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2" r:id="rId2"/>
    <p:sldLayoutId id="2147484311" r:id="rId3"/>
    <p:sldLayoutId id="2147484310" r:id="rId4"/>
    <p:sldLayoutId id="2147484309" r:id="rId5"/>
    <p:sldLayoutId id="2147484308" r:id="rId6"/>
    <p:sldLayoutId id="2147484307" r:id="rId7"/>
    <p:sldLayoutId id="2147484306" r:id="rId8"/>
    <p:sldLayoutId id="2147484305" r:id="rId9"/>
    <p:sldLayoutId id="2147484304" r:id="rId10"/>
    <p:sldLayoutId id="21474843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0"/>
            <a:ext cx="9126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684F0BB-3542-45AA-9B5F-B122B055B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3" r:id="rId2"/>
    <p:sldLayoutId id="2147484322" r:id="rId3"/>
    <p:sldLayoutId id="2147484321" r:id="rId4"/>
    <p:sldLayoutId id="2147484320" r:id="rId5"/>
    <p:sldLayoutId id="2147484319" r:id="rId6"/>
    <p:sldLayoutId id="2147484318" r:id="rId7"/>
    <p:sldLayoutId id="2147484317" r:id="rId8"/>
    <p:sldLayoutId id="2147484316" r:id="rId9"/>
    <p:sldLayoutId id="2147484315" r:id="rId10"/>
    <p:sldLayoutId id="21474843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0"/>
            <a:ext cx="9126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571DD68-7B0C-4044-9795-C6E6ACC18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4" r:id="rId2"/>
    <p:sldLayoutId id="2147484333" r:id="rId3"/>
    <p:sldLayoutId id="2147484332" r:id="rId4"/>
    <p:sldLayoutId id="2147484331" r:id="rId5"/>
    <p:sldLayoutId id="2147484330" r:id="rId6"/>
    <p:sldLayoutId id="2147484329" r:id="rId7"/>
    <p:sldLayoutId id="2147484328" r:id="rId8"/>
    <p:sldLayoutId id="2147484327" r:id="rId9"/>
    <p:sldLayoutId id="2147484326" r:id="rId10"/>
    <p:sldLayoutId id="21474843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6246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2653FF55-B3D4-44E6-9FFE-D506DE6F6E46}" type="datetimeFigureOut">
              <a:rPr lang="he-IL"/>
              <a:pPr>
                <a:defRPr/>
              </a:pPr>
              <a:t>י"ב/תמוז/תשע"ה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A9C53FF6-A875-47BE-A482-A4B33D903EB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57200" y="1341438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Great Pyramids of America: 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Revised History of US Business Groups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Corporate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Ownership and Regulation, 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1930-1950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2" name="Text Box 5"/>
          <p:cNvSpPr txBox="1">
            <a:spLocks noChangeArrowheads="1"/>
          </p:cNvSpPr>
          <p:nvPr/>
        </p:nvSpPr>
        <p:spPr bwMode="auto">
          <a:xfrm>
            <a:off x="1979613" y="3962400"/>
            <a:ext cx="5241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Eugene Kandel (Hebrew University, CEPR and ECGI)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Konstantin Kosenko (Bank of Israel)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Randall Morck (University of Alberta)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Yishay Yafeh (Hebrew University, CEPR and ECGI)</a:t>
            </a:r>
          </a:p>
        </p:txBody>
      </p:sp>
      <p:pic>
        <p:nvPicPr>
          <p:cNvPr id="76803" name="Picture 7" descr="redlogo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624513"/>
            <a:ext cx="8683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5" descr="university-of-alber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8" y="5661025"/>
            <a:ext cx="8064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32138" y="5635625"/>
            <a:ext cx="968375" cy="83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6806" name="Picture 7" descr="ecgi_logo_170_8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699125"/>
            <a:ext cx="11874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5888"/>
            <a:ext cx="8763000" cy="8747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Led to the Absence of Groups in the US? None of the “Suspects” Did It Alone…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71600"/>
            <a:ext cx="8229600" cy="4953000"/>
          </a:xfrm>
        </p:spPr>
        <p:txBody>
          <a:bodyPr/>
          <a:lstStyle/>
          <a:p>
            <a:pPr algn="just" eaLnBrk="1" hangingPunct="1">
              <a:buSzPct val="60000"/>
              <a:defRPr/>
            </a:pP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Groups existed (since the </a:t>
            </a:r>
            <a:r>
              <a:rPr lang="en-US" altLang="en-US" sz="2400" dirty="0" smtClean="0">
                <a:cs typeface="Times New Roman" pitchFamily="18" charset="0"/>
              </a:rPr>
              <a:t>end </a:t>
            </a:r>
            <a:r>
              <a:rPr lang="en-US" altLang="en-US" sz="2400" dirty="0">
                <a:cs typeface="Times New Roman" pitchFamily="18" charset="0"/>
              </a:rPr>
              <a:t>of the 19</a:t>
            </a:r>
            <a:r>
              <a:rPr lang="en-US" altLang="en-US" sz="2400" baseline="30000" dirty="0">
                <a:cs typeface="Times New Roman" pitchFamily="18" charset="0"/>
              </a:rPr>
              <a:t>th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smtClean="0">
                <a:cs typeface="Times New Roman" pitchFamily="18" charset="0"/>
              </a:rPr>
              <a:t>century)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 - not inconsistent with US common law</a:t>
            </a:r>
          </a:p>
          <a:p>
            <a:pPr algn="just" eaLnBrk="1" hangingPunct="1">
              <a:buSzPct val="60000"/>
              <a:defRPr/>
            </a:pPr>
            <a:r>
              <a:rPr lang="en-US" altLang="ja-JP" sz="2400" dirty="0">
                <a:ea typeface="MS PGothic" pitchFamily="34" charset="-128"/>
                <a:cs typeface="Times New Roman" pitchFamily="18" charset="0"/>
              </a:rPr>
              <a:t>Groups continued to exist in the 1940s; 18 survived until 1950, some survived even later – their disappearance was gradual</a:t>
            </a:r>
          </a:p>
          <a:p>
            <a:pPr algn="just" eaLnBrk="1" hangingPunct="1">
              <a:buSzPct val="60000"/>
              <a:defRPr/>
            </a:pP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Group demise was not an </a:t>
            </a:r>
            <a:r>
              <a:rPr lang="en-US" altLang="ja-JP" sz="2400" i="1" dirty="0" smtClean="0">
                <a:ea typeface="MS PGothic" pitchFamily="34" charset="-128"/>
                <a:cs typeface="Times New Roman" pitchFamily="18" charset="0"/>
              </a:rPr>
              <a:t>immediate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 response to the introduction of any major regulatory measure of the 1930s</a:t>
            </a:r>
          </a:p>
          <a:p>
            <a:pPr algn="just" eaLnBrk="1" hangingPunct="1">
              <a:buSzPct val="60000"/>
              <a:defRPr/>
            </a:pP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Diversified family-controlled groups disappeared first</a:t>
            </a:r>
          </a:p>
          <a:p>
            <a:pPr marL="0" indent="0" algn="just" eaLnBrk="1" hangingPunct="1">
              <a:buSzPct val="60000"/>
              <a:buFont typeface="Wingdings" pitchFamily="2" charset="2"/>
              <a:buNone/>
              <a:defRPr/>
            </a:pPr>
            <a:endParaRPr lang="en-US" altLang="ja-JP" sz="2400" dirty="0" smtClean="0">
              <a:ea typeface="MS PGothic" pitchFamily="34" charset="-128"/>
              <a:cs typeface="Times New Roman" pitchFamily="18" charset="0"/>
            </a:endParaRPr>
          </a:p>
          <a:p>
            <a:pPr marL="0" indent="0" algn="just" eaLnBrk="1" hangingPunct="1">
              <a:buSzPct val="60000"/>
              <a:buFont typeface="Wingdings" pitchFamily="2" charset="2"/>
              <a:buNone/>
              <a:defRPr/>
            </a:pPr>
            <a:r>
              <a:rPr lang="en-US" altLang="ja-JP" sz="2400" dirty="0" smtClean="0">
                <a:solidFill>
                  <a:srgbClr val="FF0000"/>
                </a:solidFill>
                <a:ea typeface="MS PGothic" pitchFamily="34" charset="-128"/>
                <a:cs typeface="Times New Roman" pitchFamily="18" charset="0"/>
              </a:rPr>
              <a:t>Claim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: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Times New Roman" pitchFamily="18" charset="0"/>
              </a:rPr>
              <a:t>the demise of groups in the US was due to a combination of regulatory forces applied against the backdrop of a special political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915400" cy="5867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Times New Roman" pitchFamily="18" charset="0"/>
              <a:buChar char="~"/>
              <a:defRPr/>
            </a:pPr>
            <a:endParaRPr lang="en-US" sz="2600" dirty="0" smtClean="0"/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Establishment of the SEC and improved investor protection (1933-1934)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PUHCA (starting 1935)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Taxation of inter-corporate dividend (starting 1935)</a:t>
            </a:r>
            <a:endParaRPr lang="en-US" sz="2600" dirty="0" smtClean="0"/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600" dirty="0" smtClean="0">
                <a:cs typeface="Times New Roman" pitchFamily="18" charset="0"/>
              </a:rPr>
              <a:t>The </a:t>
            </a:r>
            <a:r>
              <a:rPr lang="en-US" altLang="en-US" sz="2600" dirty="0">
                <a:cs typeface="Times New Roman" pitchFamily="18" charset="0"/>
              </a:rPr>
              <a:t>Investment Company </a:t>
            </a:r>
            <a:r>
              <a:rPr lang="en-US" altLang="en-US" sz="2600" dirty="0" smtClean="0">
                <a:cs typeface="Times New Roman" pitchFamily="18" charset="0"/>
              </a:rPr>
              <a:t>Act (1940)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600" dirty="0">
                <a:cs typeface="Times New Roman" pitchFamily="18" charset="0"/>
              </a:rPr>
              <a:t>Antitrust </a:t>
            </a:r>
            <a:r>
              <a:rPr lang="en-US" altLang="en-US" sz="2600" dirty="0" smtClean="0">
                <a:cs typeface="Times New Roman" pitchFamily="18" charset="0"/>
              </a:rPr>
              <a:t>enforcement (starting late 19</a:t>
            </a:r>
            <a:r>
              <a:rPr lang="en-US" altLang="en-US" sz="2600" baseline="30000" dirty="0" smtClean="0">
                <a:cs typeface="Times New Roman" pitchFamily="18" charset="0"/>
              </a:rPr>
              <a:t>th</a:t>
            </a:r>
            <a:r>
              <a:rPr lang="en-US" altLang="en-US" sz="2600" dirty="0" smtClean="0">
                <a:cs typeface="Times New Roman" pitchFamily="18" charset="0"/>
              </a:rPr>
              <a:t> century)</a:t>
            </a:r>
            <a:endParaRPr lang="en-US" altLang="en-US" sz="2600" dirty="0"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Estate Taxes (starting 1916) </a:t>
            </a:r>
          </a:p>
          <a:p>
            <a:pPr eaLnBrk="1" hangingPunct="1">
              <a:buClr>
                <a:schemeClr val="tx1"/>
              </a:buClr>
              <a:buFont typeface="Times New Roman" pitchFamily="18" charset="0"/>
              <a:buChar char="~"/>
              <a:defRPr/>
            </a:pPr>
            <a:endParaRPr lang="en-US" sz="2600" dirty="0" smtClean="0"/>
          </a:p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en-US" sz="2800" dirty="0" smtClean="0">
                <a:solidFill>
                  <a:srgbClr val="FF0000"/>
                </a:solidFill>
                <a:cs typeface="Times New Roman" pitchFamily="18" charset="0"/>
              </a:rPr>
              <a:t>Claim</a:t>
            </a:r>
            <a:r>
              <a:rPr lang="en-US" altLang="en-US" sz="2800" dirty="0">
                <a:cs typeface="Times New Roman" pitchFamily="18" charset="0"/>
              </a:rPr>
              <a:t>: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combination of factors, no single reason</a:t>
            </a:r>
            <a:endParaRPr lang="he-I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Regulatory Forces at Play?</a:t>
            </a:r>
            <a:endParaRPr lang="he-I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075613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Additional Observations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88013"/>
          </a:xfrm>
        </p:spPr>
        <p:txBody>
          <a:bodyPr/>
          <a:lstStyle/>
          <a:p>
            <a:pPr algn="just" eaLnBrk="1" hangingPunct="1">
              <a:buSzPct val="60000"/>
            </a:pPr>
            <a:r>
              <a:rPr lang="en-US" altLang="en-US" sz="2600" smtClean="0">
                <a:ea typeface="MS PGothic" pitchFamily="34" charset="-128"/>
                <a:cs typeface="Times New Roman" pitchFamily="18" charset="0"/>
              </a:rPr>
              <a:t>Did dual-class shares replace pyramids? Co-existed in early years; became unpopular/ prohibited in the late 1920s; no study of the link b/w the use of dual class shares in recent decades and “our” groups</a:t>
            </a:r>
          </a:p>
          <a:p>
            <a:pPr algn="just" eaLnBrk="1" hangingPunct="1">
              <a:buSzPct val="60000"/>
            </a:pPr>
            <a:r>
              <a:rPr lang="en-US" altLang="en-US" sz="2600" smtClean="0">
                <a:ea typeface="MS PGothic" pitchFamily="34" charset="-128"/>
                <a:cs typeface="Times New Roman" pitchFamily="18" charset="0"/>
              </a:rPr>
              <a:t>Great Depression and WWII: impact is ambiguous</a:t>
            </a:r>
          </a:p>
          <a:p>
            <a:pPr algn="just" eaLnBrk="1" hangingPunct="1">
              <a:buSzPct val="60000"/>
            </a:pPr>
            <a:r>
              <a:rPr lang="en-US" altLang="en-US" sz="2600" smtClean="0">
                <a:ea typeface="MS PGothic" pitchFamily="34" charset="-128"/>
                <a:cs typeface="Times New Roman" pitchFamily="18" charset="0"/>
              </a:rPr>
              <a:t>The academic and public discourse of groups in the 1930s: effects of groups on competition and politics in contrast with the modern focus on investor protection</a:t>
            </a:r>
          </a:p>
          <a:p>
            <a:pPr algn="just" eaLnBrk="1" hangingPunct="1">
              <a:buSzPct val="60000"/>
            </a:pPr>
            <a:r>
              <a:rPr lang="en-US" altLang="en-US" sz="2600" smtClean="0">
                <a:ea typeface="MS PGothic" pitchFamily="34" charset="-128"/>
                <a:cs typeface="Times New Roman" pitchFamily="18" charset="0"/>
              </a:rPr>
              <a:t>No clear link between business groups and the rise of conglomerates/multidivisional firms in the 1960s (group “alumni” firms were not involved in the conglomerate merger wave (Dirlam, 1970))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Introduction to Pyramidal Business Groups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58324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600" smtClean="0">
                <a:cs typeface="Times New Roman" pitchFamily="18" charset="0"/>
              </a:rPr>
              <a:t>Ubiquitous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600" smtClean="0">
                <a:cs typeface="Times New Roman" pitchFamily="18" charset="0"/>
              </a:rPr>
              <a:t>Not conglomerates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600" smtClean="0">
                <a:cs typeface="Times New Roman" pitchFamily="18" charset="0"/>
              </a:rPr>
              <a:t>Often very large in size (e.g. the Wallenberg group in Sweden controls about 1/3 of market cap; Samsung revenues account for about 1/7 of Korea’s GDP)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600" smtClean="0">
                <a:cs typeface="Times New Roman" pitchFamily="18" charset="0"/>
              </a:rPr>
              <a:t>Upside: Groups can make up for missing institutions in various ways (e.g., Khanna and Yafeh, 2007)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600" smtClean="0">
                <a:cs typeface="Times New Roman" pitchFamily="18" charset="0"/>
              </a:rPr>
              <a:t>Downside: Monopoly power; rent seeking; minority shareholder expropriation (e.g., </a:t>
            </a:r>
            <a:r>
              <a:rPr lang="en-US" sz="2600" smtClean="0"/>
              <a:t>Morck et al., 2005) </a:t>
            </a:r>
            <a:endParaRPr lang="en-US" altLang="en-US" sz="260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600" smtClean="0">
                <a:cs typeface="Times New Roman" pitchFamily="18" charset="0"/>
              </a:rPr>
              <a:t>Policy makers in many countries (e.g. Korea, Israel, Italy) seek mechanisms to limit the downsides of groups/restrict their influence on the economy and politics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600" smtClean="0">
                <a:cs typeface="Times New Roman" pitchFamily="18" charset="0"/>
              </a:rPr>
              <a:t>Lessons from history/President Roosevelt: Relevance of the present study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Pyramidal BGs in the US - History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58324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400" smtClean="0">
                <a:cs typeface="Times New Roman" pitchFamily="18" charset="0"/>
              </a:rPr>
              <a:t>Use of holding companies becomes common towards the end of the 19</a:t>
            </a:r>
            <a:r>
              <a:rPr lang="en-US" altLang="en-US" sz="2400" baseline="30000" smtClean="0">
                <a:cs typeface="Times New Roman" pitchFamily="18" charset="0"/>
              </a:rPr>
              <a:t>th</a:t>
            </a:r>
            <a:r>
              <a:rPr lang="en-US" altLang="en-US" sz="2400" smtClean="0">
                <a:cs typeface="Times New Roman" pitchFamily="18" charset="0"/>
              </a:rPr>
              <a:t> century (legal reform in NJ; replaces previous collusive arrangements, especially “trusts”(Moody, 1904)) [Not inconsistent with common law]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400" smtClean="0">
                <a:cs typeface="Times New Roman" pitchFamily="18" charset="0"/>
              </a:rPr>
              <a:t>Antitrust legislation starting in the late 19</a:t>
            </a:r>
            <a:r>
              <a:rPr lang="en-US" altLang="en-US" sz="2400" baseline="30000" smtClean="0">
                <a:cs typeface="Times New Roman" pitchFamily="18" charset="0"/>
              </a:rPr>
              <a:t>th</a:t>
            </a:r>
            <a:r>
              <a:rPr lang="en-US" altLang="en-US" sz="2400" smtClean="0">
                <a:cs typeface="Times New Roman" pitchFamily="18" charset="0"/>
              </a:rPr>
              <a:t> century (Sherman Act (1890), Clayton Act (1914) and more)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400" smtClean="0">
                <a:cs typeface="Times New Roman" pitchFamily="18" charset="0"/>
              </a:rPr>
              <a:t>Proliferation of business groups, 1915-1928: Outside the scope of antitrust regulation; Competition for firm incorporation across States; Limited regulation; Preferential tax treatment; Also – “missing institutions” arguments for the formation of business groups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400" smtClean="0">
                <a:cs typeface="Times New Roman" pitchFamily="18" charset="0"/>
              </a:rPr>
              <a:t>Different types of groups emerge: widely held groups focused in utilities (and railroads); and diversified family-controlled groups in other sectors</a:t>
            </a:r>
          </a:p>
          <a:p>
            <a:pPr algn="just" eaLnBrk="1" hangingPunct="1">
              <a:lnSpc>
                <a:spcPct val="80000"/>
              </a:lnSpc>
              <a:buSzPct val="60000"/>
            </a:pPr>
            <a:r>
              <a:rPr lang="en-US" altLang="en-US" sz="2400" smtClean="0">
                <a:cs typeface="Times New Roman" pitchFamily="18" charset="0"/>
              </a:rPr>
              <a:t>Concerns emerge in the late 1920s: groups hamper competition; groups are risky to investors (collapse of the Insull Group); groups over-expand…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Related Literature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 algn="just" eaLnBrk="1" hangingPunct="1"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Extensive writings on holding companies in the 1930s; </a:t>
            </a:r>
            <a:r>
              <a:rPr lang="en-US" altLang="en-US" sz="2800" b="0" dirty="0" err="1" smtClean="0">
                <a:cs typeface="Times New Roman" pitchFamily="18" charset="0"/>
              </a:rPr>
              <a:t>Bonbright</a:t>
            </a:r>
            <a:r>
              <a:rPr lang="en-US" altLang="en-US" sz="2800" b="0" dirty="0" smtClean="0">
                <a:cs typeface="Times New Roman" pitchFamily="18" charset="0"/>
              </a:rPr>
              <a:t> and Means, 1932, as the ultimate source; mostly </a:t>
            </a:r>
            <a:r>
              <a:rPr lang="en-US" altLang="en-US" sz="2800" b="0" dirty="0">
                <a:cs typeface="Times New Roman" pitchFamily="18" charset="0"/>
              </a:rPr>
              <a:t>antitrust language, limited reference to investor protection </a:t>
            </a:r>
            <a:r>
              <a:rPr lang="en-US" altLang="en-US" sz="2800" b="0" dirty="0" smtClean="0">
                <a:cs typeface="Times New Roman" pitchFamily="18" charset="0"/>
              </a:rPr>
              <a:t>issues</a:t>
            </a:r>
          </a:p>
          <a:p>
            <a:pPr algn="just" eaLnBrk="1" hangingPunct="1">
              <a:buSzPct val="60000"/>
              <a:defRPr/>
            </a:pPr>
            <a:r>
              <a:rPr lang="en-US" altLang="en-US" sz="2800" dirty="0">
                <a:cs typeface="Times New Roman" pitchFamily="18" charset="0"/>
              </a:rPr>
              <a:t>Literature on business groups </a:t>
            </a:r>
            <a:r>
              <a:rPr lang="en-US" altLang="en-US" sz="2800" b="0" dirty="0" smtClean="0">
                <a:cs typeface="Times New Roman" pitchFamily="18" charset="0"/>
              </a:rPr>
              <a:t>(Morck et al., 2005; Khanna </a:t>
            </a:r>
            <a:r>
              <a:rPr lang="en-US" altLang="en-US" sz="2800" b="0" dirty="0">
                <a:cs typeface="Times New Roman" pitchFamily="18" charset="0"/>
              </a:rPr>
              <a:t>&amp; </a:t>
            </a:r>
            <a:r>
              <a:rPr lang="en-US" altLang="en-US" sz="2800" b="0" dirty="0" smtClean="0">
                <a:cs typeface="Times New Roman" pitchFamily="18" charset="0"/>
              </a:rPr>
              <a:t>Yafeh, 2007)</a:t>
            </a:r>
            <a:endParaRPr lang="en-US" altLang="en-US" sz="2800" b="0" dirty="0">
              <a:cs typeface="Times New Roman" pitchFamily="18" charset="0"/>
            </a:endParaRPr>
          </a:p>
          <a:p>
            <a:pPr algn="just" eaLnBrk="1" hangingPunct="1"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History </a:t>
            </a:r>
            <a:r>
              <a:rPr lang="en-US" altLang="en-US" sz="2800" dirty="0">
                <a:cs typeface="Times New Roman" pitchFamily="18" charset="0"/>
              </a:rPr>
              <a:t>of corporate ownership around the world: </a:t>
            </a:r>
            <a:r>
              <a:rPr lang="en-US" altLang="en-US" sz="2800" b="0" dirty="0">
                <a:cs typeface="Times New Roman" pitchFamily="18" charset="0"/>
              </a:rPr>
              <a:t>Franks, Mayer and co-authors on the </a:t>
            </a:r>
            <a:r>
              <a:rPr lang="en-US" altLang="en-US" sz="2800" b="0" dirty="0" smtClean="0">
                <a:cs typeface="Times New Roman" pitchFamily="18" charset="0"/>
              </a:rPr>
              <a:t>UK and </a:t>
            </a:r>
            <a:r>
              <a:rPr lang="en-US" altLang="en-US" sz="2800" b="0" dirty="0">
                <a:cs typeface="Times New Roman" pitchFamily="18" charset="0"/>
              </a:rPr>
              <a:t>Japan; </a:t>
            </a:r>
            <a:r>
              <a:rPr lang="en-US" altLang="en-US" sz="2800" b="0" dirty="0" err="1">
                <a:cs typeface="Times New Roman" pitchFamily="18" charset="0"/>
              </a:rPr>
              <a:t>Morck’s</a:t>
            </a:r>
            <a:r>
              <a:rPr lang="en-US" altLang="en-US" sz="2800" b="0" dirty="0">
                <a:cs typeface="Times New Roman" pitchFamily="18" charset="0"/>
              </a:rPr>
              <a:t> NBER volume</a:t>
            </a:r>
          </a:p>
          <a:p>
            <a:pPr algn="just" eaLnBrk="1" hangingPunct="1">
              <a:buSzPct val="60000"/>
              <a:defRPr/>
            </a:pPr>
            <a:r>
              <a:rPr lang="en-US" altLang="en-US" sz="2800" dirty="0">
                <a:cs typeface="Times New Roman" pitchFamily="18" charset="0"/>
              </a:rPr>
              <a:t>History of corporate ownership in the US, </a:t>
            </a:r>
            <a:r>
              <a:rPr lang="en-US" altLang="en-US" sz="2800" b="0" dirty="0">
                <a:cs typeface="Times New Roman" pitchFamily="18" charset="0"/>
              </a:rPr>
              <a:t>especially </a:t>
            </a:r>
            <a:r>
              <a:rPr lang="en-US" altLang="en-US" sz="2800" b="0" dirty="0" err="1">
                <a:cs typeface="Times New Roman" pitchFamily="18" charset="0"/>
              </a:rPr>
              <a:t>Becht</a:t>
            </a:r>
            <a:r>
              <a:rPr lang="en-US" altLang="en-US" sz="2800" b="0" dirty="0">
                <a:cs typeface="Times New Roman" pitchFamily="18" charset="0"/>
              </a:rPr>
              <a:t> and DeLong (2005)</a:t>
            </a:r>
          </a:p>
          <a:p>
            <a:pPr algn="just" eaLnBrk="1" hangingPunct="1">
              <a:buSzPct val="60000"/>
              <a:defRPr/>
            </a:pPr>
            <a:r>
              <a:rPr lang="en-US" altLang="en-US" sz="2800" dirty="0">
                <a:cs typeface="Times New Roman" pitchFamily="18" charset="0"/>
              </a:rPr>
              <a:t>Also related: studies on managerial ownership in the US, </a:t>
            </a:r>
            <a:r>
              <a:rPr lang="en-US" altLang="en-US" sz="2800" b="0" dirty="0">
                <a:cs typeface="Times New Roman" pitchFamily="18" charset="0"/>
              </a:rPr>
              <a:t>e.g</a:t>
            </a:r>
            <a:r>
              <a:rPr lang="en-US" altLang="en-US" sz="2800" b="0" dirty="0" smtClean="0">
                <a:cs typeface="Times New Roman" pitchFamily="18" charset="0"/>
              </a:rPr>
              <a:t>., </a:t>
            </a:r>
            <a:r>
              <a:rPr lang="en-US" altLang="en-US" sz="2800" b="0" dirty="0">
                <a:cs typeface="Times New Roman" pitchFamily="18" charset="0"/>
              </a:rPr>
              <a:t>Holderness et al. </a:t>
            </a:r>
            <a:r>
              <a:rPr lang="en-US" altLang="en-US" sz="2800" b="0" dirty="0" smtClean="0">
                <a:cs typeface="Times New Roman" pitchFamily="18" charset="0"/>
              </a:rPr>
              <a:t>(2002) </a:t>
            </a:r>
            <a:endParaRPr lang="en-US" altLang="en-US" sz="2800" b="0" dirty="0">
              <a:cs typeface="Times New Roman" pitchFamily="18" charset="0"/>
            </a:endParaRPr>
          </a:p>
          <a:p>
            <a:pPr algn="just" eaLnBrk="1" hangingPunct="1">
              <a:buSzPct val="60000"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algn="just" eaLnBrk="1" hangingPunct="1">
              <a:buSzPct val="60000"/>
              <a:buFont typeface="Wingdings" pitchFamily="2" charset="2"/>
              <a:buNone/>
              <a:defRPr/>
            </a:pPr>
            <a:endParaRPr lang="en-US" altLang="en-US" sz="2800" dirty="0">
              <a:cs typeface="Times New Roman" pitchFamily="18" charset="0"/>
            </a:endParaRPr>
          </a:p>
          <a:p>
            <a:pPr marL="0" indent="0" algn="just" eaLnBrk="1" hangingPunct="1">
              <a:buSzPct val="60000"/>
              <a:buFontTx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Specifically on Groups in the US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572125"/>
          </a:xfrm>
        </p:spPr>
        <p:txBody>
          <a:bodyPr/>
          <a:lstStyle/>
          <a:p>
            <a:pPr algn="just" eaLnBrk="1" hangingPunct="1">
              <a:buSzPct val="60000"/>
            </a:pPr>
            <a:r>
              <a:rPr lang="en-US" altLang="en-US" sz="2800" b="0" smtClean="0">
                <a:cs typeface="Times New Roman" pitchFamily="18" charset="0"/>
              </a:rPr>
              <a:t>Legal scholars such as Bank and Cheffins (2010) </a:t>
            </a:r>
            <a:r>
              <a:rPr lang="en-US" altLang="en-US" sz="2800" smtClean="0">
                <a:cs typeface="Times New Roman" pitchFamily="18" charset="0"/>
              </a:rPr>
              <a:t>Under-estimate the importance of groups (especially outside public utilities), “like” PUHCA</a:t>
            </a:r>
          </a:p>
          <a:p>
            <a:pPr algn="just" eaLnBrk="1" hangingPunct="1">
              <a:buSzPct val="60000"/>
            </a:pPr>
            <a:r>
              <a:rPr lang="en-US" altLang="en-US" sz="2800" b="0" smtClean="0">
                <a:cs typeface="Times New Roman" pitchFamily="18" charset="0"/>
              </a:rPr>
              <a:t>Mahoney (2012) </a:t>
            </a:r>
            <a:r>
              <a:rPr lang="en-US" altLang="en-US" sz="2800" smtClean="0">
                <a:cs typeface="Times New Roman" pitchFamily="18" charset="0"/>
              </a:rPr>
              <a:t>– finds negative effect of PUHCA on valuation (uses an event study methodology)</a:t>
            </a:r>
          </a:p>
          <a:p>
            <a:pPr algn="just" eaLnBrk="1" hangingPunct="1">
              <a:buSzPct val="60000"/>
            </a:pPr>
            <a:r>
              <a:rPr lang="en-US" altLang="en-US" sz="2800" b="0" smtClean="0">
                <a:cs typeface="Times New Roman" pitchFamily="18" charset="0"/>
              </a:rPr>
              <a:t>Morck &amp; Yeung (2005) </a:t>
            </a:r>
            <a:r>
              <a:rPr lang="en-US" altLang="en-US" sz="2800" smtClean="0">
                <a:cs typeface="Times New Roman" pitchFamily="18" charset="0"/>
              </a:rPr>
              <a:t>– Taxation of inter-corporate dividends as a crucial policy tool</a:t>
            </a:r>
          </a:p>
          <a:p>
            <a:pPr algn="just" eaLnBrk="1" hangingPunct="1">
              <a:buSzPct val="60000"/>
            </a:pPr>
            <a:r>
              <a:rPr lang="en-US" altLang="en-US" sz="2800" b="0" smtClean="0">
                <a:cs typeface="Times New Roman" pitchFamily="18" charset="0"/>
              </a:rPr>
              <a:t>Perez Gonzales (Stanford WP, 2014): </a:t>
            </a:r>
            <a:r>
              <a:rPr lang="en-US" altLang="en-US" sz="2800" smtClean="0">
                <a:cs typeface="Times New Roman" pitchFamily="18" charset="0"/>
              </a:rPr>
              <a:t>PUHCA affected the structure of utility groups and improved the performance of affiliates which became standalone entities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Data: Sources and Construction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algn="just" eaLnBrk="1" hangingPunct="1">
              <a:buSzPct val="60000"/>
            </a:pPr>
            <a:r>
              <a:rPr lang="en-US" altLang="en-US" sz="2800" smtClean="0">
                <a:cs typeface="Times New Roman" pitchFamily="18" charset="0"/>
              </a:rPr>
              <a:t>Berle and Means’(1932) original list of the 200 largest non-financial corporations</a:t>
            </a:r>
          </a:p>
          <a:p>
            <a:pPr algn="just" eaLnBrk="1" hangingPunct="1">
              <a:buSzPct val="60000"/>
            </a:pPr>
            <a:r>
              <a:rPr lang="en-US" altLang="en-US" sz="2800" smtClean="0">
                <a:cs typeface="Times New Roman" pitchFamily="18" charset="0"/>
              </a:rPr>
              <a:t>Track the evolution and structure of ownership using periodic reports from Moody’s manuals (Industrial, Public Utilities, Railroads) at six points in time:  </a:t>
            </a:r>
            <a:r>
              <a:rPr lang="en-US" altLang="en-US" sz="2400" i="1" smtClean="0">
                <a:cs typeface="Times New Roman" pitchFamily="18" charset="0"/>
              </a:rPr>
              <a:t>1926, 1929, 1932, 1937, 1940 and 1950</a:t>
            </a:r>
          </a:p>
          <a:p>
            <a:pPr algn="just" eaLnBrk="1" hangingPunct="1">
              <a:buSzPct val="60000"/>
            </a:pPr>
            <a:r>
              <a:rPr lang="en-US" altLang="en-US" sz="2800" smtClean="0">
                <a:cs typeface="Times New Roman" pitchFamily="18" charset="0"/>
              </a:rPr>
              <a:t>Unbalanced panel ~ 2500 firms, 15,000 firm-years</a:t>
            </a:r>
          </a:p>
          <a:p>
            <a:pPr algn="just" eaLnBrk="1" hangingPunct="1">
              <a:buSzPct val="60000"/>
            </a:pPr>
            <a:r>
              <a:rPr lang="en-US" altLang="en-US" sz="2800" smtClean="0">
                <a:cs typeface="Times New Roman" pitchFamily="18" charset="0"/>
              </a:rPr>
              <a:t>Financial reports/statements (incomplete)</a:t>
            </a:r>
          </a:p>
          <a:p>
            <a:pPr algn="just" eaLnBrk="1" hangingPunct="1">
              <a:buSzPct val="60000"/>
            </a:pPr>
            <a:r>
              <a:rPr lang="en-US" altLang="en-US" sz="2800" smtClean="0">
                <a:cs typeface="Times New Roman" pitchFamily="18" charset="0"/>
              </a:rPr>
              <a:t>SEC annual reports (ICA and PUHCA Administration)</a:t>
            </a:r>
          </a:p>
          <a:p>
            <a:pPr algn="just" eaLnBrk="1" hangingPunct="1">
              <a:buSzPct val="60000"/>
            </a:pPr>
            <a:r>
              <a:rPr lang="en-US" altLang="en-US" sz="2800" smtClean="0">
                <a:cs typeface="Times New Roman" pitchFamily="18" charset="0"/>
              </a:rPr>
              <a:t>Various other historical sources, newspaper archives and more…</a:t>
            </a:r>
          </a:p>
          <a:p>
            <a:pPr eaLnBrk="1" hangingPunct="1"/>
            <a:endParaRPr lang="en-US" alt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235950" cy="722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 (contd.)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algn="just" eaLnBrk="1" hangingPunct="1">
              <a:buSzPct val="60000"/>
            </a:pPr>
            <a:r>
              <a:rPr lang="en-US" altLang="en-US" sz="2600" smtClean="0">
                <a:cs typeface="Times New Roman" pitchFamily="18" charset="0"/>
              </a:rPr>
              <a:t>Tests for sample selection do not reveal any serious bias: various contemporary sources with alternative lists of large companies vs. the list in Berle and Means</a:t>
            </a:r>
          </a:p>
          <a:p>
            <a:pPr algn="just" eaLnBrk="1" hangingPunct="1">
              <a:buSzPct val="60000"/>
            </a:pPr>
            <a:r>
              <a:rPr lang="en-US" altLang="en-US" sz="2600" smtClean="0">
                <a:cs typeface="Times New Roman" pitchFamily="18" charset="0"/>
              </a:rPr>
              <a:t>Definition of a group: same ultimate owner, at least three publicly listed companies (stake &lt; 95%) Robustness tests – groups of 4 or more</a:t>
            </a:r>
          </a:p>
          <a:p>
            <a:pPr algn="just" eaLnBrk="1" hangingPunct="1">
              <a:buSzPct val="60000"/>
            </a:pPr>
            <a:r>
              <a:rPr lang="en-US" altLang="en-US" sz="2600" smtClean="0">
                <a:cs typeface="Times New Roman" pitchFamily="18" charset="0"/>
              </a:rPr>
              <a:t>Ignore non-voting shares but there seems to be no serious bias: ultimate owner’s holdings in preferred stocks ≈ holdings in common stocks (TNEC, 1940; Becht and DeLong, 2005); verify that widely-held groups are not indirectly family controlled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200"/>
            <a:ext cx="8675687" cy="990600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US Business Groups</a:t>
            </a:r>
            <a:b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CA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No. of </a:t>
            </a:r>
            <a:r>
              <a:rPr lang="en-CA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</a:t>
            </a:r>
            <a:r>
              <a:rPr lang="en-CA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amily-controlled  Groups (green) vs. Widely-held Groups (blue)</a:t>
            </a:r>
            <a:endParaRPr lang="en-CA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9168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Typical Large US Corporation Today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991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36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lvl="4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Widely held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altLang="en-US" sz="2400" dirty="0" smtClean="0">
                <a:cs typeface="Times New Roman" pitchFamily="18" charset="0"/>
              </a:rPr>
              <a:t>No controlling shareholder</a:t>
            </a:r>
          </a:p>
          <a:p>
            <a:pPr eaLnBrk="1" hangingPunct="1">
              <a:lnSpc>
                <a:spcPct val="90000"/>
              </a:lnSpc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Freestanding</a:t>
            </a:r>
            <a:r>
              <a:rPr lang="en-US" alt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altLang="en-US" sz="2400" dirty="0" smtClean="0">
                <a:cs typeface="Times New Roman" pitchFamily="18" charset="0"/>
              </a:rPr>
              <a:t>Listed firms typically do not hold control blocks in other listed firms</a:t>
            </a:r>
          </a:p>
        </p:txBody>
      </p:sp>
      <p:cxnSp>
        <p:nvCxnSpPr>
          <p:cNvPr id="79875" name="AutoShape 4"/>
          <p:cNvCxnSpPr>
            <a:cxnSpLocks noChangeShapeType="1"/>
          </p:cNvCxnSpPr>
          <p:nvPr/>
        </p:nvCxnSpPr>
        <p:spPr bwMode="auto">
          <a:xfrm>
            <a:off x="2895600" y="3505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2209800" y="838200"/>
            <a:ext cx="49307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 New Roman" pitchFamily="18" charset="0"/>
              </a:rPr>
              <a:t>Minnesota Mining and Manufacturing 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3276600" y="2743200"/>
            <a:ext cx="2638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latin typeface="Times New Roman" pitchFamily="18" charset="0"/>
              </a:rPr>
              <a:t>Public Shareholders</a:t>
            </a:r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 flipV="1">
            <a:off x="4572000" y="12954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Text Box 8"/>
          <p:cNvSpPr txBox="1">
            <a:spLocks noChangeArrowheads="1"/>
          </p:cNvSpPr>
          <p:nvPr/>
        </p:nvSpPr>
        <p:spPr bwMode="auto">
          <a:xfrm>
            <a:off x="5029200" y="1752600"/>
            <a:ext cx="2874963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Domestic subsidiaries</a:t>
            </a:r>
          </a:p>
        </p:txBody>
      </p:sp>
      <p:sp>
        <p:nvSpPr>
          <p:cNvPr id="79880" name="Text Box 9"/>
          <p:cNvSpPr txBox="1">
            <a:spLocks noChangeArrowheads="1"/>
          </p:cNvSpPr>
          <p:nvPr/>
        </p:nvSpPr>
        <p:spPr bwMode="auto">
          <a:xfrm>
            <a:off x="2819400" y="2209800"/>
            <a:ext cx="1700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itchFamily="18" charset="0"/>
              </a:rPr>
              <a:t>Almost 100% ownership</a:t>
            </a:r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>
            <a:off x="6400800" y="1295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Text Box 11"/>
          <p:cNvSpPr txBox="1">
            <a:spLocks noChangeArrowheads="1"/>
          </p:cNvSpPr>
          <p:nvPr/>
        </p:nvSpPr>
        <p:spPr bwMode="auto">
          <a:xfrm>
            <a:off x="6477000" y="1447800"/>
            <a:ext cx="1700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itchFamily="18" charset="0"/>
              </a:rPr>
              <a:t>Almost 100% ownership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3" y="115888"/>
            <a:ext cx="9120187" cy="720725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Number of Group-affiliated Firms</a:t>
            </a:r>
            <a:endParaRPr lang="en-C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914400"/>
          <a:ext cx="86105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115888"/>
            <a:ext cx="9126537" cy="649287"/>
          </a:xfrm>
        </p:spPr>
        <p:txBody>
          <a:bodyPr/>
          <a:lstStyle/>
          <a:p>
            <a:pPr eaLnBrk="1" hangingPunct="1">
              <a:defRPr/>
            </a:pPr>
            <a:r>
              <a:rPr lang="en-C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Size - % of Total Corporate Assets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4" name="TextBox 2"/>
          <p:cNvSpPr txBox="1">
            <a:spLocks noChangeArrowheads="1"/>
          </p:cNvSpPr>
          <p:nvPr/>
        </p:nvSpPr>
        <p:spPr bwMode="auto">
          <a:xfrm>
            <a:off x="152400" y="6538913"/>
            <a:ext cx="3352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Sources: Statistics of Income, Authors’ calculations</a:t>
            </a:r>
            <a:endParaRPr lang="he-IL" sz="90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04800" y="990600"/>
          <a:ext cx="861059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" y="0"/>
            <a:ext cx="8712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Business Groups by Industry, 1932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933" name="Object 37"/>
          <p:cNvGraphicFramePr>
            <a:graphicFrameLocks noChangeAspect="1"/>
          </p:cNvGraphicFramePr>
          <p:nvPr/>
        </p:nvGraphicFramePr>
        <p:xfrm>
          <a:off x="-228600" y="914400"/>
          <a:ext cx="9220200" cy="5486400"/>
        </p:xfrm>
        <a:graphic>
          <a:graphicData uri="http://schemas.openxmlformats.org/presentationml/2006/ole">
            <p:oleObj spid="_x0000_s80933" name="מסמך" r:id="rId3" imgW="9568064" imgH="5316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Diversification (mean HHI) </a:t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Vertical Integration 1926-1950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384175" y="6511925"/>
            <a:ext cx="6629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Sources</a:t>
            </a:r>
            <a:r>
              <a:rPr lang="en-US" sz="1000"/>
              <a:t>: Statistics of Income, Moody’s manuals and Authors’ calculations</a:t>
            </a:r>
            <a:endParaRPr lang="he-IL" sz="1000"/>
          </a:p>
        </p:txBody>
      </p:sp>
      <p:graphicFrame>
        <p:nvGraphicFramePr>
          <p:cNvPr id="17" name="Chart 16"/>
          <p:cNvGraphicFramePr>
            <a:graphicFrameLocks noGrp="1"/>
          </p:cNvGraphicFramePr>
          <p:nvPr/>
        </p:nvGraphicFramePr>
        <p:xfrm>
          <a:off x="304800" y="914400"/>
          <a:ext cx="8534400" cy="555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26538" cy="838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the VI Measure is Calculated </a:t>
            </a:r>
            <a:b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(Fan and Lang, 2000)</a:t>
            </a:r>
          </a:p>
        </p:txBody>
      </p:sp>
      <p:sp>
        <p:nvSpPr>
          <p:cNvPr id="104450" name="מציין מיקום תוכן 3"/>
          <p:cNvSpPr>
            <a:spLocks noGrp="1"/>
          </p:cNvSpPr>
          <p:nvPr>
            <p:ph idx="1"/>
          </p:nvPr>
        </p:nvSpPr>
        <p:spPr>
          <a:xfrm>
            <a:off x="611188" y="2492375"/>
            <a:ext cx="8064500" cy="36337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160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“In 1992, the total plastics output was $31,502 million. The total output of bags was worth $8,389 million. The bags industry consumed $1,259 million worth of plastics (aij), whereas the plastics industry employed $10 million worth of bags (aji) as an input. On a per-dollar basis, the bag industry consumed $0.15 (= 1,259/8,389) worth of plastics for each dollar of bags produced (vij), whereas the plastics industry consumed $0.0003 (=10/31,502) worth of bags for each dollar of plastics produced (vji). The vertical relatedness between the two industries is 0.0751 (Vij=1/2(vij+vji)), the average input transfer between the two industries on a per dollar basis”.</a:t>
            </a:r>
            <a:endParaRPr lang="he-IL" sz="20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573088" y="1700213"/>
            <a:ext cx="8208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Group Vertical integration Index (VI)</a:t>
            </a:r>
            <a:r>
              <a:rPr lang="en-US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- a proxy for the opportunity for vertical integration (based on IO matrix coefficients) between group member firms</a:t>
            </a:r>
            <a:endParaRPr lang="he-IL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463" y="152400"/>
            <a:ext cx="9126537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Share of US Business Groups in Selected Industries,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1932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28600" y="1066800"/>
          <a:ext cx="8763001" cy="539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3" y="0"/>
            <a:ext cx="9126537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Group Revenues in comparison with the </a:t>
            </a:r>
            <a:b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Largest US Firms Today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876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The largest group - the Morgan Group - had revenues of $46 billion in 1932 (2005 prices), about 6.5% of US GDP</a:t>
            </a:r>
          </a:p>
          <a:p>
            <a:pPr marL="0" indent="0" algn="just" eaLnBrk="1" hangingPunct="1">
              <a:lnSpc>
                <a:spcPct val="80000"/>
              </a:lnSpc>
              <a:buSzPct val="60000"/>
              <a:buFont typeface="Wingdings" pitchFamily="2" charset="2"/>
              <a:buNone/>
              <a:defRPr/>
            </a:pPr>
            <a:r>
              <a:rPr lang="en-US" altLang="en-US" sz="2800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Larger (relative to GDP) than today’s largest American corporations such as Wall-Mart or Exxon-Mobil</a:t>
            </a:r>
          </a:p>
          <a:p>
            <a:pPr marL="0" indent="0" algn="just" eaLnBrk="1" hangingPunct="1">
              <a:lnSpc>
                <a:spcPct val="80000"/>
              </a:lnSpc>
              <a:buSzPct val="60000"/>
              <a:buFont typeface="Wingdings" pitchFamily="2" charset="2"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Comparable in size to LG or Hyundai in Korea (6-7% of GDP); Samsung, the world’s largest group is twice as large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Size (total assets) of Business Groups, 1932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14400"/>
            <a:ext cx="882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M&amp;A Activity (Group and Conglomerate Formation),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1895 -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1970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2073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Box 3"/>
          <p:cNvSpPr txBox="1">
            <a:spLocks noChangeArrowheads="1"/>
          </p:cNvSpPr>
          <p:nvPr/>
        </p:nvSpPr>
        <p:spPr bwMode="auto">
          <a:xfrm>
            <a:off x="468313" y="6477000"/>
            <a:ext cx="487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Sources: Nelson (1959), Historical Statistics of the United States (1970), NBER</a:t>
            </a:r>
            <a:endParaRPr lang="he-IL" sz="1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50" y="11113"/>
            <a:ext cx="8229600" cy="706437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 Pyramids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1932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" contrast="24000"/>
          </a:blip>
          <a:srcRect/>
          <a:stretch>
            <a:fillRect/>
          </a:stretch>
        </p:blipFill>
        <p:spPr>
          <a:xfrm>
            <a:off x="457200" y="685800"/>
            <a:ext cx="8305800" cy="5910263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82638"/>
          </a:xfrm>
        </p:spPr>
        <p:txBody>
          <a:bodyPr/>
          <a:lstStyle/>
          <a:p>
            <a:pPr eaLnBrk="1" hangingPunct="1"/>
            <a:r>
              <a:rPr lang="en-US" altLang="en-US" smtClean="0"/>
              <a:t>Edper Group</a:t>
            </a:r>
          </a:p>
        </p:txBody>
      </p:sp>
      <p:cxnSp>
        <p:nvCxnSpPr>
          <p:cNvPr id="78088" name="AutoShape 3"/>
          <p:cNvCxnSpPr>
            <a:cxnSpLocks noChangeShapeType="1"/>
          </p:cNvCxnSpPr>
          <p:nvPr/>
        </p:nvCxnSpPr>
        <p:spPr bwMode="auto">
          <a:xfrm>
            <a:off x="2895600" y="3505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78086" name="Object 262"/>
          <p:cNvGraphicFramePr>
            <a:graphicFrameLocks noChangeAspect="1"/>
          </p:cNvGraphicFramePr>
          <p:nvPr/>
        </p:nvGraphicFramePr>
        <p:xfrm>
          <a:off x="179388" y="188913"/>
          <a:ext cx="8856662" cy="6480175"/>
        </p:xfrm>
        <a:graphic>
          <a:graphicData uri="http://schemas.openxmlformats.org/presentationml/2006/ole">
            <p:oleObj spid="_x0000_s78086" r:id="rId3" imgW="8366760" imgH="7338060" progId="">
              <p:embed/>
            </p:oleObj>
          </a:graphicData>
        </a:graphic>
      </p:graphicFrame>
      <p:sp>
        <p:nvSpPr>
          <p:cNvPr id="78089" name="TextBox 1"/>
          <p:cNvSpPr txBox="1">
            <a:spLocks noChangeArrowheads="1"/>
          </p:cNvSpPr>
          <p:nvPr/>
        </p:nvSpPr>
        <p:spPr bwMode="auto">
          <a:xfrm>
            <a:off x="539750" y="5434013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Bronfman Group (Canada)</a:t>
            </a:r>
            <a:endParaRPr lang="he-IL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Average Ownership Stake Held 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Controlling Shareholders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27088" y="1989138"/>
          <a:ext cx="7632700" cy="316865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90407"/>
                <a:gridCol w="1760966"/>
                <a:gridCol w="1682566"/>
                <a:gridCol w="3098909"/>
              </a:tblGrid>
              <a:tr h="813060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cs typeface="+mj-cs"/>
                        </a:rPr>
                        <a:t>T-value</a:t>
                      </a:r>
                    </a:p>
                    <a:p>
                      <a:pPr algn="ctr" rtl="0"/>
                      <a:r>
                        <a:rPr lang="en-US" b="0" i="1" dirty="0" smtClean="0">
                          <a:cs typeface="+mj-cs"/>
                        </a:rPr>
                        <a:t>(diff.)</a:t>
                      </a:r>
                      <a:endParaRPr lang="he-IL" b="0" i="1" dirty="0">
                        <a:cs typeface="+mj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cs typeface="+mj-cs"/>
                        </a:rPr>
                        <a:t>Mean</a:t>
                      </a:r>
                      <a:endParaRPr lang="he-IL" b="0" i="1" dirty="0">
                        <a:cs typeface="+mj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cs typeface="+mj-cs"/>
                        </a:rPr>
                        <a:t>Number</a:t>
                      </a:r>
                    </a:p>
                    <a:p>
                      <a:pPr algn="ctr" rtl="0"/>
                      <a:r>
                        <a:rPr lang="en-US" b="0" i="1" dirty="0" smtClean="0">
                          <a:cs typeface="+mj-cs"/>
                        </a:rPr>
                        <a:t>of companies</a:t>
                      </a:r>
                      <a:endParaRPr lang="he-IL" b="0" i="1" dirty="0">
                        <a:cs typeface="+mj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i="1" dirty="0" smtClean="0">
                          <a:cs typeface="+mj-cs"/>
                        </a:rPr>
                        <a:t>Population</a:t>
                      </a:r>
                      <a:endParaRPr lang="he-IL" b="0" i="1" dirty="0">
                        <a:cs typeface="+mj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058"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76%</a:t>
                      </a:r>
                      <a:endParaRPr lang="he-IL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/>
                        <a:t>923</a:t>
                      </a:r>
                      <a:endParaRPr lang="he-IL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cs typeface="+mj-cs"/>
                        </a:rPr>
                        <a:t>Publicly-traded</a:t>
                      </a:r>
                      <a:endParaRPr lang="he-IL" b="1" dirty="0">
                        <a:cs typeface="+mj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47105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/>
                        <a:t>7.47***</a:t>
                      </a:r>
                      <a:endParaRPr lang="he-IL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72%</a:t>
                      </a:r>
                      <a:endParaRPr lang="he-IL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/>
                        <a:t>614</a:t>
                      </a:r>
                      <a:endParaRPr lang="he-IL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cs typeface="+mj-cs"/>
                        </a:rPr>
                        <a:t>Group-</a:t>
                      </a:r>
                      <a:r>
                        <a:rPr lang="en-US" b="1" baseline="0" dirty="0" smtClean="0">
                          <a:cs typeface="+mj-cs"/>
                        </a:rPr>
                        <a:t>affiliates</a:t>
                      </a:r>
                      <a:endParaRPr lang="en-US" b="1" dirty="0" smtClean="0">
                        <a:cs typeface="+mj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1058">
                <a:tc>
                  <a:txBody>
                    <a:bodyPr/>
                    <a:lstStyle/>
                    <a:p>
                      <a:pPr algn="ctr" rtl="0"/>
                      <a:endParaRPr lang="he-IL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85%</a:t>
                      </a:r>
                      <a:endParaRPr lang="he-IL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/>
                        <a:t>309</a:t>
                      </a:r>
                      <a:endParaRPr lang="he-IL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cs typeface="+mj-cs"/>
                        </a:rPr>
                        <a:t>Stand-alone (non-affiliated)</a:t>
                      </a:r>
                      <a:endParaRPr lang="he-IL" b="1" dirty="0">
                        <a:cs typeface="+mj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1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-1.32 </a:t>
                      </a:r>
                      <a:endParaRPr lang="he-IL" b="0" dirty="0" smtClean="0"/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73.1%</a:t>
                      </a:r>
                      <a:endParaRPr lang="he-IL" b="1" dirty="0"/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/>
                        <a:t>285</a:t>
                      </a:r>
                      <a:endParaRPr lang="he-IL" b="0" dirty="0"/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cs typeface="+mj-cs"/>
                        </a:rPr>
                        <a:t>Family-controlled groups</a:t>
                      </a:r>
                      <a:endParaRPr lang="he-IL" b="1" dirty="0"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</a:tr>
              <a:tr h="471058"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70.3%</a:t>
                      </a:r>
                      <a:endParaRPr lang="he-IL" b="1" dirty="0"/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/>
                        <a:t>329</a:t>
                      </a:r>
                      <a:endParaRPr lang="he-IL" b="0" dirty="0"/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cs typeface="+mj-cs"/>
                        </a:rPr>
                        <a:t>Widely-held groups</a:t>
                      </a:r>
                      <a:endParaRPr lang="he-IL" b="1" dirty="0"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1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Controlling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Blocks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Affiliates, 1940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3000"/>
            <a:ext cx="80772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7463" y="304800"/>
            <a:ext cx="9126537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Geographic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Distribution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US Business Groups,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1932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642" name="מציין מיקום טקסט 6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4040187" cy="576262"/>
          </a:xfrm>
        </p:spPr>
        <p:txBody>
          <a:bodyPr/>
          <a:lstStyle/>
          <a:p>
            <a:pPr algn="ctr" eaLnBrk="1" hangingPunct="1"/>
            <a:r>
              <a:rPr lang="en-US" altLang="en-US" sz="1800" smtClean="0"/>
              <a:t>Holding Companies (N=143)</a:t>
            </a:r>
            <a:endParaRPr lang="he-IL" altLang="en-US" sz="1800" smtClean="0"/>
          </a:p>
        </p:txBody>
      </p:sp>
      <p:pic>
        <p:nvPicPr>
          <p:cNvPr id="11264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81300"/>
            <a:ext cx="4040188" cy="2508250"/>
          </a:xfrm>
          <a:ln w="15875">
            <a:solidFill>
              <a:schemeClr val="tx1"/>
            </a:solidFill>
          </a:ln>
        </p:spPr>
      </p:pic>
      <p:sp>
        <p:nvSpPr>
          <p:cNvPr id="112644" name="מציין מיקום טקסט 8"/>
          <p:cNvSpPr>
            <a:spLocks noGrp="1"/>
          </p:cNvSpPr>
          <p:nvPr>
            <p:ph type="body" sz="quarter" idx="3"/>
          </p:nvPr>
        </p:nvSpPr>
        <p:spPr>
          <a:xfrm>
            <a:off x="4643438" y="1916113"/>
            <a:ext cx="4041775" cy="598487"/>
          </a:xfrm>
        </p:spPr>
        <p:txBody>
          <a:bodyPr/>
          <a:lstStyle/>
          <a:p>
            <a:pPr algn="ctr" eaLnBrk="1" hangingPunct="1"/>
            <a:r>
              <a:rPr lang="en-US" altLang="en-US" sz="1800" smtClean="0"/>
              <a:t>Operating Companies (N=1681)</a:t>
            </a:r>
            <a:endParaRPr lang="he-IL" altLang="en-US" sz="1800" smtClean="0"/>
          </a:p>
        </p:txBody>
      </p:sp>
      <p:pic>
        <p:nvPicPr>
          <p:cNvPr id="112645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781300"/>
            <a:ext cx="4041775" cy="2508250"/>
          </a:xfrm>
          <a:ln w="15875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CA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Exceptionalism</a:t>
            </a: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endParaRPr lang="en-C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692150"/>
          <a:ext cx="8785225" cy="587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780"/>
                <a:gridCol w="3587196"/>
                <a:gridCol w="1757000"/>
              </a:tblGrid>
              <a:tr h="954420">
                <a:tc>
                  <a:txBody>
                    <a:bodyPr/>
                    <a:lstStyle/>
                    <a:p>
                      <a:pPr algn="ctr"/>
                      <a:r>
                        <a:rPr lang="en-CA" sz="2400" b="1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</a:t>
                      </a:r>
                      <a:r>
                        <a:rPr lang="en-CA" sz="2400" b="1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groups in the 1930s USA</a:t>
                      </a:r>
                      <a:endParaRPr lang="en-CA" sz="2400" b="1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 groups in most countries in the 2000s</a:t>
                      </a:r>
                      <a:endParaRPr lang="en-CA" sz="2400" b="1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exceptional?</a:t>
                      </a:r>
                      <a:endParaRPr lang="en-CA" sz="2400" b="1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593"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Commonplace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Commonplace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CA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16474"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Pyramidal structure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Pyramidal structure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CA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33827"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Large firms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Large firms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CA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37946"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Small control wedge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Large control wedge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CA" sz="2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49423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Industrially concentrated</a:t>
                      </a: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Geographically diversified?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Industrially diversified</a:t>
                      </a: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Geographically concentrated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CA" sz="2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142412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Many with widely held apex firm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Apex firm is generally a family firm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CA" sz="2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1447800" y="1524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endParaRPr lang="en-US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Disappearance of US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</a:p>
          <a:p>
            <a:pPr eaLnBrk="1" hangingPunct="1">
              <a:defRPr/>
            </a:pPr>
            <a:endParaRPr lang="en-US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200"/>
            <a:ext cx="8675687" cy="990600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US Business Groups</a:t>
            </a:r>
            <a:b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CA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No. of </a:t>
            </a:r>
            <a:r>
              <a:rPr lang="en-CA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</a:t>
            </a:r>
            <a:r>
              <a:rPr lang="en-CA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amily-controlled  Groups (green) vs. Widely-held Groups (blue)</a:t>
            </a:r>
            <a:endParaRPr lang="en-CA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219200"/>
            <a:ext cx="794385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3" y="115888"/>
            <a:ext cx="9120187" cy="720725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of Group-affiliated Firms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914400"/>
          <a:ext cx="86105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115888"/>
            <a:ext cx="9126537" cy="649287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Size - % of Total Corporate Assets</a:t>
            </a:r>
            <a:endParaRPr lang="en-C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2" name="TextBox 2"/>
          <p:cNvSpPr txBox="1">
            <a:spLocks noChangeArrowheads="1"/>
          </p:cNvSpPr>
          <p:nvPr/>
        </p:nvSpPr>
        <p:spPr bwMode="auto">
          <a:xfrm>
            <a:off x="152400" y="6538913"/>
            <a:ext cx="3352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Sources: Statistics of Income, Authors’ calculations</a:t>
            </a:r>
            <a:endParaRPr lang="he-IL" sz="90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04800" y="990600"/>
          <a:ext cx="861059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6738" y="0"/>
            <a:ext cx="82296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US Business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Groups 1926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1950</a:t>
            </a:r>
            <a:endParaRPr lang="he-I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7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39200" cy="626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CA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Exceptionalism</a:t>
            </a: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- 2</a:t>
            </a:r>
            <a:endParaRPr lang="en-C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765175"/>
          <a:ext cx="8856662" cy="58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983"/>
                <a:gridCol w="3616600"/>
                <a:gridCol w="1771401"/>
              </a:tblGrid>
              <a:tr h="9229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Business groups in the 1930s USA</a:t>
                      </a:r>
                      <a:endParaRPr lang="en-CA" sz="2400" b="1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Business groups in most countries in the 2000s</a:t>
                      </a:r>
                      <a:endParaRPr lang="en-CA" sz="2400" b="1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America exceptional?</a:t>
                      </a:r>
                      <a:endParaRPr lang="en-CA" sz="2400" b="1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524"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Commonplace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Commonplace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95524"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Pyramidal structure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Pyramidal structure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95524"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Large firms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Large firms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84852"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Small control wedge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Large control wedge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CA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05522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Industrially concentrated</a:t>
                      </a: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Geographically diversified?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Industrially diversified</a:t>
                      </a: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Geographically concentrated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CA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Many with widely held apex firm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Apex firm is </a:t>
                      </a:r>
                      <a:r>
                        <a:rPr lang="en-CA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generally a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family firm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CA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9543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Gone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Still there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CA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609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8125" y="273050"/>
            <a:ext cx="8686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Anglo American Group (South Africa)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838200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81 Main</a:t>
            </a:r>
          </a:p>
          <a:p>
            <a:pPr algn="ctr" eaLnBrk="0" hangingPunct="0"/>
            <a:r>
              <a:rPr lang="en-US" altLang="en-US" sz="1200"/>
              <a:t>St Nom</a:t>
            </a: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1828800" y="1447800"/>
            <a:ext cx="1143000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Oppenheimer</a:t>
            </a:r>
          </a:p>
          <a:p>
            <a:pPr algn="ctr" eaLnBrk="0" hangingPunct="0"/>
            <a:r>
              <a:rPr lang="en-US" altLang="en-US" sz="1200"/>
              <a:t>Family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3048000" y="1447800"/>
            <a:ext cx="1219200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Foreign</a:t>
            </a:r>
          </a:p>
          <a:p>
            <a:pPr algn="ctr" eaLnBrk="0" hangingPunct="0"/>
            <a:r>
              <a:rPr lang="en-US" altLang="en-US" sz="1200"/>
              <a:t>shareholders</a:t>
            </a:r>
          </a:p>
        </p:txBody>
      </p:sp>
      <p:sp>
        <p:nvSpPr>
          <p:cNvPr id="102406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West DP</a:t>
            </a:r>
          </a:p>
        </p:txBody>
      </p:sp>
      <p:sp>
        <p:nvSpPr>
          <p:cNvPr id="102407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Amplats</a:t>
            </a:r>
          </a:p>
        </p:txBody>
      </p:sp>
      <p:sp>
        <p:nvSpPr>
          <p:cNvPr id="102408" name="Text Box 9"/>
          <p:cNvSpPr txBox="1">
            <a:spLocks noChangeArrowheads="1"/>
          </p:cNvSpPr>
          <p:nvPr/>
        </p:nvSpPr>
        <p:spPr bwMode="auto">
          <a:xfrm>
            <a:off x="762000" y="3048000"/>
            <a:ext cx="9906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Vaal RFS</a:t>
            </a:r>
          </a:p>
        </p:txBody>
      </p:sp>
      <p:sp>
        <p:nvSpPr>
          <p:cNvPr id="102409" name="Text Box 10"/>
          <p:cNvSpPr txBox="1">
            <a:spLocks noChangeArrowheads="1"/>
          </p:cNvSpPr>
          <p:nvPr/>
        </p:nvSpPr>
        <p:spPr bwMode="auto">
          <a:xfrm>
            <a:off x="990600" y="3429000"/>
            <a:ext cx="7620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Amcoal</a:t>
            </a:r>
          </a:p>
        </p:txBody>
      </p:sp>
      <p:sp>
        <p:nvSpPr>
          <p:cNvPr id="102410" name="Text Box 11"/>
          <p:cNvSpPr txBox="1">
            <a:spLocks noChangeArrowheads="1"/>
          </p:cNvSpPr>
          <p:nvPr/>
        </p:nvSpPr>
        <p:spPr bwMode="auto">
          <a:xfrm>
            <a:off x="1066800" y="3810000"/>
            <a:ext cx="6858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Kloof</a:t>
            </a:r>
          </a:p>
        </p:txBody>
      </p:sp>
      <p:sp>
        <p:nvSpPr>
          <p:cNvPr id="102411" name="Text Box 12"/>
          <p:cNvSpPr txBox="1">
            <a:spLocks noChangeArrowheads="1"/>
          </p:cNvSpPr>
          <p:nvPr/>
        </p:nvSpPr>
        <p:spPr bwMode="auto">
          <a:xfrm>
            <a:off x="1066800" y="4419600"/>
            <a:ext cx="6858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GFSA</a:t>
            </a:r>
          </a:p>
        </p:txBody>
      </p:sp>
      <p:sp>
        <p:nvSpPr>
          <p:cNvPr id="102412" name="Text Box 13"/>
          <p:cNvSpPr txBox="1">
            <a:spLocks noChangeArrowheads="1"/>
          </p:cNvSpPr>
          <p:nvPr/>
        </p:nvSpPr>
        <p:spPr bwMode="auto">
          <a:xfrm>
            <a:off x="1143000" y="5029200"/>
            <a:ext cx="6096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Dries</a:t>
            </a:r>
          </a:p>
        </p:txBody>
      </p:sp>
      <p:sp>
        <p:nvSpPr>
          <p:cNvPr id="102413" name="Text Box 14"/>
          <p:cNvSpPr txBox="1">
            <a:spLocks noChangeArrowheads="1"/>
          </p:cNvSpPr>
          <p:nvPr/>
        </p:nvSpPr>
        <p:spPr bwMode="auto">
          <a:xfrm>
            <a:off x="914400" y="56388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Amgold</a:t>
            </a:r>
          </a:p>
        </p:txBody>
      </p:sp>
      <p:sp>
        <p:nvSpPr>
          <p:cNvPr id="102414" name="Text Box 15"/>
          <p:cNvSpPr txBox="1">
            <a:spLocks noChangeArrowheads="1"/>
          </p:cNvSpPr>
          <p:nvPr/>
        </p:nvSpPr>
        <p:spPr bwMode="auto">
          <a:xfrm>
            <a:off x="2057400" y="59436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Freegold</a:t>
            </a:r>
          </a:p>
        </p:txBody>
      </p:sp>
      <p:sp>
        <p:nvSpPr>
          <p:cNvPr id="102415" name="Text Box 16"/>
          <p:cNvSpPr txBox="1">
            <a:spLocks noChangeArrowheads="1"/>
          </p:cNvSpPr>
          <p:nvPr/>
        </p:nvSpPr>
        <p:spPr bwMode="auto">
          <a:xfrm>
            <a:off x="2971800" y="5943600"/>
            <a:ext cx="9906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Samancor</a:t>
            </a:r>
          </a:p>
        </p:txBody>
      </p:sp>
      <p:sp>
        <p:nvSpPr>
          <p:cNvPr id="102416" name="Text Box 17"/>
          <p:cNvSpPr txBox="1">
            <a:spLocks noChangeArrowheads="1"/>
          </p:cNvSpPr>
          <p:nvPr/>
        </p:nvSpPr>
        <p:spPr bwMode="auto">
          <a:xfrm>
            <a:off x="4038600" y="5943600"/>
            <a:ext cx="9144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SA Brews</a:t>
            </a:r>
          </a:p>
        </p:txBody>
      </p:sp>
      <p:sp>
        <p:nvSpPr>
          <p:cNvPr id="102417" name="Text Box 18"/>
          <p:cNvSpPr txBox="1">
            <a:spLocks noChangeArrowheads="1"/>
          </p:cNvSpPr>
          <p:nvPr/>
        </p:nvSpPr>
        <p:spPr bwMode="auto">
          <a:xfrm>
            <a:off x="5257800" y="54102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Premier</a:t>
            </a:r>
          </a:p>
        </p:txBody>
      </p:sp>
      <p:sp>
        <p:nvSpPr>
          <p:cNvPr id="102418" name="Text Box 19"/>
          <p:cNvSpPr txBox="1">
            <a:spLocks noChangeArrowheads="1"/>
          </p:cNvSpPr>
          <p:nvPr/>
        </p:nvSpPr>
        <p:spPr bwMode="auto">
          <a:xfrm>
            <a:off x="4114800" y="54102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Bevcon</a:t>
            </a:r>
          </a:p>
        </p:txBody>
      </p:sp>
      <p:sp>
        <p:nvSpPr>
          <p:cNvPr id="102419" name="Text Box 20"/>
          <p:cNvSpPr txBox="1">
            <a:spLocks noChangeArrowheads="1"/>
          </p:cNvSpPr>
          <p:nvPr/>
        </p:nvSpPr>
        <p:spPr bwMode="auto">
          <a:xfrm>
            <a:off x="4114800" y="48768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Premsab</a:t>
            </a:r>
          </a:p>
        </p:txBody>
      </p:sp>
      <p:sp>
        <p:nvSpPr>
          <p:cNvPr id="102420" name="Text Box 21"/>
          <p:cNvSpPr txBox="1">
            <a:spLocks noChangeArrowheads="1"/>
          </p:cNvSpPr>
          <p:nvPr/>
        </p:nvSpPr>
        <p:spPr bwMode="auto">
          <a:xfrm>
            <a:off x="2590800" y="5181600"/>
            <a:ext cx="5334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JCI</a:t>
            </a:r>
          </a:p>
        </p:txBody>
      </p:sp>
      <p:sp>
        <p:nvSpPr>
          <p:cNvPr id="102421" name="Text Box 22"/>
          <p:cNvSpPr txBox="1">
            <a:spLocks noChangeArrowheads="1"/>
          </p:cNvSpPr>
          <p:nvPr/>
        </p:nvSpPr>
        <p:spPr bwMode="auto">
          <a:xfrm>
            <a:off x="5410200" y="4876800"/>
            <a:ext cx="7620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Liberty</a:t>
            </a:r>
          </a:p>
        </p:txBody>
      </p:sp>
      <p:sp>
        <p:nvSpPr>
          <p:cNvPr id="102422" name="Text Box 23"/>
          <p:cNvSpPr txBox="1">
            <a:spLocks noChangeArrowheads="1"/>
          </p:cNvSpPr>
          <p:nvPr/>
        </p:nvSpPr>
        <p:spPr bwMode="auto">
          <a:xfrm>
            <a:off x="2819400" y="2286000"/>
            <a:ext cx="838200" cy="28733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ANGLOS</a:t>
            </a:r>
          </a:p>
        </p:txBody>
      </p:sp>
      <p:sp>
        <p:nvSpPr>
          <p:cNvPr id="102423" name="Text Box 24"/>
          <p:cNvSpPr txBox="1">
            <a:spLocks noChangeArrowheads="1"/>
          </p:cNvSpPr>
          <p:nvPr/>
        </p:nvSpPr>
        <p:spPr bwMode="auto">
          <a:xfrm>
            <a:off x="6172200" y="1295400"/>
            <a:ext cx="990600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De Beers</a:t>
            </a:r>
          </a:p>
          <a:p>
            <a:pPr algn="ctr" eaLnBrk="0" hangingPunct="0"/>
            <a:r>
              <a:rPr lang="en-US" altLang="en-US" sz="1200"/>
              <a:t>Centenary</a:t>
            </a:r>
          </a:p>
        </p:txBody>
      </p:sp>
      <p:sp>
        <p:nvSpPr>
          <p:cNvPr id="102424" name="Text Box 25"/>
          <p:cNvSpPr txBox="1">
            <a:spLocks noChangeArrowheads="1"/>
          </p:cNvSpPr>
          <p:nvPr/>
        </p:nvSpPr>
        <p:spPr bwMode="auto">
          <a:xfrm>
            <a:off x="7696200" y="1447800"/>
            <a:ext cx="914400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Debswana</a:t>
            </a:r>
          </a:p>
          <a:p>
            <a:pPr algn="ctr" eaLnBrk="0" hangingPunct="0"/>
            <a:r>
              <a:rPr lang="en-US" altLang="en-US" sz="1200"/>
              <a:t>Diamond</a:t>
            </a:r>
          </a:p>
        </p:txBody>
      </p:sp>
      <p:sp>
        <p:nvSpPr>
          <p:cNvPr id="102425" name="Text Box 26"/>
          <p:cNvSpPr txBox="1">
            <a:spLocks noChangeArrowheads="1"/>
          </p:cNvSpPr>
          <p:nvPr/>
        </p:nvSpPr>
        <p:spPr bwMode="auto">
          <a:xfrm>
            <a:off x="5715000" y="27432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De Beers</a:t>
            </a:r>
          </a:p>
        </p:txBody>
      </p:sp>
      <p:sp>
        <p:nvSpPr>
          <p:cNvPr id="102426" name="Text Box 27"/>
          <p:cNvSpPr txBox="1">
            <a:spLocks noChangeArrowheads="1"/>
          </p:cNvSpPr>
          <p:nvPr/>
        </p:nvSpPr>
        <p:spPr bwMode="auto">
          <a:xfrm>
            <a:off x="6096000" y="21336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Anamint</a:t>
            </a:r>
          </a:p>
        </p:txBody>
      </p:sp>
      <p:sp>
        <p:nvSpPr>
          <p:cNvPr id="102427" name="Text Box 28"/>
          <p:cNvSpPr txBox="1">
            <a:spLocks noChangeArrowheads="1"/>
          </p:cNvSpPr>
          <p:nvPr/>
        </p:nvSpPr>
        <p:spPr bwMode="auto">
          <a:xfrm>
            <a:off x="4724400" y="1905000"/>
            <a:ext cx="9906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SA Mutual</a:t>
            </a:r>
          </a:p>
        </p:txBody>
      </p:sp>
      <p:sp>
        <p:nvSpPr>
          <p:cNvPr id="102428" name="Text Box 29"/>
          <p:cNvSpPr txBox="1">
            <a:spLocks noChangeArrowheads="1"/>
          </p:cNvSpPr>
          <p:nvPr/>
        </p:nvSpPr>
        <p:spPr bwMode="auto">
          <a:xfrm>
            <a:off x="6934200" y="31242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Sanlam</a:t>
            </a:r>
          </a:p>
        </p:txBody>
      </p:sp>
      <p:sp>
        <p:nvSpPr>
          <p:cNvPr id="102429" name="Text Box 30"/>
          <p:cNvSpPr txBox="1">
            <a:spLocks noChangeArrowheads="1"/>
          </p:cNvSpPr>
          <p:nvPr/>
        </p:nvSpPr>
        <p:spPr bwMode="auto">
          <a:xfrm>
            <a:off x="6934200" y="3657600"/>
            <a:ext cx="838200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First National</a:t>
            </a:r>
          </a:p>
        </p:txBody>
      </p:sp>
      <p:sp>
        <p:nvSpPr>
          <p:cNvPr id="102430" name="Text Box 31"/>
          <p:cNvSpPr txBox="1">
            <a:spLocks noChangeArrowheads="1"/>
          </p:cNvSpPr>
          <p:nvPr/>
        </p:nvSpPr>
        <p:spPr bwMode="auto">
          <a:xfrm>
            <a:off x="6781800" y="4495800"/>
            <a:ext cx="838200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Southern Life</a:t>
            </a:r>
          </a:p>
        </p:txBody>
      </p:sp>
      <p:sp>
        <p:nvSpPr>
          <p:cNvPr id="102431" name="Text Box 32"/>
          <p:cNvSpPr txBox="1">
            <a:spLocks noChangeArrowheads="1"/>
          </p:cNvSpPr>
          <p:nvPr/>
        </p:nvSpPr>
        <p:spPr bwMode="auto">
          <a:xfrm>
            <a:off x="4114800" y="2895600"/>
            <a:ext cx="838200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Std Bank</a:t>
            </a:r>
          </a:p>
          <a:p>
            <a:pPr algn="ctr" eaLnBrk="0" hangingPunct="0"/>
            <a:r>
              <a:rPr lang="en-US" altLang="en-US" sz="1200"/>
              <a:t>Nom Tvl</a:t>
            </a:r>
          </a:p>
        </p:txBody>
      </p:sp>
      <p:sp>
        <p:nvSpPr>
          <p:cNvPr id="102432" name="Text Box 33"/>
          <p:cNvSpPr txBox="1">
            <a:spLocks noChangeArrowheads="1"/>
          </p:cNvSpPr>
          <p:nvPr/>
        </p:nvSpPr>
        <p:spPr bwMode="auto">
          <a:xfrm>
            <a:off x="2895600" y="2895600"/>
            <a:ext cx="6096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Amic</a:t>
            </a:r>
          </a:p>
        </p:txBody>
      </p:sp>
      <p:sp>
        <p:nvSpPr>
          <p:cNvPr id="102433" name="Text Box 34"/>
          <p:cNvSpPr txBox="1">
            <a:spLocks noChangeArrowheads="1"/>
          </p:cNvSpPr>
          <p:nvPr/>
        </p:nvSpPr>
        <p:spPr bwMode="auto">
          <a:xfrm>
            <a:off x="2514600" y="3429000"/>
            <a:ext cx="6096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Afex</a:t>
            </a:r>
          </a:p>
        </p:txBody>
      </p:sp>
      <p:sp>
        <p:nvSpPr>
          <p:cNvPr id="102434" name="Text Box 35"/>
          <p:cNvSpPr txBox="1">
            <a:spLocks noChangeArrowheads="1"/>
          </p:cNvSpPr>
          <p:nvPr/>
        </p:nvSpPr>
        <p:spPr bwMode="auto">
          <a:xfrm>
            <a:off x="2514600" y="4038600"/>
            <a:ext cx="6096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AECI</a:t>
            </a:r>
          </a:p>
        </p:txBody>
      </p:sp>
      <p:sp>
        <p:nvSpPr>
          <p:cNvPr id="102435" name="Text Box 36"/>
          <p:cNvSpPr txBox="1">
            <a:spLocks noChangeArrowheads="1"/>
          </p:cNvSpPr>
          <p:nvPr/>
        </p:nvSpPr>
        <p:spPr bwMode="auto">
          <a:xfrm>
            <a:off x="3505200" y="40386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Highveld</a:t>
            </a:r>
          </a:p>
        </p:txBody>
      </p:sp>
      <p:sp>
        <p:nvSpPr>
          <p:cNvPr id="102436" name="Text Box 37"/>
          <p:cNvSpPr txBox="1">
            <a:spLocks noChangeArrowheads="1"/>
          </p:cNvSpPr>
          <p:nvPr/>
        </p:nvSpPr>
        <p:spPr bwMode="auto">
          <a:xfrm>
            <a:off x="3886200" y="35814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Tongaat</a:t>
            </a:r>
          </a:p>
        </p:txBody>
      </p:sp>
      <p:sp>
        <p:nvSpPr>
          <p:cNvPr id="102437" name="Text Box 38"/>
          <p:cNvSpPr txBox="1">
            <a:spLocks noChangeArrowheads="1"/>
          </p:cNvSpPr>
          <p:nvPr/>
        </p:nvSpPr>
        <p:spPr bwMode="auto">
          <a:xfrm>
            <a:off x="4800600" y="40386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Gencor</a:t>
            </a:r>
          </a:p>
        </p:txBody>
      </p:sp>
      <p:sp>
        <p:nvSpPr>
          <p:cNvPr id="102438" name="Text Box 39"/>
          <p:cNvSpPr txBox="1">
            <a:spLocks noChangeArrowheads="1"/>
          </p:cNvSpPr>
          <p:nvPr/>
        </p:nvSpPr>
        <p:spPr bwMode="auto">
          <a:xfrm>
            <a:off x="6400800" y="5334000"/>
            <a:ext cx="8382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Johnnic</a:t>
            </a:r>
          </a:p>
        </p:txBody>
      </p:sp>
      <p:sp>
        <p:nvSpPr>
          <p:cNvPr id="102439" name="Text Box 40"/>
          <p:cNvSpPr txBox="1">
            <a:spLocks noChangeArrowheads="1"/>
          </p:cNvSpPr>
          <p:nvPr/>
        </p:nvSpPr>
        <p:spPr bwMode="auto">
          <a:xfrm>
            <a:off x="7696200" y="5334000"/>
            <a:ext cx="609600" cy="2873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/>
              <a:t>NEC</a:t>
            </a:r>
          </a:p>
        </p:txBody>
      </p:sp>
      <p:sp>
        <p:nvSpPr>
          <p:cNvPr id="102440" name="Line 41"/>
          <p:cNvSpPr>
            <a:spLocks noChangeShapeType="1"/>
          </p:cNvSpPr>
          <p:nvPr/>
        </p:nv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1" name="Line 42"/>
          <p:cNvSpPr>
            <a:spLocks noChangeShapeType="1"/>
          </p:cNvSpPr>
          <p:nvPr/>
        </p:nvSpPr>
        <p:spPr bwMode="auto">
          <a:xfrm>
            <a:off x="2438400" y="1905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2" name="Line 43"/>
          <p:cNvSpPr>
            <a:spLocks noChangeShapeType="1"/>
          </p:cNvSpPr>
          <p:nvPr/>
        </p:nvSpPr>
        <p:spPr bwMode="auto">
          <a:xfrm>
            <a:off x="2438400" y="2057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3" name="Line 44"/>
          <p:cNvSpPr>
            <a:spLocks noChangeShapeType="1"/>
          </p:cNvSpPr>
          <p:nvPr/>
        </p:nvSpPr>
        <p:spPr bwMode="auto">
          <a:xfrm>
            <a:off x="3352800" y="205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4" name="Line 45"/>
          <p:cNvSpPr>
            <a:spLocks noChangeShapeType="1"/>
          </p:cNvSpPr>
          <p:nvPr/>
        </p:nvSpPr>
        <p:spPr bwMode="auto">
          <a:xfrm>
            <a:off x="1295400" y="190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5" name="Line 46"/>
          <p:cNvSpPr>
            <a:spLocks noChangeShapeType="1"/>
          </p:cNvSpPr>
          <p:nvPr/>
        </p:nvSpPr>
        <p:spPr bwMode="auto">
          <a:xfrm>
            <a:off x="1295400" y="2133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Line 47"/>
          <p:cNvSpPr>
            <a:spLocks noChangeShapeType="1"/>
          </p:cNvSpPr>
          <p:nvPr/>
        </p:nvSpPr>
        <p:spPr bwMode="auto">
          <a:xfrm>
            <a:off x="3048000" y="2133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Line 48"/>
          <p:cNvSpPr>
            <a:spLocks noChangeShapeType="1"/>
          </p:cNvSpPr>
          <p:nvPr/>
        </p:nvSpPr>
        <p:spPr bwMode="auto">
          <a:xfrm flipH="1">
            <a:off x="1752600" y="2438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Line 49"/>
          <p:cNvSpPr>
            <a:spLocks noChangeShapeType="1"/>
          </p:cNvSpPr>
          <p:nvPr/>
        </p:nvSpPr>
        <p:spPr bwMode="auto">
          <a:xfrm>
            <a:off x="2209800" y="24384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9" name="Line 50"/>
          <p:cNvSpPr>
            <a:spLocks noChangeShapeType="1"/>
          </p:cNvSpPr>
          <p:nvPr/>
        </p:nvSpPr>
        <p:spPr bwMode="auto">
          <a:xfrm flipH="1">
            <a:off x="1752600" y="57150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0" name="Line 51"/>
          <p:cNvSpPr>
            <a:spLocks noChangeShapeType="1"/>
          </p:cNvSpPr>
          <p:nvPr/>
        </p:nvSpPr>
        <p:spPr bwMode="auto">
          <a:xfrm>
            <a:off x="2514600" y="571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1" name="Line 52"/>
          <p:cNvSpPr>
            <a:spLocks noChangeShapeType="1"/>
          </p:cNvSpPr>
          <p:nvPr/>
        </p:nvSpPr>
        <p:spPr bwMode="auto">
          <a:xfrm>
            <a:off x="3352800" y="571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2" name="Line 53"/>
          <p:cNvSpPr>
            <a:spLocks noChangeShapeType="1"/>
          </p:cNvSpPr>
          <p:nvPr/>
        </p:nvSpPr>
        <p:spPr bwMode="auto">
          <a:xfrm flipV="1">
            <a:off x="13716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3" name="Line 54"/>
          <p:cNvSpPr>
            <a:spLocks noChangeShapeType="1"/>
          </p:cNvSpPr>
          <p:nvPr/>
        </p:nvSpPr>
        <p:spPr bwMode="auto">
          <a:xfrm>
            <a:off x="1371600" y="4724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4" name="Line 55"/>
          <p:cNvSpPr>
            <a:spLocks noChangeShapeType="1"/>
          </p:cNvSpPr>
          <p:nvPr/>
        </p:nvSpPr>
        <p:spPr bwMode="auto">
          <a:xfrm flipV="1">
            <a:off x="137160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5" name="Line 56"/>
          <p:cNvSpPr>
            <a:spLocks noChangeShapeType="1"/>
          </p:cNvSpPr>
          <p:nvPr/>
        </p:nvSpPr>
        <p:spPr bwMode="auto">
          <a:xfrm flipH="1">
            <a:off x="1752600" y="2819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6" name="Line 57"/>
          <p:cNvSpPr>
            <a:spLocks noChangeShapeType="1"/>
          </p:cNvSpPr>
          <p:nvPr/>
        </p:nvSpPr>
        <p:spPr bwMode="auto">
          <a:xfrm flipH="1">
            <a:off x="1752600" y="3200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7" name="Line 58"/>
          <p:cNvSpPr>
            <a:spLocks noChangeShapeType="1"/>
          </p:cNvSpPr>
          <p:nvPr/>
        </p:nvSpPr>
        <p:spPr bwMode="auto">
          <a:xfrm flipH="1">
            <a:off x="1752600" y="3581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8" name="Line 59"/>
          <p:cNvSpPr>
            <a:spLocks noChangeShapeType="1"/>
          </p:cNvSpPr>
          <p:nvPr/>
        </p:nvSpPr>
        <p:spPr bwMode="auto">
          <a:xfrm flipH="1">
            <a:off x="1752600" y="3962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9" name="Line 60"/>
          <p:cNvSpPr>
            <a:spLocks noChangeShapeType="1"/>
          </p:cNvSpPr>
          <p:nvPr/>
        </p:nvSpPr>
        <p:spPr bwMode="auto">
          <a:xfrm flipH="1">
            <a:off x="1752600" y="4572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0" name="Line 61"/>
          <p:cNvSpPr>
            <a:spLocks noChangeShapeType="1"/>
          </p:cNvSpPr>
          <p:nvPr/>
        </p:nvSpPr>
        <p:spPr bwMode="auto">
          <a:xfrm flipH="1">
            <a:off x="1752600" y="5181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1" name="Line 62"/>
          <p:cNvSpPr>
            <a:spLocks noChangeShapeType="1"/>
          </p:cNvSpPr>
          <p:nvPr/>
        </p:nvSpPr>
        <p:spPr bwMode="auto">
          <a:xfrm>
            <a:off x="2209800" y="5334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2" name="Line 63"/>
          <p:cNvSpPr>
            <a:spLocks noChangeShapeType="1"/>
          </p:cNvSpPr>
          <p:nvPr/>
        </p:nvSpPr>
        <p:spPr bwMode="auto">
          <a:xfrm>
            <a:off x="32766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3" name="Line 64"/>
          <p:cNvSpPr>
            <a:spLocks noChangeShapeType="1"/>
          </p:cNvSpPr>
          <p:nvPr/>
        </p:nvSpPr>
        <p:spPr bwMode="auto">
          <a:xfrm>
            <a:off x="26670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4" name="Line 65"/>
          <p:cNvSpPr>
            <a:spLocks noChangeShapeType="1"/>
          </p:cNvSpPr>
          <p:nvPr/>
        </p:nvSpPr>
        <p:spPr bwMode="auto">
          <a:xfrm>
            <a:off x="2667000" y="3048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5" name="Line 66"/>
          <p:cNvSpPr>
            <a:spLocks noChangeShapeType="1"/>
          </p:cNvSpPr>
          <p:nvPr/>
        </p:nvSpPr>
        <p:spPr bwMode="auto">
          <a:xfrm flipH="1">
            <a:off x="2667000" y="3048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6" name="Line 67"/>
          <p:cNvSpPr>
            <a:spLocks noChangeShapeType="1"/>
          </p:cNvSpPr>
          <p:nvPr/>
        </p:nvSpPr>
        <p:spPr bwMode="auto">
          <a:xfrm>
            <a:off x="32766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7" name="Line 68"/>
          <p:cNvSpPr>
            <a:spLocks noChangeShapeType="1"/>
          </p:cNvSpPr>
          <p:nvPr/>
        </p:nvSpPr>
        <p:spPr bwMode="auto">
          <a:xfrm flipH="1">
            <a:off x="3124200" y="4191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8" name="Line 69"/>
          <p:cNvSpPr>
            <a:spLocks noChangeShapeType="1"/>
          </p:cNvSpPr>
          <p:nvPr/>
        </p:nvSpPr>
        <p:spPr bwMode="auto">
          <a:xfrm>
            <a:off x="3581400" y="30480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9" name="Line 70"/>
          <p:cNvSpPr>
            <a:spLocks noChangeShapeType="1"/>
          </p:cNvSpPr>
          <p:nvPr/>
        </p:nvSpPr>
        <p:spPr bwMode="auto">
          <a:xfrm>
            <a:off x="3505200" y="3048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0" name="Line 71"/>
          <p:cNvSpPr>
            <a:spLocks noChangeShapeType="1"/>
          </p:cNvSpPr>
          <p:nvPr/>
        </p:nvSpPr>
        <p:spPr bwMode="auto">
          <a:xfrm>
            <a:off x="3581400" y="3733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1" name="Line 72"/>
          <p:cNvSpPr>
            <a:spLocks noChangeShapeType="1"/>
          </p:cNvSpPr>
          <p:nvPr/>
        </p:nvSpPr>
        <p:spPr bwMode="auto">
          <a:xfrm flipH="1">
            <a:off x="3810000" y="3200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2" name="Line 73"/>
          <p:cNvSpPr>
            <a:spLocks noChangeShapeType="1"/>
          </p:cNvSpPr>
          <p:nvPr/>
        </p:nvSpPr>
        <p:spPr bwMode="auto">
          <a:xfrm flipV="1">
            <a:off x="3810000" y="2743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3" name="Line 74"/>
          <p:cNvSpPr>
            <a:spLocks noChangeShapeType="1"/>
          </p:cNvSpPr>
          <p:nvPr/>
        </p:nvSpPr>
        <p:spPr bwMode="auto">
          <a:xfrm flipH="1">
            <a:off x="3505200" y="2743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4" name="Line 75"/>
          <p:cNvSpPr>
            <a:spLocks noChangeShapeType="1"/>
          </p:cNvSpPr>
          <p:nvPr/>
        </p:nvSpPr>
        <p:spPr bwMode="auto">
          <a:xfrm flipV="1">
            <a:off x="3505200" y="259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5" name="Line 76"/>
          <p:cNvSpPr>
            <a:spLocks noChangeShapeType="1"/>
          </p:cNvSpPr>
          <p:nvPr/>
        </p:nvSpPr>
        <p:spPr bwMode="auto">
          <a:xfrm flipH="1">
            <a:off x="3505200" y="2895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6" name="Line 77"/>
          <p:cNvSpPr>
            <a:spLocks noChangeShapeType="1"/>
          </p:cNvSpPr>
          <p:nvPr/>
        </p:nvSpPr>
        <p:spPr bwMode="auto">
          <a:xfrm>
            <a:off x="4953000" y="2971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7" name="Line 78"/>
          <p:cNvSpPr>
            <a:spLocks noChangeShapeType="1"/>
          </p:cNvSpPr>
          <p:nvPr/>
        </p:nvSpPr>
        <p:spPr bwMode="auto">
          <a:xfrm flipH="1">
            <a:off x="4038600" y="2819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8" name="Line 79"/>
          <p:cNvSpPr>
            <a:spLocks noChangeShapeType="1"/>
          </p:cNvSpPr>
          <p:nvPr/>
        </p:nvSpPr>
        <p:spPr bwMode="auto">
          <a:xfrm flipV="1">
            <a:off x="4038600" y="2514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9" name="Line 80"/>
          <p:cNvSpPr>
            <a:spLocks noChangeShapeType="1"/>
          </p:cNvSpPr>
          <p:nvPr/>
        </p:nvSpPr>
        <p:spPr bwMode="auto">
          <a:xfrm flipH="1">
            <a:off x="3657600" y="2514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0" name="Line 81"/>
          <p:cNvSpPr>
            <a:spLocks noChangeShapeType="1"/>
          </p:cNvSpPr>
          <p:nvPr/>
        </p:nvSpPr>
        <p:spPr bwMode="auto">
          <a:xfrm>
            <a:off x="3657600" y="236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1" name="Line 82"/>
          <p:cNvSpPr>
            <a:spLocks noChangeShapeType="1"/>
          </p:cNvSpPr>
          <p:nvPr/>
        </p:nvSpPr>
        <p:spPr bwMode="auto">
          <a:xfrm>
            <a:off x="4191000" y="2362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2" name="Line 83"/>
          <p:cNvSpPr>
            <a:spLocks noChangeShapeType="1"/>
          </p:cNvSpPr>
          <p:nvPr/>
        </p:nvSpPr>
        <p:spPr bwMode="auto">
          <a:xfrm>
            <a:off x="4191000" y="2590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3" name="Line 84"/>
          <p:cNvSpPr>
            <a:spLocks noChangeShapeType="1"/>
          </p:cNvSpPr>
          <p:nvPr/>
        </p:nvSpPr>
        <p:spPr bwMode="auto">
          <a:xfrm>
            <a:off x="5791200" y="259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4" name="Line 85"/>
          <p:cNvSpPr>
            <a:spLocks noChangeShapeType="1"/>
          </p:cNvSpPr>
          <p:nvPr/>
        </p:nvSpPr>
        <p:spPr bwMode="auto">
          <a:xfrm>
            <a:off x="60960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5" name="Line 86"/>
          <p:cNvSpPr>
            <a:spLocks noChangeShapeType="1"/>
          </p:cNvSpPr>
          <p:nvPr/>
        </p:nvSpPr>
        <p:spPr bwMode="auto">
          <a:xfrm flipV="1">
            <a:off x="64008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6" name="Line 87"/>
          <p:cNvSpPr>
            <a:spLocks noChangeShapeType="1"/>
          </p:cNvSpPr>
          <p:nvPr/>
        </p:nvSpPr>
        <p:spPr bwMode="auto">
          <a:xfrm>
            <a:off x="58674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7" name="Line 88"/>
          <p:cNvSpPr>
            <a:spLocks noChangeShapeType="1"/>
          </p:cNvSpPr>
          <p:nvPr/>
        </p:nvSpPr>
        <p:spPr bwMode="auto">
          <a:xfrm>
            <a:off x="5410200" y="22860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8" name="Line 89"/>
          <p:cNvSpPr>
            <a:spLocks noChangeShapeType="1"/>
          </p:cNvSpPr>
          <p:nvPr/>
        </p:nvSpPr>
        <p:spPr bwMode="auto">
          <a:xfrm flipH="1">
            <a:off x="3657600" y="2286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9" name="Line 90"/>
          <p:cNvSpPr>
            <a:spLocks noChangeShapeType="1"/>
          </p:cNvSpPr>
          <p:nvPr/>
        </p:nvSpPr>
        <p:spPr bwMode="auto">
          <a:xfrm flipH="1">
            <a:off x="4495800" y="20574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0" name="Line 91"/>
          <p:cNvSpPr>
            <a:spLocks noChangeShapeType="1"/>
          </p:cNvSpPr>
          <p:nvPr/>
        </p:nvSpPr>
        <p:spPr bwMode="auto">
          <a:xfrm>
            <a:off x="4495800" y="205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1" name="Line 92"/>
          <p:cNvSpPr>
            <a:spLocks noChangeShapeType="1"/>
          </p:cNvSpPr>
          <p:nvPr/>
        </p:nvSpPr>
        <p:spPr bwMode="auto">
          <a:xfrm flipV="1">
            <a:off x="3657600" y="2133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2" name="Line 93"/>
          <p:cNvSpPr>
            <a:spLocks noChangeShapeType="1"/>
          </p:cNvSpPr>
          <p:nvPr/>
        </p:nvSpPr>
        <p:spPr bwMode="auto">
          <a:xfrm>
            <a:off x="3657600" y="2133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3" name="Line 94"/>
          <p:cNvSpPr>
            <a:spLocks noChangeShapeType="1"/>
          </p:cNvSpPr>
          <p:nvPr/>
        </p:nvSpPr>
        <p:spPr bwMode="auto">
          <a:xfrm flipV="1">
            <a:off x="4419600" y="1676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4" name="Line 95"/>
          <p:cNvSpPr>
            <a:spLocks noChangeShapeType="1"/>
          </p:cNvSpPr>
          <p:nvPr/>
        </p:nvSpPr>
        <p:spPr bwMode="auto">
          <a:xfrm>
            <a:off x="4419600" y="16764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5" name="Line 96"/>
          <p:cNvSpPr>
            <a:spLocks noChangeShapeType="1"/>
          </p:cNvSpPr>
          <p:nvPr/>
        </p:nvSpPr>
        <p:spPr bwMode="auto">
          <a:xfrm>
            <a:off x="5410200" y="16764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6" name="Line 97"/>
          <p:cNvSpPr>
            <a:spLocks noChangeShapeType="1"/>
          </p:cNvSpPr>
          <p:nvPr/>
        </p:nvSpPr>
        <p:spPr bwMode="auto">
          <a:xfrm>
            <a:off x="5410200" y="1752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7" name="Line 98"/>
          <p:cNvSpPr>
            <a:spLocks noChangeShapeType="1"/>
          </p:cNvSpPr>
          <p:nvPr/>
        </p:nvSpPr>
        <p:spPr bwMode="auto">
          <a:xfrm>
            <a:off x="5943600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8" name="Line 99"/>
          <p:cNvSpPr>
            <a:spLocks noChangeShapeType="1"/>
          </p:cNvSpPr>
          <p:nvPr/>
        </p:nvSpPr>
        <p:spPr bwMode="auto">
          <a:xfrm>
            <a:off x="5943600" y="1981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9" name="Line 100"/>
          <p:cNvSpPr>
            <a:spLocks noChangeShapeType="1"/>
          </p:cNvSpPr>
          <p:nvPr/>
        </p:nvSpPr>
        <p:spPr bwMode="auto">
          <a:xfrm>
            <a:off x="6400800" y="1981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0" name="Line 101"/>
          <p:cNvSpPr>
            <a:spLocks noChangeShapeType="1"/>
          </p:cNvSpPr>
          <p:nvPr/>
        </p:nvSpPr>
        <p:spPr bwMode="auto">
          <a:xfrm flipV="1">
            <a:off x="6705600" y="1752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1" name="Line 102"/>
          <p:cNvSpPr>
            <a:spLocks noChangeShapeType="1"/>
          </p:cNvSpPr>
          <p:nvPr/>
        </p:nvSpPr>
        <p:spPr bwMode="auto">
          <a:xfrm flipH="1" flipV="1">
            <a:off x="5181600" y="2438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2" name="Line 103"/>
          <p:cNvSpPr>
            <a:spLocks noChangeShapeType="1"/>
          </p:cNvSpPr>
          <p:nvPr/>
        </p:nvSpPr>
        <p:spPr bwMode="auto">
          <a:xfrm flipV="1">
            <a:off x="5181600" y="220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3" name="Line 104"/>
          <p:cNvSpPr>
            <a:spLocks noChangeShapeType="1"/>
          </p:cNvSpPr>
          <p:nvPr/>
        </p:nvSpPr>
        <p:spPr bwMode="auto">
          <a:xfrm>
            <a:off x="5410200" y="2209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Line 105"/>
          <p:cNvSpPr>
            <a:spLocks noChangeShapeType="1"/>
          </p:cNvSpPr>
          <p:nvPr/>
        </p:nvSpPr>
        <p:spPr bwMode="auto">
          <a:xfrm>
            <a:off x="7162800" y="1676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5" name="Line 106"/>
          <p:cNvSpPr>
            <a:spLocks noChangeShapeType="1"/>
          </p:cNvSpPr>
          <p:nvPr/>
        </p:nvSpPr>
        <p:spPr bwMode="auto">
          <a:xfrm>
            <a:off x="7848600" y="190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6" name="Line 107"/>
          <p:cNvSpPr>
            <a:spLocks noChangeShapeType="1"/>
          </p:cNvSpPr>
          <p:nvPr/>
        </p:nvSpPr>
        <p:spPr bwMode="auto">
          <a:xfrm flipH="1">
            <a:off x="6553200" y="28194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7" name="Line 108"/>
          <p:cNvSpPr>
            <a:spLocks noChangeShapeType="1"/>
          </p:cNvSpPr>
          <p:nvPr/>
        </p:nvSpPr>
        <p:spPr bwMode="auto">
          <a:xfrm>
            <a:off x="5867400" y="3048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8" name="Line 109"/>
          <p:cNvSpPr>
            <a:spLocks noChangeShapeType="1"/>
          </p:cNvSpPr>
          <p:nvPr/>
        </p:nvSpPr>
        <p:spPr bwMode="auto">
          <a:xfrm flipH="1">
            <a:off x="3733800" y="35052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9" name="Line 110"/>
          <p:cNvSpPr>
            <a:spLocks noChangeShapeType="1"/>
          </p:cNvSpPr>
          <p:nvPr/>
        </p:nvSpPr>
        <p:spPr bwMode="auto">
          <a:xfrm flipV="1">
            <a:off x="3733800" y="2971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0" name="Line 111"/>
          <p:cNvSpPr>
            <a:spLocks noChangeShapeType="1"/>
          </p:cNvSpPr>
          <p:nvPr/>
        </p:nvSpPr>
        <p:spPr bwMode="auto">
          <a:xfrm flipH="1">
            <a:off x="3505200" y="2971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1" name="Line 112"/>
          <p:cNvSpPr>
            <a:spLocks noChangeShapeType="1"/>
          </p:cNvSpPr>
          <p:nvPr/>
        </p:nvSpPr>
        <p:spPr bwMode="auto">
          <a:xfrm>
            <a:off x="7315200" y="3429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2" name="Line 113"/>
          <p:cNvSpPr>
            <a:spLocks noChangeShapeType="1"/>
          </p:cNvSpPr>
          <p:nvPr/>
        </p:nvSpPr>
        <p:spPr bwMode="auto">
          <a:xfrm flipV="1">
            <a:off x="7315200" y="2971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3" name="Line 114"/>
          <p:cNvSpPr>
            <a:spLocks noChangeShapeType="1"/>
          </p:cNvSpPr>
          <p:nvPr/>
        </p:nvSpPr>
        <p:spPr bwMode="auto">
          <a:xfrm flipH="1">
            <a:off x="6553200" y="2971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4" name="Line 115"/>
          <p:cNvSpPr>
            <a:spLocks noChangeShapeType="1"/>
          </p:cNvSpPr>
          <p:nvPr/>
        </p:nvSpPr>
        <p:spPr bwMode="auto">
          <a:xfrm>
            <a:off x="6400800" y="3048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5" name="Line 116"/>
          <p:cNvSpPr>
            <a:spLocks noChangeShapeType="1"/>
          </p:cNvSpPr>
          <p:nvPr/>
        </p:nvSpPr>
        <p:spPr bwMode="auto">
          <a:xfrm>
            <a:off x="6400800" y="3733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6" name="Line 117"/>
          <p:cNvSpPr>
            <a:spLocks noChangeShapeType="1"/>
          </p:cNvSpPr>
          <p:nvPr/>
        </p:nvSpPr>
        <p:spPr bwMode="auto">
          <a:xfrm>
            <a:off x="4495800" y="571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7" name="Line 118"/>
          <p:cNvSpPr>
            <a:spLocks noChangeShapeType="1"/>
          </p:cNvSpPr>
          <p:nvPr/>
        </p:nvSpPr>
        <p:spPr bwMode="auto">
          <a:xfrm>
            <a:off x="4495800" y="5181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8" name="Line 119"/>
          <p:cNvSpPr>
            <a:spLocks noChangeShapeType="1"/>
          </p:cNvSpPr>
          <p:nvPr/>
        </p:nvSpPr>
        <p:spPr bwMode="auto">
          <a:xfrm>
            <a:off x="5715000" y="5181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9" name="Line 120"/>
          <p:cNvSpPr>
            <a:spLocks noChangeShapeType="1"/>
          </p:cNvSpPr>
          <p:nvPr/>
        </p:nvSpPr>
        <p:spPr bwMode="auto">
          <a:xfrm>
            <a:off x="4648200" y="5181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0" name="Line 121"/>
          <p:cNvSpPr>
            <a:spLocks noChangeShapeType="1"/>
          </p:cNvSpPr>
          <p:nvPr/>
        </p:nvSpPr>
        <p:spPr bwMode="auto">
          <a:xfrm>
            <a:off x="4648200" y="5334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1" name="Line 122"/>
          <p:cNvSpPr>
            <a:spLocks noChangeShapeType="1"/>
          </p:cNvSpPr>
          <p:nvPr/>
        </p:nvSpPr>
        <p:spPr bwMode="auto">
          <a:xfrm>
            <a:off x="502920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2" name="Line 123"/>
          <p:cNvSpPr>
            <a:spLocks noChangeShapeType="1"/>
          </p:cNvSpPr>
          <p:nvPr/>
        </p:nvSpPr>
        <p:spPr bwMode="auto">
          <a:xfrm>
            <a:off x="5029200" y="556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3" name="Line 124"/>
          <p:cNvSpPr>
            <a:spLocks noChangeShapeType="1"/>
          </p:cNvSpPr>
          <p:nvPr/>
        </p:nvSpPr>
        <p:spPr bwMode="auto">
          <a:xfrm flipH="1">
            <a:off x="49530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4" name="Line 125"/>
          <p:cNvSpPr>
            <a:spLocks noChangeShapeType="1"/>
          </p:cNvSpPr>
          <p:nvPr/>
        </p:nvSpPr>
        <p:spPr bwMode="auto">
          <a:xfrm>
            <a:off x="2209800" y="4648200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5" name="Line 126"/>
          <p:cNvSpPr>
            <a:spLocks noChangeShapeType="1"/>
          </p:cNvSpPr>
          <p:nvPr/>
        </p:nvSpPr>
        <p:spPr bwMode="auto">
          <a:xfrm flipV="1">
            <a:off x="5181600" y="4343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6" name="Line 127"/>
          <p:cNvSpPr>
            <a:spLocks noChangeShapeType="1"/>
          </p:cNvSpPr>
          <p:nvPr/>
        </p:nvSpPr>
        <p:spPr bwMode="auto">
          <a:xfrm flipV="1">
            <a:off x="6553200" y="4724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7" name="Line 128"/>
          <p:cNvSpPr>
            <a:spLocks noChangeShapeType="1"/>
          </p:cNvSpPr>
          <p:nvPr/>
        </p:nvSpPr>
        <p:spPr bwMode="auto">
          <a:xfrm flipH="1">
            <a:off x="4800600" y="47244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8" name="Line 129"/>
          <p:cNvSpPr>
            <a:spLocks noChangeShapeType="1"/>
          </p:cNvSpPr>
          <p:nvPr/>
        </p:nvSpPr>
        <p:spPr bwMode="auto">
          <a:xfrm>
            <a:off x="4800600" y="4724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9" name="Line 130"/>
          <p:cNvSpPr>
            <a:spLocks noChangeShapeType="1"/>
          </p:cNvSpPr>
          <p:nvPr/>
        </p:nvSpPr>
        <p:spPr bwMode="auto">
          <a:xfrm>
            <a:off x="4343400" y="4648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0" name="Line 131"/>
          <p:cNvSpPr>
            <a:spLocks noChangeShapeType="1"/>
          </p:cNvSpPr>
          <p:nvPr/>
        </p:nvSpPr>
        <p:spPr bwMode="auto">
          <a:xfrm flipH="1">
            <a:off x="7239000" y="5486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1" name="Line 132"/>
          <p:cNvSpPr>
            <a:spLocks noChangeShapeType="1"/>
          </p:cNvSpPr>
          <p:nvPr/>
        </p:nvSpPr>
        <p:spPr bwMode="auto">
          <a:xfrm>
            <a:off x="6553200" y="28956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2" name="Line 133"/>
          <p:cNvSpPr>
            <a:spLocks noChangeShapeType="1"/>
          </p:cNvSpPr>
          <p:nvPr/>
        </p:nvSpPr>
        <p:spPr bwMode="auto">
          <a:xfrm>
            <a:off x="8458200" y="28956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3" name="Line 134"/>
          <p:cNvSpPr>
            <a:spLocks noChangeShapeType="1"/>
          </p:cNvSpPr>
          <p:nvPr/>
        </p:nvSpPr>
        <p:spPr bwMode="auto">
          <a:xfrm flipH="1">
            <a:off x="6781800" y="5867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4" name="Line 135"/>
          <p:cNvSpPr>
            <a:spLocks noChangeShapeType="1"/>
          </p:cNvSpPr>
          <p:nvPr/>
        </p:nvSpPr>
        <p:spPr bwMode="auto">
          <a:xfrm flipV="1">
            <a:off x="6781800" y="5638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5" name="Line 136"/>
          <p:cNvSpPr>
            <a:spLocks noChangeShapeType="1"/>
          </p:cNvSpPr>
          <p:nvPr/>
        </p:nvSpPr>
        <p:spPr bwMode="auto">
          <a:xfrm flipV="1">
            <a:off x="6172200" y="3962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6" name="Line 137"/>
          <p:cNvSpPr>
            <a:spLocks noChangeShapeType="1"/>
          </p:cNvSpPr>
          <p:nvPr/>
        </p:nvSpPr>
        <p:spPr bwMode="auto">
          <a:xfrm>
            <a:off x="6172200" y="39624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7" name="Line 138"/>
          <p:cNvSpPr>
            <a:spLocks noChangeShapeType="1"/>
          </p:cNvSpPr>
          <p:nvPr/>
        </p:nvSpPr>
        <p:spPr bwMode="auto">
          <a:xfrm>
            <a:off x="70866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8" name="Line 139"/>
          <p:cNvSpPr>
            <a:spLocks noChangeShapeType="1"/>
          </p:cNvSpPr>
          <p:nvPr/>
        </p:nvSpPr>
        <p:spPr bwMode="auto">
          <a:xfrm flipV="1">
            <a:off x="75438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9" name="Text Box 140"/>
          <p:cNvSpPr txBox="1">
            <a:spLocks noChangeArrowheads="1"/>
          </p:cNvSpPr>
          <p:nvPr/>
        </p:nvSpPr>
        <p:spPr bwMode="auto">
          <a:xfrm>
            <a:off x="1447800" y="19812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5.2%</a:t>
            </a:r>
            <a:endParaRPr lang="en-US" altLang="en-US" sz="1200" b="1"/>
          </a:p>
        </p:txBody>
      </p:sp>
      <p:sp>
        <p:nvSpPr>
          <p:cNvPr id="102540" name="Text Box 141"/>
          <p:cNvSpPr txBox="1">
            <a:spLocks noChangeArrowheads="1"/>
          </p:cNvSpPr>
          <p:nvPr/>
        </p:nvSpPr>
        <p:spPr bwMode="auto">
          <a:xfrm>
            <a:off x="2667000" y="19050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8.0%</a:t>
            </a:r>
            <a:endParaRPr lang="en-US" altLang="en-US" sz="1200" b="1"/>
          </a:p>
        </p:txBody>
      </p:sp>
      <p:sp>
        <p:nvSpPr>
          <p:cNvPr id="102541" name="Text Box 142"/>
          <p:cNvSpPr txBox="1">
            <a:spLocks noChangeArrowheads="1"/>
          </p:cNvSpPr>
          <p:nvPr/>
        </p:nvSpPr>
        <p:spPr bwMode="auto">
          <a:xfrm>
            <a:off x="3505200" y="19050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6.3%</a:t>
            </a:r>
            <a:endParaRPr lang="en-US" altLang="en-US" sz="1200" b="1"/>
          </a:p>
        </p:txBody>
      </p:sp>
      <p:sp>
        <p:nvSpPr>
          <p:cNvPr id="102542" name="Text Box 143"/>
          <p:cNvSpPr txBox="1">
            <a:spLocks noChangeArrowheads="1"/>
          </p:cNvSpPr>
          <p:nvPr/>
        </p:nvSpPr>
        <p:spPr bwMode="auto">
          <a:xfrm>
            <a:off x="1828800" y="2286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44.5%</a:t>
            </a:r>
            <a:endParaRPr lang="en-US" altLang="en-US" sz="1200" b="1"/>
          </a:p>
        </p:txBody>
      </p:sp>
      <p:sp>
        <p:nvSpPr>
          <p:cNvPr id="102543" name="Text Box 144"/>
          <p:cNvSpPr txBox="1">
            <a:spLocks noChangeArrowheads="1"/>
          </p:cNvSpPr>
          <p:nvPr/>
        </p:nvSpPr>
        <p:spPr bwMode="auto">
          <a:xfrm>
            <a:off x="1828800" y="2667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35.8%</a:t>
            </a:r>
            <a:endParaRPr lang="en-US" altLang="en-US" sz="1200" b="1"/>
          </a:p>
        </p:txBody>
      </p:sp>
      <p:sp>
        <p:nvSpPr>
          <p:cNvPr id="102544" name="Text Box 145"/>
          <p:cNvSpPr txBox="1">
            <a:spLocks noChangeArrowheads="1"/>
          </p:cNvSpPr>
          <p:nvPr/>
        </p:nvSpPr>
        <p:spPr bwMode="auto">
          <a:xfrm>
            <a:off x="1828800" y="3048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32.0%</a:t>
            </a:r>
            <a:endParaRPr lang="en-US" altLang="en-US" sz="1200" b="1"/>
          </a:p>
        </p:txBody>
      </p:sp>
      <p:sp>
        <p:nvSpPr>
          <p:cNvPr id="102545" name="Text Box 146"/>
          <p:cNvSpPr txBox="1">
            <a:spLocks noChangeArrowheads="1"/>
          </p:cNvSpPr>
          <p:nvPr/>
        </p:nvSpPr>
        <p:spPr bwMode="auto">
          <a:xfrm>
            <a:off x="1828800" y="3429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51.7%</a:t>
            </a:r>
            <a:endParaRPr lang="en-US" altLang="en-US" sz="1200" b="1"/>
          </a:p>
        </p:txBody>
      </p:sp>
      <p:sp>
        <p:nvSpPr>
          <p:cNvPr id="102546" name="Text Box 147"/>
          <p:cNvSpPr txBox="1">
            <a:spLocks noChangeArrowheads="1"/>
          </p:cNvSpPr>
          <p:nvPr/>
        </p:nvSpPr>
        <p:spPr bwMode="auto">
          <a:xfrm>
            <a:off x="1828800" y="38100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8.8%</a:t>
            </a:r>
            <a:endParaRPr lang="en-US" altLang="en-US" sz="1200" b="1"/>
          </a:p>
        </p:txBody>
      </p:sp>
      <p:sp>
        <p:nvSpPr>
          <p:cNvPr id="102547" name="Text Box 148"/>
          <p:cNvSpPr txBox="1">
            <a:spLocks noChangeArrowheads="1"/>
          </p:cNvSpPr>
          <p:nvPr/>
        </p:nvSpPr>
        <p:spPr bwMode="auto">
          <a:xfrm>
            <a:off x="1828800" y="4419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26.0%</a:t>
            </a:r>
            <a:endParaRPr lang="en-US" altLang="en-US" sz="1200" b="1"/>
          </a:p>
        </p:txBody>
      </p:sp>
      <p:sp>
        <p:nvSpPr>
          <p:cNvPr id="102548" name="Text Box 149"/>
          <p:cNvSpPr txBox="1">
            <a:spLocks noChangeArrowheads="1"/>
          </p:cNvSpPr>
          <p:nvPr/>
        </p:nvSpPr>
        <p:spPr bwMode="auto">
          <a:xfrm>
            <a:off x="1828800" y="50292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9.5%</a:t>
            </a:r>
            <a:endParaRPr lang="en-US" altLang="en-US" sz="1200" b="1"/>
          </a:p>
        </p:txBody>
      </p:sp>
      <p:sp>
        <p:nvSpPr>
          <p:cNvPr id="102549" name="Text Box 150"/>
          <p:cNvSpPr txBox="1">
            <a:spLocks noChangeArrowheads="1"/>
          </p:cNvSpPr>
          <p:nvPr/>
        </p:nvSpPr>
        <p:spPr bwMode="auto">
          <a:xfrm>
            <a:off x="1828800" y="5562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50.5%</a:t>
            </a:r>
            <a:endParaRPr lang="en-US" altLang="en-US" sz="1200" b="1"/>
          </a:p>
        </p:txBody>
      </p:sp>
      <p:sp>
        <p:nvSpPr>
          <p:cNvPr id="102550" name="Text Box 151"/>
          <p:cNvSpPr txBox="1">
            <a:spLocks noChangeArrowheads="1"/>
          </p:cNvSpPr>
          <p:nvPr/>
        </p:nvSpPr>
        <p:spPr bwMode="auto">
          <a:xfrm>
            <a:off x="1295400" y="4191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39.4%</a:t>
            </a:r>
            <a:endParaRPr lang="en-US" altLang="en-US" sz="1200" b="1"/>
          </a:p>
        </p:txBody>
      </p:sp>
      <p:sp>
        <p:nvSpPr>
          <p:cNvPr id="102551" name="Text Box 152"/>
          <p:cNvSpPr txBox="1">
            <a:spLocks noChangeArrowheads="1"/>
          </p:cNvSpPr>
          <p:nvPr/>
        </p:nvSpPr>
        <p:spPr bwMode="auto">
          <a:xfrm>
            <a:off x="1295400" y="47244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35.2%</a:t>
            </a:r>
            <a:endParaRPr lang="en-US" altLang="en-US" sz="1200" b="1"/>
          </a:p>
        </p:txBody>
      </p:sp>
      <p:sp>
        <p:nvSpPr>
          <p:cNvPr id="102552" name="Text Box 153"/>
          <p:cNvSpPr txBox="1">
            <a:spLocks noChangeArrowheads="1"/>
          </p:cNvSpPr>
          <p:nvPr/>
        </p:nvSpPr>
        <p:spPr bwMode="auto">
          <a:xfrm>
            <a:off x="1295400" y="54102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5.1%</a:t>
            </a:r>
            <a:endParaRPr lang="en-US" altLang="en-US" sz="1200" b="1"/>
          </a:p>
        </p:txBody>
      </p:sp>
      <p:sp>
        <p:nvSpPr>
          <p:cNvPr id="102553" name="Text Box 154"/>
          <p:cNvSpPr txBox="1">
            <a:spLocks noChangeArrowheads="1"/>
          </p:cNvSpPr>
          <p:nvPr/>
        </p:nvSpPr>
        <p:spPr bwMode="auto">
          <a:xfrm>
            <a:off x="2514600" y="5715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22.6%</a:t>
            </a:r>
            <a:endParaRPr lang="en-US" altLang="en-US" sz="1200" b="1"/>
          </a:p>
        </p:txBody>
      </p:sp>
      <p:sp>
        <p:nvSpPr>
          <p:cNvPr id="102554" name="Text Box 155"/>
          <p:cNvSpPr txBox="1">
            <a:spLocks noChangeArrowheads="1"/>
          </p:cNvSpPr>
          <p:nvPr/>
        </p:nvSpPr>
        <p:spPr bwMode="auto">
          <a:xfrm>
            <a:off x="3352800" y="5715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27.5%</a:t>
            </a:r>
            <a:endParaRPr lang="en-US" altLang="en-US" sz="1200" b="1"/>
          </a:p>
        </p:txBody>
      </p:sp>
      <p:sp>
        <p:nvSpPr>
          <p:cNvPr id="102555" name="Text Box 156"/>
          <p:cNvSpPr txBox="1">
            <a:spLocks noChangeArrowheads="1"/>
          </p:cNvSpPr>
          <p:nvPr/>
        </p:nvSpPr>
        <p:spPr bwMode="auto">
          <a:xfrm>
            <a:off x="2133600" y="5334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39.6%</a:t>
            </a:r>
            <a:endParaRPr lang="en-US" altLang="en-US" sz="1200" b="1"/>
          </a:p>
        </p:txBody>
      </p:sp>
      <p:sp>
        <p:nvSpPr>
          <p:cNvPr id="102556" name="Text Box 157"/>
          <p:cNvSpPr txBox="1">
            <a:spLocks noChangeArrowheads="1"/>
          </p:cNvSpPr>
          <p:nvPr/>
        </p:nvSpPr>
        <p:spPr bwMode="auto">
          <a:xfrm>
            <a:off x="2514600" y="2895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50.0%</a:t>
            </a:r>
            <a:endParaRPr lang="en-US" altLang="en-US" sz="1200" b="1"/>
          </a:p>
        </p:txBody>
      </p:sp>
      <p:sp>
        <p:nvSpPr>
          <p:cNvPr id="102557" name="Text Box 158"/>
          <p:cNvSpPr txBox="1">
            <a:spLocks noChangeArrowheads="1"/>
          </p:cNvSpPr>
          <p:nvPr/>
        </p:nvSpPr>
        <p:spPr bwMode="auto">
          <a:xfrm>
            <a:off x="2590800" y="37338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50.0%</a:t>
            </a:r>
            <a:endParaRPr lang="en-US" altLang="en-US" sz="1200" b="1"/>
          </a:p>
        </p:txBody>
      </p:sp>
      <p:sp>
        <p:nvSpPr>
          <p:cNvPr id="102558" name="Text Box 159"/>
          <p:cNvSpPr txBox="1">
            <a:spLocks noChangeArrowheads="1"/>
          </p:cNvSpPr>
          <p:nvPr/>
        </p:nvSpPr>
        <p:spPr bwMode="auto">
          <a:xfrm>
            <a:off x="2895600" y="32004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14.5%</a:t>
            </a:r>
            <a:endParaRPr lang="en-US" altLang="en-US" sz="1200" b="1"/>
          </a:p>
        </p:txBody>
      </p:sp>
      <p:sp>
        <p:nvSpPr>
          <p:cNvPr id="102559" name="Text Box 160"/>
          <p:cNvSpPr txBox="1">
            <a:spLocks noChangeArrowheads="1"/>
          </p:cNvSpPr>
          <p:nvPr/>
        </p:nvSpPr>
        <p:spPr bwMode="auto">
          <a:xfrm>
            <a:off x="3352800" y="37338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51.0%</a:t>
            </a:r>
            <a:endParaRPr lang="en-US" altLang="en-US" sz="1200" b="1"/>
          </a:p>
        </p:txBody>
      </p:sp>
      <p:sp>
        <p:nvSpPr>
          <p:cNvPr id="102560" name="Text Box 161"/>
          <p:cNvSpPr txBox="1">
            <a:spLocks noChangeArrowheads="1"/>
          </p:cNvSpPr>
          <p:nvPr/>
        </p:nvSpPr>
        <p:spPr bwMode="auto">
          <a:xfrm>
            <a:off x="3505200" y="35814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43.6%</a:t>
            </a:r>
            <a:endParaRPr lang="en-US" altLang="en-US" sz="1200" b="1"/>
          </a:p>
        </p:txBody>
      </p:sp>
      <p:sp>
        <p:nvSpPr>
          <p:cNvPr id="102561" name="Text Box 162"/>
          <p:cNvSpPr txBox="1">
            <a:spLocks noChangeArrowheads="1"/>
          </p:cNvSpPr>
          <p:nvPr/>
        </p:nvSpPr>
        <p:spPr bwMode="auto">
          <a:xfrm>
            <a:off x="2895600" y="25908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49.7%</a:t>
            </a:r>
            <a:endParaRPr lang="en-US" altLang="en-US" sz="1200" b="1"/>
          </a:p>
        </p:txBody>
      </p:sp>
      <p:sp>
        <p:nvSpPr>
          <p:cNvPr id="102562" name="Text Box 163"/>
          <p:cNvSpPr txBox="1">
            <a:spLocks noChangeArrowheads="1"/>
          </p:cNvSpPr>
          <p:nvPr/>
        </p:nvSpPr>
        <p:spPr bwMode="auto">
          <a:xfrm>
            <a:off x="4343400" y="46482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50.0%</a:t>
            </a:r>
            <a:endParaRPr lang="en-US" altLang="en-US" sz="1200" b="1"/>
          </a:p>
        </p:txBody>
      </p:sp>
      <p:sp>
        <p:nvSpPr>
          <p:cNvPr id="102563" name="Text Box 164"/>
          <p:cNvSpPr txBox="1">
            <a:spLocks noChangeArrowheads="1"/>
          </p:cNvSpPr>
          <p:nvPr/>
        </p:nvSpPr>
        <p:spPr bwMode="auto">
          <a:xfrm>
            <a:off x="6477000" y="50292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50.0%</a:t>
            </a:r>
            <a:endParaRPr lang="en-US" altLang="en-US" sz="1200" b="1"/>
          </a:p>
        </p:txBody>
      </p:sp>
      <p:sp>
        <p:nvSpPr>
          <p:cNvPr id="102564" name="Text Box 165"/>
          <p:cNvSpPr txBox="1">
            <a:spLocks noChangeArrowheads="1"/>
          </p:cNvSpPr>
          <p:nvPr/>
        </p:nvSpPr>
        <p:spPr bwMode="auto">
          <a:xfrm>
            <a:off x="5029200" y="50292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36.3%</a:t>
            </a:r>
            <a:endParaRPr lang="en-US" altLang="en-US" sz="1200" b="1"/>
          </a:p>
        </p:txBody>
      </p:sp>
      <p:sp>
        <p:nvSpPr>
          <p:cNvPr id="102565" name="Text Box 166"/>
          <p:cNvSpPr txBox="1">
            <a:spLocks noChangeArrowheads="1"/>
          </p:cNvSpPr>
          <p:nvPr/>
        </p:nvSpPr>
        <p:spPr bwMode="auto">
          <a:xfrm>
            <a:off x="4724400" y="5181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20.6%</a:t>
            </a:r>
            <a:endParaRPr lang="en-US" altLang="en-US" sz="1200" b="1"/>
          </a:p>
        </p:txBody>
      </p:sp>
      <p:sp>
        <p:nvSpPr>
          <p:cNvPr id="102566" name="Text Box 167"/>
          <p:cNvSpPr txBox="1">
            <a:spLocks noChangeArrowheads="1"/>
          </p:cNvSpPr>
          <p:nvPr/>
        </p:nvSpPr>
        <p:spPr bwMode="auto">
          <a:xfrm>
            <a:off x="4038600" y="5181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26.8%</a:t>
            </a:r>
            <a:endParaRPr lang="en-US" altLang="en-US" sz="1200" b="1"/>
          </a:p>
        </p:txBody>
      </p:sp>
      <p:sp>
        <p:nvSpPr>
          <p:cNvPr id="102567" name="Text Box 168"/>
          <p:cNvSpPr txBox="1">
            <a:spLocks noChangeArrowheads="1"/>
          </p:cNvSpPr>
          <p:nvPr/>
        </p:nvSpPr>
        <p:spPr bwMode="auto">
          <a:xfrm>
            <a:off x="4038600" y="5715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30.0%</a:t>
            </a:r>
            <a:endParaRPr lang="en-US" altLang="en-US" sz="1200" b="1"/>
          </a:p>
        </p:txBody>
      </p:sp>
      <p:sp>
        <p:nvSpPr>
          <p:cNvPr id="102568" name="Text Box 169"/>
          <p:cNvSpPr txBox="1">
            <a:spLocks noChangeArrowheads="1"/>
          </p:cNvSpPr>
          <p:nvPr/>
        </p:nvSpPr>
        <p:spPr bwMode="auto">
          <a:xfrm>
            <a:off x="5715000" y="5181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28.3%</a:t>
            </a:r>
            <a:endParaRPr lang="en-US" altLang="en-US" sz="1200" b="1"/>
          </a:p>
        </p:txBody>
      </p:sp>
      <p:sp>
        <p:nvSpPr>
          <p:cNvPr id="102569" name="Text Box 170"/>
          <p:cNvSpPr txBox="1">
            <a:spLocks noChangeArrowheads="1"/>
          </p:cNvSpPr>
          <p:nvPr/>
        </p:nvSpPr>
        <p:spPr bwMode="auto">
          <a:xfrm>
            <a:off x="5105400" y="4419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27.6%</a:t>
            </a:r>
            <a:endParaRPr lang="en-US" altLang="en-US" sz="1200" b="1"/>
          </a:p>
        </p:txBody>
      </p:sp>
      <p:sp>
        <p:nvSpPr>
          <p:cNvPr id="102570" name="Text Box 171"/>
          <p:cNvSpPr txBox="1">
            <a:spLocks noChangeArrowheads="1"/>
          </p:cNvSpPr>
          <p:nvPr/>
        </p:nvSpPr>
        <p:spPr bwMode="auto">
          <a:xfrm>
            <a:off x="5105400" y="35052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24.8%</a:t>
            </a:r>
            <a:endParaRPr lang="en-US" altLang="en-US" sz="1200" b="1"/>
          </a:p>
        </p:txBody>
      </p:sp>
      <p:sp>
        <p:nvSpPr>
          <p:cNvPr id="102571" name="Text Box 172"/>
          <p:cNvSpPr txBox="1">
            <a:spLocks noChangeArrowheads="1"/>
          </p:cNvSpPr>
          <p:nvPr/>
        </p:nvSpPr>
        <p:spPr bwMode="auto">
          <a:xfrm>
            <a:off x="5181600" y="29718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11.1%</a:t>
            </a:r>
            <a:endParaRPr lang="en-US" altLang="en-US" sz="1200" b="1"/>
          </a:p>
        </p:txBody>
      </p:sp>
      <p:sp>
        <p:nvSpPr>
          <p:cNvPr id="102572" name="Text Box 173"/>
          <p:cNvSpPr txBox="1">
            <a:spLocks noChangeArrowheads="1"/>
          </p:cNvSpPr>
          <p:nvPr/>
        </p:nvSpPr>
        <p:spPr bwMode="auto">
          <a:xfrm>
            <a:off x="3505200" y="27432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6.9%</a:t>
            </a:r>
            <a:endParaRPr lang="en-US" altLang="en-US" sz="1200" b="1"/>
          </a:p>
        </p:txBody>
      </p:sp>
      <p:sp>
        <p:nvSpPr>
          <p:cNvPr id="102573" name="Text Box 174"/>
          <p:cNvSpPr txBox="1">
            <a:spLocks noChangeArrowheads="1"/>
          </p:cNvSpPr>
          <p:nvPr/>
        </p:nvSpPr>
        <p:spPr bwMode="auto">
          <a:xfrm>
            <a:off x="3581400" y="25908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8.3%</a:t>
            </a:r>
            <a:endParaRPr lang="en-US" altLang="en-US" sz="1200" b="1"/>
          </a:p>
        </p:txBody>
      </p:sp>
      <p:sp>
        <p:nvSpPr>
          <p:cNvPr id="102574" name="Text Box 175"/>
          <p:cNvSpPr txBox="1">
            <a:spLocks noChangeArrowheads="1"/>
          </p:cNvSpPr>
          <p:nvPr/>
        </p:nvSpPr>
        <p:spPr bwMode="auto">
          <a:xfrm>
            <a:off x="4114800" y="2667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38.4%</a:t>
            </a:r>
            <a:endParaRPr lang="en-US" altLang="en-US" sz="1200" b="1"/>
          </a:p>
        </p:txBody>
      </p:sp>
      <p:sp>
        <p:nvSpPr>
          <p:cNvPr id="102575" name="Text Box 176"/>
          <p:cNvSpPr txBox="1">
            <a:spLocks noChangeArrowheads="1"/>
          </p:cNvSpPr>
          <p:nvPr/>
        </p:nvSpPr>
        <p:spPr bwMode="auto">
          <a:xfrm>
            <a:off x="4267200" y="24384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8.5%</a:t>
            </a:r>
            <a:endParaRPr lang="en-US" altLang="en-US" sz="1200" b="1"/>
          </a:p>
        </p:txBody>
      </p:sp>
      <p:sp>
        <p:nvSpPr>
          <p:cNvPr id="102576" name="Text Box 177"/>
          <p:cNvSpPr txBox="1">
            <a:spLocks noChangeArrowheads="1"/>
          </p:cNvSpPr>
          <p:nvPr/>
        </p:nvSpPr>
        <p:spPr bwMode="auto">
          <a:xfrm>
            <a:off x="4114800" y="21336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8.8%</a:t>
            </a:r>
            <a:endParaRPr lang="en-US" altLang="en-US" sz="1200" b="1"/>
          </a:p>
        </p:txBody>
      </p:sp>
      <p:sp>
        <p:nvSpPr>
          <p:cNvPr id="102577" name="Text Box 178"/>
          <p:cNvSpPr txBox="1">
            <a:spLocks noChangeArrowheads="1"/>
          </p:cNvSpPr>
          <p:nvPr/>
        </p:nvSpPr>
        <p:spPr bwMode="auto">
          <a:xfrm>
            <a:off x="5486400" y="1524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29.4%</a:t>
            </a:r>
            <a:endParaRPr lang="en-US" altLang="en-US" sz="1200" b="1"/>
          </a:p>
        </p:txBody>
      </p:sp>
      <p:sp>
        <p:nvSpPr>
          <p:cNvPr id="102578" name="Text Box 179"/>
          <p:cNvSpPr txBox="1">
            <a:spLocks noChangeArrowheads="1"/>
          </p:cNvSpPr>
          <p:nvPr/>
        </p:nvSpPr>
        <p:spPr bwMode="auto">
          <a:xfrm>
            <a:off x="5943600" y="18288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52.0%</a:t>
            </a:r>
            <a:endParaRPr lang="en-US" altLang="en-US" sz="1200" b="1"/>
          </a:p>
        </p:txBody>
      </p:sp>
      <p:sp>
        <p:nvSpPr>
          <p:cNvPr id="102579" name="Text Box 180"/>
          <p:cNvSpPr txBox="1">
            <a:spLocks noChangeArrowheads="1"/>
          </p:cNvSpPr>
          <p:nvPr/>
        </p:nvSpPr>
        <p:spPr bwMode="auto">
          <a:xfrm>
            <a:off x="5638800" y="2133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13.1%</a:t>
            </a:r>
            <a:endParaRPr lang="en-US" altLang="en-US" sz="1200" b="1"/>
          </a:p>
        </p:txBody>
      </p:sp>
      <p:sp>
        <p:nvSpPr>
          <p:cNvPr id="102580" name="Text Box 181"/>
          <p:cNvSpPr txBox="1">
            <a:spLocks noChangeArrowheads="1"/>
          </p:cNvSpPr>
          <p:nvPr/>
        </p:nvSpPr>
        <p:spPr bwMode="auto">
          <a:xfrm>
            <a:off x="5334000" y="2286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10.2%</a:t>
            </a:r>
            <a:endParaRPr lang="en-US" altLang="en-US" sz="1200" b="1"/>
          </a:p>
        </p:txBody>
      </p:sp>
      <p:sp>
        <p:nvSpPr>
          <p:cNvPr id="102581" name="Text Box 182"/>
          <p:cNvSpPr txBox="1">
            <a:spLocks noChangeArrowheads="1"/>
          </p:cNvSpPr>
          <p:nvPr/>
        </p:nvSpPr>
        <p:spPr bwMode="auto">
          <a:xfrm>
            <a:off x="6629400" y="18288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23.4%</a:t>
            </a:r>
            <a:endParaRPr lang="en-US" altLang="en-US" sz="1200" b="1"/>
          </a:p>
        </p:txBody>
      </p:sp>
      <p:sp>
        <p:nvSpPr>
          <p:cNvPr id="102582" name="Text Box 183"/>
          <p:cNvSpPr txBox="1">
            <a:spLocks noChangeArrowheads="1"/>
          </p:cNvSpPr>
          <p:nvPr/>
        </p:nvSpPr>
        <p:spPr bwMode="auto">
          <a:xfrm>
            <a:off x="7162800" y="1524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50.0%</a:t>
            </a:r>
            <a:endParaRPr lang="en-US" altLang="en-US" sz="1200" b="1"/>
          </a:p>
        </p:txBody>
      </p:sp>
      <p:sp>
        <p:nvSpPr>
          <p:cNvPr id="102583" name="Text Box 184"/>
          <p:cNvSpPr txBox="1">
            <a:spLocks noChangeArrowheads="1"/>
          </p:cNvSpPr>
          <p:nvPr/>
        </p:nvSpPr>
        <p:spPr bwMode="auto">
          <a:xfrm>
            <a:off x="7772400" y="22098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5.3%</a:t>
            </a:r>
            <a:endParaRPr lang="en-US" altLang="en-US" sz="1200" b="1"/>
          </a:p>
        </p:txBody>
      </p:sp>
      <p:sp>
        <p:nvSpPr>
          <p:cNvPr id="102584" name="Text Box 185"/>
          <p:cNvSpPr txBox="1">
            <a:spLocks noChangeArrowheads="1"/>
          </p:cNvSpPr>
          <p:nvPr/>
        </p:nvSpPr>
        <p:spPr bwMode="auto">
          <a:xfrm>
            <a:off x="6324600" y="2514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10.0%</a:t>
            </a:r>
            <a:endParaRPr lang="en-US" altLang="en-US" sz="1200" b="1"/>
          </a:p>
        </p:txBody>
      </p:sp>
      <p:sp>
        <p:nvSpPr>
          <p:cNvPr id="102585" name="Text Box 186"/>
          <p:cNvSpPr txBox="1">
            <a:spLocks noChangeArrowheads="1"/>
          </p:cNvSpPr>
          <p:nvPr/>
        </p:nvSpPr>
        <p:spPr bwMode="auto">
          <a:xfrm>
            <a:off x="6019800" y="25146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23.7%</a:t>
            </a:r>
            <a:endParaRPr lang="en-US" altLang="en-US" sz="1200" b="1"/>
          </a:p>
        </p:txBody>
      </p:sp>
      <p:sp>
        <p:nvSpPr>
          <p:cNvPr id="102586" name="Text Box 187"/>
          <p:cNvSpPr txBox="1">
            <a:spLocks noChangeArrowheads="1"/>
          </p:cNvSpPr>
          <p:nvPr/>
        </p:nvSpPr>
        <p:spPr bwMode="auto">
          <a:xfrm>
            <a:off x="8382000" y="29718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8.2%</a:t>
            </a:r>
            <a:endParaRPr lang="en-US" altLang="en-US" sz="1200" b="1"/>
          </a:p>
        </p:txBody>
      </p:sp>
      <p:sp>
        <p:nvSpPr>
          <p:cNvPr id="102587" name="Text Box 188"/>
          <p:cNvSpPr txBox="1">
            <a:spLocks noChangeArrowheads="1"/>
          </p:cNvSpPr>
          <p:nvPr/>
        </p:nvSpPr>
        <p:spPr bwMode="auto">
          <a:xfrm>
            <a:off x="7315200" y="5334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35.0%</a:t>
            </a:r>
            <a:endParaRPr lang="en-US" altLang="en-US" sz="1200" b="1"/>
          </a:p>
        </p:txBody>
      </p:sp>
      <p:sp>
        <p:nvSpPr>
          <p:cNvPr id="102588" name="Text Box 189"/>
          <p:cNvSpPr txBox="1">
            <a:spLocks noChangeArrowheads="1"/>
          </p:cNvSpPr>
          <p:nvPr/>
        </p:nvSpPr>
        <p:spPr bwMode="auto">
          <a:xfrm>
            <a:off x="6248400" y="44958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40.2%</a:t>
            </a:r>
            <a:endParaRPr lang="en-US" altLang="en-US" sz="1200" b="1"/>
          </a:p>
        </p:txBody>
      </p:sp>
      <p:sp>
        <p:nvSpPr>
          <p:cNvPr id="102589" name="Text Box 190"/>
          <p:cNvSpPr txBox="1">
            <a:spLocks noChangeArrowheads="1"/>
          </p:cNvSpPr>
          <p:nvPr/>
        </p:nvSpPr>
        <p:spPr bwMode="auto">
          <a:xfrm>
            <a:off x="7239000" y="28956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6.5%</a:t>
            </a:r>
            <a:endParaRPr lang="en-US" altLang="en-US" sz="1200" b="1"/>
          </a:p>
        </p:txBody>
      </p:sp>
      <p:sp>
        <p:nvSpPr>
          <p:cNvPr id="102590" name="Text Box 191"/>
          <p:cNvSpPr txBox="1">
            <a:spLocks noChangeArrowheads="1"/>
          </p:cNvSpPr>
          <p:nvPr/>
        </p:nvSpPr>
        <p:spPr bwMode="auto">
          <a:xfrm>
            <a:off x="6324600" y="32766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5.7%</a:t>
            </a:r>
            <a:endParaRPr lang="en-US" altLang="en-US" sz="1200" b="1"/>
          </a:p>
        </p:txBody>
      </p:sp>
      <p:sp>
        <p:nvSpPr>
          <p:cNvPr id="102591" name="Text Box 192"/>
          <p:cNvSpPr txBox="1">
            <a:spLocks noChangeArrowheads="1"/>
          </p:cNvSpPr>
          <p:nvPr/>
        </p:nvSpPr>
        <p:spPr bwMode="auto">
          <a:xfrm>
            <a:off x="6172200" y="38100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20.4%</a:t>
            </a:r>
            <a:endParaRPr lang="en-US" altLang="en-US" sz="1200" b="1"/>
          </a:p>
        </p:txBody>
      </p:sp>
      <p:sp>
        <p:nvSpPr>
          <p:cNvPr id="102592" name="Text Box 193"/>
          <p:cNvSpPr txBox="1">
            <a:spLocks noChangeArrowheads="1"/>
          </p:cNvSpPr>
          <p:nvPr/>
        </p:nvSpPr>
        <p:spPr bwMode="auto">
          <a:xfrm>
            <a:off x="7315200" y="3429000"/>
            <a:ext cx="417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5.5%</a:t>
            </a:r>
            <a:endParaRPr lang="en-US" altLang="en-US" sz="1200" b="1"/>
          </a:p>
        </p:txBody>
      </p:sp>
      <p:sp>
        <p:nvSpPr>
          <p:cNvPr id="102593" name="Text Box 194"/>
          <p:cNvSpPr txBox="1">
            <a:spLocks noChangeArrowheads="1"/>
          </p:cNvSpPr>
          <p:nvPr/>
        </p:nvSpPr>
        <p:spPr bwMode="auto">
          <a:xfrm>
            <a:off x="7010400" y="41148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28.6%</a:t>
            </a:r>
            <a:endParaRPr lang="en-US" altLang="en-US" sz="1200" b="1"/>
          </a:p>
        </p:txBody>
      </p:sp>
      <p:sp>
        <p:nvSpPr>
          <p:cNvPr id="102594" name="Text Box 195"/>
          <p:cNvSpPr txBox="1">
            <a:spLocks noChangeArrowheads="1"/>
          </p:cNvSpPr>
          <p:nvPr/>
        </p:nvSpPr>
        <p:spPr bwMode="auto">
          <a:xfrm>
            <a:off x="7467600" y="4267200"/>
            <a:ext cx="474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/>
              <a:t>24.5%</a:t>
            </a:r>
            <a:endParaRPr lang="en-US" altLang="en-US" sz="1200" b="1"/>
          </a:p>
        </p:txBody>
      </p:sp>
      <p:sp>
        <p:nvSpPr>
          <p:cNvPr id="102595" name="Text Box 196"/>
          <p:cNvSpPr txBox="1">
            <a:spLocks noChangeArrowheads="1"/>
          </p:cNvSpPr>
          <p:nvPr/>
        </p:nvSpPr>
        <p:spPr bwMode="auto">
          <a:xfrm>
            <a:off x="6743700" y="635476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/>
              <a:t>Source: Financial Mail</a:t>
            </a:r>
            <a:endParaRPr lang="en-US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9525"/>
            <a:ext cx="10820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C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Proportion of Family-controlled vs. Widely-held Groups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77200" cy="562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63" y="188913"/>
            <a:ext cx="9126537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Surviving vs. Disappearing Groups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4343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0"/>
            <a:ext cx="912653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Regulatory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9144000" cy="6096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080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Securities &amp; Exchange Act (1933) and the Establishment of the SEC (1934)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investor protection, disclosure rules etc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reduced “tunneling”?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disappearance of family firms (more tunneling prone?)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Disappearing groups had somewhat higher control-CF wedges than surviving groups (but difference is small)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in the average number of pyramidal levels per group from 2.8 in 1940 to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in 1950 (significant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investor protection was not the major concern of contemporary observers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between improved investor protection and ownership structure not clear in other countries (Franks et al. on the UK, Japan, Germany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e-I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Public Utility Holding Company Act (PUHCA), 1935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219200"/>
            <a:ext cx="8229600" cy="5638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Explicitly anti-group</a:t>
            </a:r>
          </a:p>
          <a:p>
            <a:pPr algn="just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Roosevelt in 1935: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“among the subjects that lie immediately before us is… the restoration of sound conditions in the public utilities field through abolition of the evil features of holding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corporations”</a:t>
            </a:r>
          </a:p>
          <a:p>
            <a:pPr algn="just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Initially, restrictions on intra-group transactions and on lobbying</a:t>
            </a:r>
          </a:p>
          <a:p>
            <a:pPr algn="just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1940, the “Death Sentence Clause” (reaffirmed by the Supreme Court in 1946):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infrastructure (not operations in NY and CA) 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industry (not gas and electricity together)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two pyramidal levels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e-I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0080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PUHCA – Empirical Tests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5954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9906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Use the SEC Report from 1951 to identify all companies affected by PUHCA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Identify all companies the sample undergoing an ownership change (divestment, merger, bankruptcy etc. between 1937 and 1950) – there are about 900 such firms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Out of these 900, 149 included in the PUHCA lists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Out of 104 public companies undergoing an ownership change, 34 included in the PUHCA lists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Out of 12 groups which disappear between 1940 and 1950, PUHCA strongly affected 5 (where at least a third of all public companies appeared on the PUHCA lists)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Strong PUHCA effect on two additional groups which disappeared between 1937 and 1940</a:t>
            </a:r>
            <a:endParaRPr lang="he-IL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3713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Groups whose “principal line of business” is Public Utilities vs. Other Groups (# of affiliates)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he-I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90613"/>
            <a:ext cx="85344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18513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of Pyramidal Levels in Public Utilities vs. Other Groups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he-I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35075"/>
            <a:ext cx="89154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3713" y="762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Properties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Sold/Divested by Public Utilities Holding Companies,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1936-1955 </a:t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he-I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90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9248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TextBox 3"/>
          <p:cNvSpPr txBox="1">
            <a:spLocks noChangeArrowheads="1"/>
          </p:cNvSpPr>
          <p:nvPr/>
        </p:nvSpPr>
        <p:spPr bwMode="auto">
          <a:xfrm>
            <a:off x="609600" y="6477000"/>
            <a:ext cx="3505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Source: SEC Annual Reports</a:t>
            </a:r>
            <a:endParaRPr lang="he-I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0"/>
            <a:ext cx="912653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PUHCA - Evaluation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Clearly had an effect on groups with operations in public utilities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But groups not in PU were not affected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Mixed evaluation by contemporaries: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b="0" smtClean="0">
                <a:latin typeface="Times New Roman" pitchFamily="18" charset="0"/>
                <a:cs typeface="Times New Roman" pitchFamily="18" charset="0"/>
              </a:rPr>
              <a:t>Anderson (1947) views the prospect for PU groups as “quite good”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b="0" smtClean="0">
                <a:latin typeface="Times New Roman" pitchFamily="18" charset="0"/>
                <a:cs typeface="Times New Roman" pitchFamily="18" charset="0"/>
              </a:rPr>
              <a:t>SEC Chairman McDonald (1951) emphasizes considerable divestments and decline in geographic spread by many PU holding companies  </a:t>
            </a:r>
            <a:endParaRPr lang="en-US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0"/>
            <a:ext cx="912653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Samsung Group</a:t>
            </a:r>
            <a:endParaRPr lang="he-IL" alt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838200"/>
            <a:ext cx="8458200" cy="5627688"/>
          </a:xfrm>
        </p:spPr>
      </p:pic>
      <p:sp>
        <p:nvSpPr>
          <p:cNvPr id="82947" name="Text Box 190"/>
          <p:cNvSpPr txBox="1">
            <a:spLocks noChangeArrowheads="1"/>
          </p:cNvSpPr>
          <p:nvPr/>
        </p:nvSpPr>
        <p:spPr bwMode="auto">
          <a:xfrm>
            <a:off x="76200" y="5943600"/>
            <a:ext cx="2895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00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Dark circle for company of more than 3 trillion in assets.  Dark arrow represent circular equity investment.</a:t>
            </a:r>
          </a:p>
          <a:p>
            <a:pPr latinLnBrk="1">
              <a:spcBef>
                <a:spcPct val="50000"/>
              </a:spcBef>
            </a:pPr>
            <a:r>
              <a:rPr kumimoji="1" lang="en-US" altLang="ko-KR" sz="100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Source: Korea Investor’s Service, reproduced from Chang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Inter-Corporate Dividend Taxation (1935)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219200"/>
            <a:ext cx="8229600" cy="5181600"/>
          </a:xfrm>
        </p:spPr>
        <p:txBody>
          <a:bodyPr/>
          <a:lstStyle/>
          <a:p>
            <a:pPr algn="just" eaLnBrk="1" hangingPunct="1">
              <a:buFont typeface="Courier New" pitchFamily="49" charset="0"/>
              <a:buChar char="o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Explicitly anti-group</a:t>
            </a:r>
          </a:p>
          <a:p>
            <a:pPr algn="just" eaLnBrk="1" hangingPunct="1">
              <a:buFont typeface="Courier New" pitchFamily="49" charset="0"/>
              <a:buChar char="o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President Roosevelt’s anti-group strategy: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fiat restrictions on holding companies in public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utilities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taxation of inter-corporate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dividends</a:t>
            </a:r>
          </a:p>
          <a:p>
            <a:pPr algn="just" eaLnBrk="1" hangingPunct="1">
              <a:buFont typeface="Courier New" pitchFamily="49" charset="0"/>
              <a:buChar char="o"/>
              <a:defRPr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is proportional to the number of pyramidal levels</a:t>
            </a:r>
          </a:p>
          <a:p>
            <a:pPr algn="just" eaLnBrk="1" hangingPunct="1">
              <a:buFont typeface="Courier New" pitchFamily="49" charset="0"/>
              <a:buChar char="o"/>
              <a:defRPr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rates increased over time</a:t>
            </a:r>
          </a:p>
          <a:p>
            <a:pPr algn="just" eaLnBrk="1" hangingPunct="1">
              <a:buFont typeface="Courier New" pitchFamily="49" charset="0"/>
              <a:buChar char="o"/>
              <a:defRPr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Preferential tax treatment for downsizing pyramids</a:t>
            </a:r>
          </a:p>
          <a:p>
            <a:pPr algn="just" eaLnBrk="1" hangingPunct="1">
              <a:buFont typeface="Courier New" pitchFamily="49" charset="0"/>
              <a:buChar char="o"/>
              <a:defRPr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Regarded as important in previous work by Morck and Morck and Yeung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e-I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463" y="0"/>
            <a:ext cx="9126537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Statutory </a:t>
            </a:r>
            <a:r>
              <a:rPr lang="en-GB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Inter-corporate Dividend Tax Rate Applied at Each Pyramidal </a:t>
            </a:r>
            <a:r>
              <a:rPr lang="en-GB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Tier</a:t>
            </a:r>
            <a:endParaRPr lang="en-CA" altLang="en-US" sz="18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+mn-lt"/>
              </a:rPr>
            </a:br>
            <a:r>
              <a:rPr lang="en-US" sz="32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Inter-corporate Dividends to Total Dividend Payments, 1926-1950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95400"/>
            <a:ext cx="8077200" cy="5029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Prevalence of Inter-corporate Dividends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6" name="Picture 3"/>
          <p:cNvPicPr>
            <a:picLocks noChangeAspect="1" noChangeArrowheads="1"/>
          </p:cNvPicPr>
          <p:nvPr/>
        </p:nvPicPr>
        <p:blipFill>
          <a:blip r:embed="rId2">
            <a:lum bright="-2000" contrast="12000"/>
          </a:blip>
          <a:srcRect/>
          <a:stretch>
            <a:fillRect/>
          </a:stretch>
        </p:blipFill>
        <p:spPr bwMode="auto">
          <a:xfrm>
            <a:off x="395288" y="908050"/>
            <a:ext cx="83534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2484438" y="908050"/>
            <a:ext cx="431800" cy="56896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 in Controlling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Blocks 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Affiliates, 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1940-1950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170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888" y="1143000"/>
            <a:ext cx="840422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Inter-corporate Dividend Income</a:t>
            </a:r>
            <a:br>
              <a:rPr lang="en-CA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alt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corporate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earnings of the recipient company)</a:t>
            </a:r>
            <a:endParaRPr lang="en-CA" altLang="en-US" sz="18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6194" name="Chart 4"/>
          <p:cNvGraphicFramePr>
            <a:graphicFrameLocks/>
          </p:cNvGraphicFramePr>
          <p:nvPr/>
        </p:nvGraphicFramePr>
        <p:xfrm>
          <a:off x="25400" y="939800"/>
          <a:ext cx="9093200" cy="5588000"/>
        </p:xfrm>
        <a:graphic>
          <a:graphicData uri="http://schemas.openxmlformats.org/presentationml/2006/ole">
            <p:oleObj spid="_x0000_s136194" r:id="rId3" imgW="9096020" imgH="5590517" progId="Excel.Chart.8">
              <p:embed/>
            </p:oleObj>
          </a:graphicData>
        </a:graphic>
      </p:graphicFrame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28600" y="6553200"/>
            <a:ext cx="3048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Sources</a:t>
            </a:r>
            <a:r>
              <a:rPr lang="en-US" sz="1100"/>
              <a:t>: Statistics of Income</a:t>
            </a:r>
            <a:endParaRPr lang="he-IL" sz="11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0"/>
            <a:ext cx="912653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Dividend Taxation (Contd.)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in the number of pyramidal levels may also be due to dividend taxation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Disappearing family-controlled groups more dependent on dividends?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self-professing to initiating structural changes due to dividend taxation (early, in 1937) include two group affiliates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line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Looks like dividend taxation had an effect (more difficult to measure directly than the PUHCA effect)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Investment Company Act (1940)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8242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066800"/>
            <a:ext cx="8229600" cy="54578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Directed at investment funds and trusts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But potentially affecting holding companies?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President Roosevelt viewed investment companies as a means to concentrate economic power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ICA: disclosure requirements and limitations on related party transactions   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Excludes companies involved in the railroads industry (supervised by the ICC) as well as holding companies included in the PUHCA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Excludes holding companies whose equity stakes exceed 50%</a:t>
            </a:r>
          </a:p>
          <a:p>
            <a:pPr eaLnBrk="1" hangingPunct="1"/>
            <a:endParaRPr lang="he-IL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778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Investment Company Act (Contd.)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9266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066800"/>
            <a:ext cx="8229600" cy="5457825"/>
          </a:xfrm>
        </p:spPr>
        <p:txBody>
          <a:bodyPr/>
          <a:lstStyle/>
          <a:p>
            <a:pPr eaLnBrk="1" hangingPunct="1">
              <a:buSzPct val="86000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No evidence that group affiliates were included in lists of affected companies (investment funds) </a:t>
            </a:r>
          </a:p>
          <a:p>
            <a:pPr eaLnBrk="1" hangingPunct="1">
              <a:buSzPct val="86000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No evidence of legal battles in courts related to ICA</a:t>
            </a:r>
          </a:p>
          <a:p>
            <a:pPr eaLnBrk="1" hangingPunct="1">
              <a:buSzPct val="86000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Could the increase in controlling blocks between 1940 and 1950 to levels exceeding 50% (and lower than 85%) be related to ICA?</a:t>
            </a:r>
            <a:endParaRPr lang="he-IL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 in Controlling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Blocks 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Affiliates, 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1940-1950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0290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888" y="1143000"/>
            <a:ext cx="840422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762000" y="838200"/>
          <a:ext cx="7772400" cy="5829300"/>
        </p:xfrm>
        <a:graphic>
          <a:graphicData uri="http://schemas.openxmlformats.org/presentationml/2006/ole">
            <p:oleObj spid="_x0000_s81932" name="Photo Editor Photo" r:id="rId3" imgW="13971429" imgH="6866667" progId="">
              <p:embed/>
            </p:oleObj>
          </a:graphicData>
        </a:graphic>
      </p:graphicFrame>
      <p:sp>
        <p:nvSpPr>
          <p:cNvPr id="81933" name="Text Box 4"/>
          <p:cNvSpPr txBox="1">
            <a:spLocks noChangeArrowheads="1"/>
          </p:cNvSpPr>
          <p:nvPr/>
        </p:nvSpPr>
        <p:spPr bwMode="auto">
          <a:xfrm>
            <a:off x="5775325" y="3622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Corporate Ownership Around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(LLS, 1999)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38100"/>
            <a:ext cx="8229600" cy="10080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Rejuvenated Antitrust Enforcement (1940s)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867400"/>
          </a:xfrm>
        </p:spPr>
        <p:txBody>
          <a:bodyPr/>
          <a:lstStyle/>
          <a:p>
            <a:pPr eaLnBrk="1" hangingPunct="1">
              <a:buSzPct val="70000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Antitrust was weak between the 1920s and the 1940s (President Roosevelt said so; enforcement expenditures data reported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Fligstein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1990)</a:t>
            </a:r>
          </a:p>
          <a:p>
            <a:pPr eaLnBrk="1" hangingPunct="1">
              <a:buSzPct val="70000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the case of PUHCA we compare lists of companies involved in antitrust cases with lists of companies undergoing ownership changes after 1940 (only 66 antitrust cases in the 1930s):</a:t>
            </a:r>
          </a:p>
          <a:p>
            <a:pPr eaLnBrk="1" hangingPunct="1">
              <a:buSzPct val="7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640 antitrust cases during the 1940s/900 firms undergoing ownership changes (104 public companies)</a:t>
            </a:r>
          </a:p>
          <a:p>
            <a:pPr eaLnBrk="1" hangingPunct="1">
              <a:buSzPct val="7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which only 15 involved group affiliates</a:t>
            </a:r>
          </a:p>
          <a:p>
            <a:pPr eaLnBrk="1" hangingPunct="1">
              <a:buSzPct val="7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which only four were public companies</a:t>
            </a:r>
          </a:p>
          <a:p>
            <a:pPr eaLnBrk="1" hangingPunct="1">
              <a:buSzPct val="7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which two cases were dismissed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Antitrust enforcement did not directly affect groups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e-I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463" y="0"/>
            <a:ext cx="9126537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Marginal 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Federal Estate Tax Rate at the Highest Wealth Level, 1916- 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en-US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altLang="en-US" sz="18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38" name="Rectangle 3"/>
          <p:cNvSpPr>
            <a:spLocks noChangeArrowheads="1"/>
          </p:cNvSpPr>
          <p:nvPr/>
        </p:nvSpPr>
        <p:spPr bwMode="auto">
          <a:xfrm>
            <a:off x="152400" y="6567488"/>
            <a:ext cx="3048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 sz="1100"/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6400800"/>
            <a:ext cx="3505200" cy="3381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Source: Gale and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Slemrod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(2001)</a:t>
            </a:r>
            <a:endParaRPr lang="he-IL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Mechanisms for Dealing with Estate Taxes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685800"/>
            <a:ext cx="86868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Clear Link b/w Succession and Group Demise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685800"/>
            <a:ext cx="8382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778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Avoidance Unlikely?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5410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066800"/>
            <a:ext cx="8229600" cy="5457825"/>
          </a:xfrm>
        </p:spPr>
        <p:txBody>
          <a:bodyPr/>
          <a:lstStyle/>
          <a:p>
            <a:pPr eaLnBrk="1" hangingPunct="1">
              <a:buSzPct val="86000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Many court cases in the 1920s on the exaggerated use of these devices? (Leaphart, Cornell Law Rev, 1930)</a:t>
            </a:r>
          </a:p>
          <a:p>
            <a:pPr eaLnBrk="1" hangingPunct="1">
              <a:buSzPct val="86000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New Deal reduced tax loopholes? (Brownlee et al., 2002)</a:t>
            </a:r>
          </a:p>
          <a:p>
            <a:pPr eaLnBrk="1" hangingPunct="1">
              <a:buSzPct val="86000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Donations/charity correlated with tax rates? (Fack &amp; Landais, 2011; Clotfelter, 2012)</a:t>
            </a:r>
            <a:endParaRPr lang="he-IL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61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Group Survival until 1950 (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regressions)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016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Other Factors</a:t>
            </a:r>
            <a:endParaRPr lang="he-I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7458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990600"/>
            <a:ext cx="8229600" cy="5534025"/>
          </a:xfrm>
        </p:spPr>
        <p:txBody>
          <a:bodyPr/>
          <a:lstStyle/>
          <a:p>
            <a:pPr eaLnBrk="1" hangingPunct="1">
              <a:buSzPct val="70000"/>
            </a:pPr>
            <a:r>
              <a:rPr lang="en-US" smtClean="0"/>
              <a:t>Glass-Steagall adversely affected ICMs?</a:t>
            </a:r>
          </a:p>
          <a:p>
            <a:pPr eaLnBrk="1" hangingPunct="1">
              <a:buSzPct val="70000"/>
            </a:pPr>
            <a:r>
              <a:rPr lang="en-US" smtClean="0"/>
              <a:t>ICC/railroad regulation: Did not attempt to reform the industry which was in decline</a:t>
            </a:r>
          </a:p>
          <a:p>
            <a:pPr eaLnBrk="1" hangingPunct="1">
              <a:buSzPct val="70000"/>
            </a:pPr>
            <a:r>
              <a:rPr lang="en-US" smtClean="0"/>
              <a:t>World War II: Increased concentration and government contracts?</a:t>
            </a:r>
          </a:p>
          <a:p>
            <a:pPr eaLnBrk="1" hangingPunct="1">
              <a:buSzPct val="70000"/>
            </a:pPr>
            <a:r>
              <a:rPr lang="en-US" smtClean="0"/>
              <a:t>Politics and the anti-group atmosphere were clearly important (in the spirit of work by Roe and others)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he-IL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0"/>
            <a:ext cx="9126537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Robustness: Groups of 4+ Listed Companies</a:t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Family-controlled (green) and Widely-held Groups (Blue)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28600" y="914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Conclusions/Lessons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algn="just" eaLnBrk="1" hangingPunct="1">
              <a:buSzPct val="60000"/>
              <a:defRPr/>
            </a:pPr>
            <a:r>
              <a:rPr lang="en-US" sz="2800" dirty="0" smtClean="0">
                <a:cs typeface="Times New Roman" pitchFamily="18" charset="0"/>
              </a:rPr>
              <a:t>BGs (of certain types) are not incompatible with common law and investor protection</a:t>
            </a:r>
          </a:p>
          <a:p>
            <a:pPr algn="just" eaLnBrk="1" hangingPunct="1">
              <a:buSzPct val="60000"/>
              <a:defRPr/>
            </a:pPr>
            <a:r>
              <a:rPr lang="en-US" sz="2800" dirty="0" smtClean="0">
                <a:cs typeface="Times New Roman" pitchFamily="18" charset="0"/>
              </a:rPr>
              <a:t>The public discourse about them need not focus on minority shareholder expropriation</a:t>
            </a:r>
          </a:p>
          <a:p>
            <a:pPr algn="just" eaLnBrk="1" hangingPunct="1">
              <a:buSzPct val="60000"/>
              <a:defRPr/>
            </a:pPr>
            <a:r>
              <a:rPr lang="en-US" altLang="en-US" sz="2800" dirty="0">
                <a:cs typeface="Times New Roman" pitchFamily="18" charset="0"/>
              </a:rPr>
              <a:t>In an institutionally developed democracy, anti-group regulation is unlikely to yield immediate results due to legal (and political) </a:t>
            </a:r>
            <a:r>
              <a:rPr lang="en-US" altLang="en-US" sz="2800" dirty="0" smtClean="0">
                <a:cs typeface="Times New Roman" pitchFamily="18" charset="0"/>
              </a:rPr>
              <a:t>challenges</a:t>
            </a:r>
          </a:p>
          <a:p>
            <a:pPr algn="just" eaLnBrk="1" hangingPunct="1"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A combination of forces and the right political climate are needed to achieve a dramatic ownership change? (Japan as </a:t>
            </a:r>
            <a:r>
              <a:rPr lang="en-US" altLang="en-US" sz="2800" smtClean="0">
                <a:cs typeface="Times New Roman" pitchFamily="18" charset="0"/>
              </a:rPr>
              <a:t>another example)</a:t>
            </a:r>
            <a:endParaRPr lang="en-US" altLang="en-US" sz="2800" dirty="0" smtClean="0">
              <a:cs typeface="Times New Roman" pitchFamily="18" charset="0"/>
            </a:endParaRPr>
          </a:p>
          <a:p>
            <a:pPr algn="just" eaLnBrk="1" hangingPunct="1"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Even measures which did not affect groups directly contributed to generating the right “climate”? </a:t>
            </a:r>
            <a:endParaRPr lang="en-US" altLang="en-US" sz="2800" dirty="0">
              <a:cs typeface="Times New Roman" pitchFamily="18" charset="0"/>
            </a:endParaRPr>
          </a:p>
          <a:p>
            <a:pPr algn="just" eaLnBrk="1" hangingPunct="1">
              <a:buSzPct val="60000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alt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Evolution of Ownership in Major Economies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pPr algn="just" eaLnBrk="1" hangingPunct="1"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UK: Always dispersed, even before the introduction of formal investor protection measures (Franks et al., 2009)</a:t>
            </a:r>
          </a:p>
          <a:p>
            <a:pPr algn="just" eaLnBrk="1" hangingPunct="1"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Japan: The dissolution of groups and improved investor protection led to bank dominance and cross-shareholding based on block holders (Yafeh, 1995 and Franks et al., 2014)</a:t>
            </a:r>
          </a:p>
          <a:p>
            <a:pPr algn="just" eaLnBrk="1" hangingPunct="1"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US: Institutional </a:t>
            </a:r>
            <a:r>
              <a:rPr lang="en-US" altLang="en-US" sz="2800" dirty="0">
                <a:cs typeface="Times New Roman" pitchFamily="18" charset="0"/>
              </a:rPr>
              <a:t>similarity to the UK but nevertheless concentrated ownership and business groups until the middle of the twentieth century</a:t>
            </a:r>
          </a:p>
          <a:p>
            <a:pPr algn="just" eaLnBrk="1" hangingPunct="1">
              <a:buSzPct val="60000"/>
              <a:defRPr/>
            </a:pPr>
            <a:r>
              <a:rPr lang="en-US" altLang="en-US" sz="2800" dirty="0" smtClean="0">
                <a:cs typeface="Times New Roman" pitchFamily="18" charset="0"/>
              </a:rPr>
              <a:t>US: Anti-group </a:t>
            </a:r>
            <a:r>
              <a:rPr lang="en-US" altLang="en-US" sz="2800" dirty="0">
                <a:cs typeface="Times New Roman" pitchFamily="18" charset="0"/>
              </a:rPr>
              <a:t>policy shocks as in </a:t>
            </a:r>
            <a:r>
              <a:rPr lang="en-US" altLang="en-US" sz="2800" dirty="0" smtClean="0">
                <a:cs typeface="Times New Roman" pitchFamily="18" charset="0"/>
              </a:rPr>
              <a:t>Japan </a:t>
            </a:r>
            <a:r>
              <a:rPr lang="en-US" altLang="en-US" sz="2800" dirty="0">
                <a:cs typeface="Times New Roman" pitchFamily="18" charset="0"/>
              </a:rPr>
              <a:t>but a very different ownership structure as a result</a:t>
            </a:r>
          </a:p>
          <a:p>
            <a:pPr algn="just" eaLnBrk="1" hangingPunct="1">
              <a:buSzPct val="60000"/>
              <a:defRPr/>
            </a:pPr>
            <a:endParaRPr lang="en-US" altLang="en-US" sz="3000" dirty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alt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304800"/>
            <a:ext cx="9126537" cy="457200"/>
          </a:xfrm>
        </p:spPr>
        <p:txBody>
          <a:bodyPr/>
          <a:lstStyle/>
          <a:p>
            <a:pPr eaLnBrk="1" hangingPunct="1">
              <a:defRPr/>
            </a:pPr>
            <a:r>
              <a:rPr lang="en-C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 Corporate Ownership Today Is Different</a:t>
            </a:r>
            <a: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C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60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609600"/>
            <a:ext cx="7961313" cy="5791200"/>
          </a:xfrm>
        </p:spPr>
      </p:pic>
      <p:sp>
        <p:nvSpPr>
          <p:cNvPr id="3" name="TextBox 2"/>
          <p:cNvSpPr txBox="1"/>
          <p:nvPr/>
        </p:nvSpPr>
        <p:spPr>
          <a:xfrm>
            <a:off x="28575" y="6475413"/>
            <a:ext cx="4648200" cy="2778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</a:t>
            </a:r>
            <a:r>
              <a:rPr lang="en-CA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Masulis</a:t>
            </a:r>
            <a:r>
              <a:rPr lang="en-CA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(2011)</a:t>
            </a:r>
            <a:endParaRPr lang="he-I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Outline of a Future Research Agenda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The endogenous formation of groups: which firms were acquired and which firms were divested? (reasons for group existence)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Did the elimination of groups foster competition in the US (or in specific industries)?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cs typeface="Times New Roman" pitchFamily="18" charset="0"/>
              </a:rPr>
              <a:t>Did the demise of groups affect financial development at the industry level (external financial dependence in industries without groups)? </a:t>
            </a:r>
            <a:endParaRPr lang="en-US" dirty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altLang="en-US" sz="27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2588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and How did US Corporate Ownership  become “Exceptional”?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SzPct val="60000"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SzPct val="60000"/>
              <a:buFont typeface="Wingdings" pitchFamily="2" charset="2"/>
              <a:buNone/>
              <a:defRPr/>
            </a:pPr>
            <a:r>
              <a:rPr lang="en-US" altLang="en-US" sz="2800" dirty="0" smtClean="0">
                <a:cs typeface="Times New Roman" pitchFamily="18" charset="0"/>
              </a:rPr>
              <a:t>Has it always been like this? Is common law inconsistent with pyramidal ownership structures?</a:t>
            </a:r>
          </a:p>
          <a:p>
            <a:pPr marL="0" indent="0" algn="just" eaLnBrk="1" hangingPunct="1">
              <a:lnSpc>
                <a:spcPct val="80000"/>
              </a:lnSpc>
              <a:buSzPct val="60000"/>
              <a:buFont typeface="Wingdings" pitchFamily="2" charset="2"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60000"/>
              <a:buFont typeface="Wingdings" pitchFamily="2" charset="2"/>
              <a:buNone/>
              <a:defRPr/>
            </a:pPr>
            <a:r>
              <a:rPr lang="en-US" altLang="en-US" sz="2800" dirty="0" smtClean="0">
                <a:solidFill>
                  <a:srgbClr val="FF0000"/>
                </a:solidFill>
                <a:cs typeface="Times New Roman" pitchFamily="18" charset="0"/>
              </a:rPr>
              <a:t>If it is not common law,</a:t>
            </a: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60000"/>
              <a:buFont typeface="Arial" pitchFamily="34" charset="0"/>
              <a:buChar char="•"/>
              <a:defRPr/>
            </a:pPr>
            <a:r>
              <a:rPr lang="en-US" altLang="en-US" sz="2800" b="0" dirty="0" smtClean="0">
                <a:cs typeface="Times New Roman" pitchFamily="18" charset="0"/>
              </a:rPr>
              <a:t>Is regulatory measures?</a:t>
            </a:r>
            <a:endParaRPr lang="en-US" altLang="en-US" sz="2800" b="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60000"/>
              <a:buFont typeface="Arial" pitchFamily="34" charset="0"/>
              <a:buChar char="•"/>
              <a:defRPr/>
            </a:pPr>
            <a:r>
              <a:rPr lang="en-US" altLang="en-US" sz="2800" b="0" dirty="0" smtClean="0">
                <a:cs typeface="Times New Roman" pitchFamily="18" charset="0"/>
              </a:rPr>
              <a:t>Is it economic reasons?</a:t>
            </a:r>
          </a:p>
          <a:p>
            <a:pPr eaLnBrk="1" hangingPunct="1">
              <a:lnSpc>
                <a:spcPct val="80000"/>
              </a:lnSpc>
              <a:buSzPct val="60000"/>
              <a:buFont typeface="Arial" pitchFamily="34" charset="0"/>
              <a:buChar char="•"/>
              <a:defRPr/>
            </a:pPr>
            <a:r>
              <a:rPr lang="en-US" altLang="en-US" sz="2800" b="0" dirty="0">
                <a:cs typeface="Times New Roman" pitchFamily="18" charset="0"/>
              </a:rPr>
              <a:t>Is it </a:t>
            </a:r>
            <a:r>
              <a:rPr lang="en-US" altLang="en-US" sz="2800" b="0" dirty="0" smtClean="0">
                <a:cs typeface="Times New Roman" pitchFamily="18" charset="0"/>
              </a:rPr>
              <a:t>politics?</a:t>
            </a:r>
          </a:p>
          <a:p>
            <a:pPr marL="0" indent="0" algn="just" eaLnBrk="1" hangingPunct="1">
              <a:lnSpc>
                <a:spcPct val="80000"/>
              </a:lnSpc>
              <a:buSzPct val="60000"/>
              <a:buFont typeface="Wingdings" pitchFamily="2" charset="2"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SzPct val="60000"/>
              <a:buFont typeface="Wingdings" pitchFamily="2" charset="2"/>
              <a:buNone/>
              <a:defRPr/>
            </a:pPr>
            <a:r>
              <a:rPr lang="en-US" altLang="en-US" sz="2800" dirty="0" smtClean="0">
                <a:cs typeface="Times New Roman" pitchFamily="18" charset="0"/>
              </a:rPr>
              <a:t>How does the history of corporate ownership in the US compare with the evolution of corporate ownership in the UK, Germany and Japan?</a:t>
            </a:r>
          </a:p>
          <a:p>
            <a:pPr algn="just" eaLnBrk="1" hangingPunct="1">
              <a:buSzPct val="60000"/>
              <a:defRPr/>
            </a:pPr>
            <a:endParaRPr lang="en-US" altLang="en-US" dirty="0" smtClean="0">
              <a:cs typeface="Times New Roman" pitchFamily="18" charset="0"/>
            </a:endParaRPr>
          </a:p>
          <a:p>
            <a:pPr marL="0" indent="0" algn="just" eaLnBrk="1" hangingPunct="1">
              <a:buSzPct val="60000"/>
              <a:buFont typeface="Wingdings" pitchFamily="2" charset="2"/>
              <a:buNone/>
              <a:defRPr/>
            </a:pPr>
            <a:r>
              <a:rPr lang="en-US" altLang="en-US" dirty="0" smtClean="0">
                <a:cs typeface="Times New Roman" pitchFamily="18" charset="0"/>
              </a:rPr>
              <a:t>          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169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Paper: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US wasn’t always like that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algn="just" eaLnBrk="1" hangingPunct="1">
              <a:buSzPct val="60000"/>
              <a:defRPr/>
            </a:pP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As in many countries today, until the middle of the 20</a:t>
            </a:r>
            <a:r>
              <a:rPr lang="en-US" altLang="ja-JP" sz="2400" baseline="30000" dirty="0" smtClean="0">
                <a:ea typeface="MS PGothic" pitchFamily="34" charset="-128"/>
                <a:cs typeface="Times New Roman" pitchFamily="18" charset="0"/>
              </a:rPr>
              <a:t>th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 century, </a:t>
            </a:r>
            <a:r>
              <a:rPr lang="en-US" altLang="ja-JP" sz="2400" dirty="0">
                <a:ea typeface="MS PGothic" pitchFamily="34" charset="-128"/>
                <a:cs typeface="Times New Roman" pitchFamily="18" charset="0"/>
              </a:rPr>
              <a:t>business groups 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dominated the US economy, controlling </a:t>
            </a:r>
            <a:r>
              <a:rPr lang="en-US" altLang="ja-JP" sz="2400" dirty="0">
                <a:ea typeface="MS PGothic" pitchFamily="34" charset="-128"/>
                <a:cs typeface="Times New Roman" pitchFamily="18" charset="0"/>
              </a:rPr>
              <a:t>(at the peak of their activity) about 50% of all non-financial corporate 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assets as well as </a:t>
            </a:r>
            <a:r>
              <a:rPr lang="en-US" sz="2400" dirty="0" smtClean="0"/>
              <a:t>many </a:t>
            </a:r>
            <a:r>
              <a:rPr lang="en-US" sz="2400" dirty="0"/>
              <a:t>powerful financial institutions</a:t>
            </a:r>
            <a:endParaRPr lang="en-US" altLang="ja-JP" sz="2400" dirty="0" smtClean="0">
              <a:ea typeface="MS PGothic" pitchFamily="34" charset="-128"/>
              <a:cs typeface="Times New Roman" pitchFamily="18" charset="0"/>
            </a:endParaRPr>
          </a:p>
          <a:p>
            <a:pPr algn="just" eaLnBrk="1" hangingPunct="1">
              <a:buSzPct val="60000"/>
              <a:defRPr/>
            </a:pP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As </a:t>
            </a:r>
            <a:r>
              <a:rPr lang="en-US" altLang="ja-JP" sz="2400" dirty="0">
                <a:ea typeface="MS PGothic" pitchFamily="34" charset="-128"/>
                <a:cs typeface="Times New Roman" pitchFamily="18" charset="0"/>
              </a:rPr>
              <a:t>in many countries today, 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some </a:t>
            </a:r>
            <a:r>
              <a:rPr lang="en-US" altLang="ja-JP" sz="2400" dirty="0">
                <a:ea typeface="MS PGothic" pitchFamily="34" charset="-128"/>
                <a:cs typeface="Times New Roman" pitchFamily="18" charset="0"/>
              </a:rPr>
              <a:t>groups were family-controlled, pyramidal and 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diversified across a range of industries</a:t>
            </a:r>
            <a:endParaRPr lang="en-US" altLang="ja-JP" sz="2400" dirty="0">
              <a:ea typeface="MS PGothic" pitchFamily="34" charset="-128"/>
              <a:cs typeface="Times New Roman" pitchFamily="18" charset="0"/>
            </a:endParaRPr>
          </a:p>
          <a:p>
            <a:pPr algn="just" eaLnBrk="1" hangingPunct="1">
              <a:buSzPct val="60000"/>
              <a:defRPr/>
            </a:pP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But some </a:t>
            </a:r>
            <a:r>
              <a:rPr lang="en-US" altLang="ja-JP" sz="2400" dirty="0">
                <a:ea typeface="MS PGothic" pitchFamily="34" charset="-128"/>
                <a:cs typeface="Times New Roman" pitchFamily="18" charset="0"/>
              </a:rPr>
              <a:t>US groups were focused (undiversified) in one sector: public utilities and transportation</a:t>
            </a:r>
          </a:p>
          <a:p>
            <a:pPr algn="just" eaLnBrk="1" hangingPunct="1">
              <a:buSzPct val="60000"/>
              <a:defRPr/>
            </a:pPr>
            <a:r>
              <a:rPr lang="en-US" altLang="ja-JP" sz="2400" dirty="0">
                <a:ea typeface="MS PGothic" pitchFamily="34" charset="-128"/>
                <a:cs typeface="Times New Roman" pitchFamily="18" charset="0"/>
              </a:rPr>
              <a:t>Unlike most groups today, the holding (apex) company of many 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focused US </a:t>
            </a:r>
            <a:r>
              <a:rPr lang="en-US" altLang="ja-JP" sz="2400" dirty="0">
                <a:ea typeface="MS PGothic" pitchFamily="34" charset="-128"/>
                <a:cs typeface="Times New Roman" pitchFamily="18" charset="0"/>
              </a:rPr>
              <a:t>groups was diffusely </a:t>
            </a: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held, not family controlled</a:t>
            </a:r>
            <a:endParaRPr lang="en-US" altLang="ja-JP" sz="2400" dirty="0">
              <a:ea typeface="MS PGothic" pitchFamily="34" charset="-128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18938</TotalTime>
  <Words>2819</Words>
  <Application>Microsoft Office PowerPoint</Application>
  <PresentationFormat>On-screen Show (4:3)</PresentationFormat>
  <Paragraphs>452</Paragraphs>
  <Slides>70</Slides>
  <Notes>1</Notes>
  <HiddenSlides>15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97" baseType="lpstr">
      <vt:lpstr>Arial</vt:lpstr>
      <vt:lpstr>Calibri</vt:lpstr>
      <vt:lpstr>Wingdings</vt:lpstr>
      <vt:lpstr>Times New Roman</vt:lpstr>
      <vt:lpstr>굴림</vt:lpstr>
      <vt:lpstr>MS PGothic</vt:lpstr>
      <vt:lpstr>Courier New</vt:lpstr>
      <vt:lpstr>Office Theme</vt:lpstr>
      <vt:lpstr>1_Office Theme</vt:lpstr>
      <vt:lpstr>4_Office Theme</vt:lpstr>
      <vt:lpstr>8_Office Theme</vt:lpstr>
      <vt:lpstr>13_Office Theme</vt:lpstr>
      <vt:lpstr>1_ערכת נושא Office</vt:lpstr>
      <vt:lpstr>1_ערכת נושא Office</vt:lpstr>
      <vt:lpstr>1_ערכת נושא Office</vt:lpstr>
      <vt:lpstr>1_ערכת נושא Office</vt:lpstr>
      <vt:lpstr>1_ערכת נושא Office</vt:lpstr>
      <vt:lpstr>1_ערכת נושא Office</vt:lpstr>
      <vt:lpstr>1_ערכת נושא Office</vt:lpstr>
      <vt:lpstr>1_ערכת נושא Office</vt:lpstr>
      <vt:lpstr>1_ערכת נושא Office</vt:lpstr>
      <vt:lpstr>1_ערכת נושא Office</vt:lpstr>
      <vt:lpstr>1_ערכת נושא Office</vt:lpstr>
      <vt:lpstr>1_ערכת נושא Office</vt:lpstr>
      <vt:lpstr>Photo Editor Photo</vt:lpstr>
      <vt:lpstr>מסמך</vt:lpstr>
      <vt:lpstr>Microsoft Excel Chart</vt:lpstr>
      <vt:lpstr>Slide 1</vt:lpstr>
      <vt:lpstr>A Typical Large US Corporation Today</vt:lpstr>
      <vt:lpstr>Edper Group</vt:lpstr>
      <vt:lpstr>Slide 4</vt:lpstr>
      <vt:lpstr>The Samsung Group</vt:lpstr>
      <vt:lpstr>Corporate Ownership Around the World (LLS, 1999)</vt:lpstr>
      <vt:lpstr>US Corporate Ownership Today Is Different </vt:lpstr>
      <vt:lpstr>  When and How did US Corporate Ownership  become “Exceptional”?  </vt:lpstr>
      <vt:lpstr> This Paper:  The US wasn’t always like that  </vt:lpstr>
      <vt:lpstr>What Led to the Absence of Groups in the US? None of the “Suspects” Did It Alone…</vt:lpstr>
      <vt:lpstr>Regulatory Forces at Play?</vt:lpstr>
      <vt:lpstr>Additional Observations</vt:lpstr>
      <vt:lpstr>Introduction to Pyramidal Business Groups</vt:lpstr>
      <vt:lpstr>Pyramidal BGs in the US - History</vt:lpstr>
      <vt:lpstr>Related Literature</vt:lpstr>
      <vt:lpstr>Specifically on Groups in the US</vt:lpstr>
      <vt:lpstr>Data: Sources and Construction</vt:lpstr>
      <vt:lpstr>Data (contd.)</vt:lpstr>
      <vt:lpstr>US Business Groups  No. of Family-controlled  Groups (green) vs. Widely-held Groups (blue)</vt:lpstr>
      <vt:lpstr>Number of Group-affiliated Firms</vt:lpstr>
      <vt:lpstr>Group Size - % of Total Corporate Assets</vt:lpstr>
      <vt:lpstr>Distribution of Business Groups by Industry, 1932</vt:lpstr>
      <vt:lpstr>Group Diversification (mean HHI)  and Vertical Integration 1926-1950</vt:lpstr>
      <vt:lpstr>How the VI Measure is Calculated  (Fan and Lang, 2000)</vt:lpstr>
      <vt:lpstr>The Share of US Business Groups in Selected Industries, 1932</vt:lpstr>
      <vt:lpstr> Group Revenues in comparison with the  Largest US Firms Today</vt:lpstr>
      <vt:lpstr>The Relative Size (total assets) of Business Groups, 1932</vt:lpstr>
      <vt:lpstr>M&amp;A Activity (Group and Conglomerate Formation), 1895 -1970</vt:lpstr>
      <vt:lpstr>US Pyramids, 1932</vt:lpstr>
      <vt:lpstr>Average Ownership Stake Held   by Controlling Shareholders</vt:lpstr>
      <vt:lpstr>Controlling Blocks in Group Affiliates, 1940</vt:lpstr>
      <vt:lpstr>Geographic Distribution of US Business Groups, 1932</vt:lpstr>
      <vt:lpstr>US Exceptionalism - 1</vt:lpstr>
      <vt:lpstr>Slide 34</vt:lpstr>
      <vt:lpstr>US Business Groups  No. of Family-controlled  Groups (green) vs. Widely-held Groups (blue)</vt:lpstr>
      <vt:lpstr>Number of Group-affiliated Firms</vt:lpstr>
      <vt:lpstr>Group Size - % of Total Corporate Assets</vt:lpstr>
      <vt:lpstr>The Evolution of US Business Groups 1926 – 1950</vt:lpstr>
      <vt:lpstr>US Exceptionalism - 2</vt:lpstr>
      <vt:lpstr>Proportion of Family-controlled vs. Widely-held Groups</vt:lpstr>
      <vt:lpstr>Surviving vs. Disappearing Groups</vt:lpstr>
      <vt:lpstr>The Effect of Regulatory Measures</vt:lpstr>
      <vt:lpstr>The Securities &amp; Exchange Act (1933) and the Establishment of the SEC (1934)</vt:lpstr>
      <vt:lpstr>The Public Utility Holding Company Act (PUHCA), 1935</vt:lpstr>
      <vt:lpstr>PUHCA – Empirical Tests</vt:lpstr>
      <vt:lpstr>Groups whose “principal line of business” is Public Utilities vs. Other Groups (# of affiliates) </vt:lpstr>
      <vt:lpstr> Number of Pyramidal Levels in Public Utilities vs. Other Groups  </vt:lpstr>
      <vt:lpstr>Properties Sold/Divested by Public Utilities Holding Companies, 1936-1955  </vt:lpstr>
      <vt:lpstr>PUHCA - Evaluation</vt:lpstr>
      <vt:lpstr>Inter-Corporate Dividend Taxation (1935)</vt:lpstr>
      <vt:lpstr>Statutory Inter-corporate Dividend Tax Rate Applied at Each Pyramidal Tier</vt:lpstr>
      <vt:lpstr>  Inter-corporate Dividends to Total Dividend Payments, 1926-1950  </vt:lpstr>
      <vt:lpstr>The Prevalence of Inter-corporate Dividends</vt:lpstr>
      <vt:lpstr>Change in Controlling Blocks in Group Affiliates, 1940-1950</vt:lpstr>
      <vt:lpstr>Inter-corporate Dividend Income (as % of corporate earnings of the recipient company)</vt:lpstr>
      <vt:lpstr>Dividend Taxation (Contd.)</vt:lpstr>
      <vt:lpstr>The Investment Company Act (1940)</vt:lpstr>
      <vt:lpstr>The Investment Company Act (Contd.)</vt:lpstr>
      <vt:lpstr>Change in Controlling Blocks in Group Affiliates, 1940-1950</vt:lpstr>
      <vt:lpstr>Rejuvenated Antitrust Enforcement (1940s)</vt:lpstr>
      <vt:lpstr> Marginal Federal Estate Tax Rate at the Highest Wealth Level, 1916- 1960 </vt:lpstr>
      <vt:lpstr>Existing Mechanisms for Dealing with Estate Taxes </vt:lpstr>
      <vt:lpstr>No Clear Link b/w Succession and Group Demise </vt:lpstr>
      <vt:lpstr>Complete Avoidance Unlikely?</vt:lpstr>
      <vt:lpstr>Group Survival until 1950 (probit regressions)</vt:lpstr>
      <vt:lpstr>Other Factors</vt:lpstr>
      <vt:lpstr>Robustness: Groups of 4+ Listed Companies Family-controlled (green) and Widely-held Groups (Blue)</vt:lpstr>
      <vt:lpstr>Conclusions/Lessons</vt:lpstr>
      <vt:lpstr>Evolution of Ownership in Major Economies</vt:lpstr>
      <vt:lpstr>Outline of a Future Research Agenda</vt:lpstr>
    </vt:vector>
  </TitlesOfParts>
  <Company>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Jeremy Miller</cp:lastModifiedBy>
  <cp:revision>568</cp:revision>
  <cp:lastPrinted>2014-06-09T06:35:25Z</cp:lastPrinted>
  <dcterms:created xsi:type="dcterms:W3CDTF">2011-10-31T07:54:40Z</dcterms:created>
  <dcterms:modified xsi:type="dcterms:W3CDTF">2015-06-29T08:37:23Z</dcterms:modified>
</cp:coreProperties>
</file>