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handoutMasterIdLst>
    <p:handoutMasterId r:id="rId27"/>
  </p:handoutMasterIdLst>
  <p:sldIdLst>
    <p:sldId id="324" r:id="rId2"/>
    <p:sldId id="326" r:id="rId3"/>
    <p:sldId id="351" r:id="rId4"/>
    <p:sldId id="366" r:id="rId5"/>
    <p:sldId id="327" r:id="rId6"/>
    <p:sldId id="331" r:id="rId7"/>
    <p:sldId id="304" r:id="rId8"/>
    <p:sldId id="307" r:id="rId9"/>
    <p:sldId id="264" r:id="rId10"/>
    <p:sldId id="362" r:id="rId11"/>
    <p:sldId id="305" r:id="rId12"/>
    <p:sldId id="363" r:id="rId13"/>
    <p:sldId id="364" r:id="rId14"/>
    <p:sldId id="306" r:id="rId15"/>
    <p:sldId id="258" r:id="rId16"/>
    <p:sldId id="383" r:id="rId17"/>
    <p:sldId id="385" r:id="rId18"/>
    <p:sldId id="372" r:id="rId19"/>
    <p:sldId id="293" r:id="rId20"/>
    <p:sldId id="316" r:id="rId21"/>
    <p:sldId id="387" r:id="rId22"/>
    <p:sldId id="382" r:id="rId23"/>
    <p:sldId id="384" r:id="rId24"/>
    <p:sldId id="381" r:id="rId2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62" autoAdjust="0"/>
    <p:restoredTop sz="94641" autoAdjust="0"/>
  </p:normalViewPr>
  <p:slideViewPr>
    <p:cSldViewPr>
      <p:cViewPr varScale="1">
        <p:scale>
          <a:sx n="54" d="100"/>
          <a:sy n="54" d="100"/>
        </p:scale>
        <p:origin x="-105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fstlx1\m1mac01\DepressionBanking\Panic1893\Ownership%20concentration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GB"/>
  <c:chart>
    <c:autoTitleDeleted val="1"/>
    <c:plotArea>
      <c:layout/>
      <c:barChart>
        <c:barDir val="col"/>
        <c:grouping val="clustered"/>
        <c:ser>
          <c:idx val="2"/>
          <c:order val="0"/>
          <c:tx>
            <c:strRef>
              <c:f>Sheet1!$C$2</c:f>
              <c:strCache>
                <c:ptCount val="1"/>
                <c:pt idx="0">
                  <c:v>President, VP, and cashier</c:v>
                </c:pt>
              </c:strCache>
            </c:strRef>
          </c:tx>
          <c:spPr>
            <a:solidFill>
              <a:srgbClr val="FFFF00"/>
            </a:solidFill>
          </c:spPr>
          <c:cat>
            <c:strRef>
              <c:f>Sheet1!$A$3:$A$43</c:f>
              <c:strCache>
                <c:ptCount val="41"/>
                <c:pt idx="0">
                  <c:v>0-2</c:v>
                </c:pt>
                <c:pt idx="1">
                  <c:v>2-4</c:v>
                </c:pt>
                <c:pt idx="2">
                  <c:v>4-6</c:v>
                </c:pt>
                <c:pt idx="3">
                  <c:v>6-8</c:v>
                </c:pt>
                <c:pt idx="4">
                  <c:v>8-10</c:v>
                </c:pt>
                <c:pt idx="5">
                  <c:v>10-12</c:v>
                </c:pt>
                <c:pt idx="6">
                  <c:v>12-14</c:v>
                </c:pt>
                <c:pt idx="7">
                  <c:v>14-16</c:v>
                </c:pt>
                <c:pt idx="8">
                  <c:v>16-18</c:v>
                </c:pt>
                <c:pt idx="9">
                  <c:v>18-20</c:v>
                </c:pt>
                <c:pt idx="10">
                  <c:v>20-22</c:v>
                </c:pt>
                <c:pt idx="11">
                  <c:v>22-24</c:v>
                </c:pt>
                <c:pt idx="12">
                  <c:v>24-26</c:v>
                </c:pt>
                <c:pt idx="13">
                  <c:v>26-28</c:v>
                </c:pt>
                <c:pt idx="14">
                  <c:v>28-30</c:v>
                </c:pt>
                <c:pt idx="15">
                  <c:v>30-32</c:v>
                </c:pt>
                <c:pt idx="16">
                  <c:v>32-34</c:v>
                </c:pt>
                <c:pt idx="17">
                  <c:v>34-36</c:v>
                </c:pt>
                <c:pt idx="18">
                  <c:v>36-38</c:v>
                </c:pt>
                <c:pt idx="19">
                  <c:v>38-40</c:v>
                </c:pt>
                <c:pt idx="20">
                  <c:v>40-42</c:v>
                </c:pt>
                <c:pt idx="21">
                  <c:v>42-44</c:v>
                </c:pt>
                <c:pt idx="22">
                  <c:v>44-46</c:v>
                </c:pt>
                <c:pt idx="23">
                  <c:v>46-48</c:v>
                </c:pt>
                <c:pt idx="24">
                  <c:v>48-50</c:v>
                </c:pt>
                <c:pt idx="25">
                  <c:v>50-52</c:v>
                </c:pt>
                <c:pt idx="26">
                  <c:v>52-54</c:v>
                </c:pt>
                <c:pt idx="27">
                  <c:v>54-56</c:v>
                </c:pt>
                <c:pt idx="28">
                  <c:v>56-58</c:v>
                </c:pt>
                <c:pt idx="29">
                  <c:v>58-60</c:v>
                </c:pt>
                <c:pt idx="30">
                  <c:v>60-62</c:v>
                </c:pt>
                <c:pt idx="31">
                  <c:v>62-64</c:v>
                </c:pt>
                <c:pt idx="32">
                  <c:v>64-66</c:v>
                </c:pt>
                <c:pt idx="33">
                  <c:v>66-68</c:v>
                </c:pt>
                <c:pt idx="34">
                  <c:v>68-70</c:v>
                </c:pt>
                <c:pt idx="35">
                  <c:v>70-72</c:v>
                </c:pt>
                <c:pt idx="36">
                  <c:v>72-74</c:v>
                </c:pt>
                <c:pt idx="37">
                  <c:v>74-76</c:v>
                </c:pt>
                <c:pt idx="38">
                  <c:v>76-78</c:v>
                </c:pt>
                <c:pt idx="39">
                  <c:v>78-80</c:v>
                </c:pt>
                <c:pt idx="40">
                  <c:v>80+</c:v>
                </c:pt>
              </c:strCache>
            </c:strRef>
          </c:cat>
          <c:val>
            <c:numRef>
              <c:f>Sheet1!$C$3:$C$43</c:f>
              <c:numCache>
                <c:formatCode>General</c:formatCode>
                <c:ptCount val="41"/>
                <c:pt idx="0">
                  <c:v>10.63</c:v>
                </c:pt>
                <c:pt idx="1">
                  <c:v>8.2100000000000009</c:v>
                </c:pt>
                <c:pt idx="2">
                  <c:v>11.11</c:v>
                </c:pt>
                <c:pt idx="3">
                  <c:v>8.7000000000000011</c:v>
                </c:pt>
                <c:pt idx="4">
                  <c:v>5.8</c:v>
                </c:pt>
                <c:pt idx="5">
                  <c:v>7.25</c:v>
                </c:pt>
                <c:pt idx="6">
                  <c:v>3.38</c:v>
                </c:pt>
                <c:pt idx="7">
                  <c:v>1.9300000000000033</c:v>
                </c:pt>
                <c:pt idx="8">
                  <c:v>3.38</c:v>
                </c:pt>
                <c:pt idx="9">
                  <c:v>5.31</c:v>
                </c:pt>
                <c:pt idx="10">
                  <c:v>2.42</c:v>
                </c:pt>
                <c:pt idx="11">
                  <c:v>0.48000000000000009</c:v>
                </c:pt>
                <c:pt idx="12">
                  <c:v>1.45</c:v>
                </c:pt>
                <c:pt idx="13">
                  <c:v>1.9300000000000033</c:v>
                </c:pt>
                <c:pt idx="14">
                  <c:v>1.45</c:v>
                </c:pt>
                <c:pt idx="15">
                  <c:v>0.48000000000000009</c:v>
                </c:pt>
                <c:pt idx="16">
                  <c:v>2.42</c:v>
                </c:pt>
                <c:pt idx="17">
                  <c:v>2.9</c:v>
                </c:pt>
                <c:pt idx="18">
                  <c:v>2.42</c:v>
                </c:pt>
                <c:pt idx="19">
                  <c:v>3.86</c:v>
                </c:pt>
                <c:pt idx="20">
                  <c:v>1.45</c:v>
                </c:pt>
                <c:pt idx="21">
                  <c:v>1.45</c:v>
                </c:pt>
                <c:pt idx="22">
                  <c:v>0.97000000000000008</c:v>
                </c:pt>
                <c:pt idx="23">
                  <c:v>0.97000000000000008</c:v>
                </c:pt>
                <c:pt idx="24">
                  <c:v>1.45</c:v>
                </c:pt>
                <c:pt idx="25">
                  <c:v>0.97000000000000008</c:v>
                </c:pt>
                <c:pt idx="26">
                  <c:v>0.97000000000000008</c:v>
                </c:pt>
                <c:pt idx="27">
                  <c:v>0.97000000000000008</c:v>
                </c:pt>
                <c:pt idx="28">
                  <c:v>0</c:v>
                </c:pt>
                <c:pt idx="29">
                  <c:v>0.48000000000000009</c:v>
                </c:pt>
                <c:pt idx="30">
                  <c:v>0.48000000000000009</c:v>
                </c:pt>
                <c:pt idx="31">
                  <c:v>0</c:v>
                </c:pt>
                <c:pt idx="32">
                  <c:v>0</c:v>
                </c:pt>
                <c:pt idx="33">
                  <c:v>0.48000000000000009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0.97000000000000008</c:v>
                </c:pt>
                <c:pt idx="39">
                  <c:v>0.48000000000000009</c:v>
                </c:pt>
                <c:pt idx="40">
                  <c:v>2.4099999999999997</c:v>
                </c:pt>
              </c:numCache>
            </c:numRef>
          </c:val>
        </c:ser>
        <c:axId val="62289792"/>
        <c:axId val="62300160"/>
      </c:barChart>
      <c:catAx>
        <c:axId val="62289792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 sz="1600"/>
                </a:pPr>
                <a:r>
                  <a:rPr lang="en-US" sz="1800" dirty="0" smtClean="0"/>
                  <a:t>3 Top Managers’ Ownership share (percent)</a:t>
                </a:r>
                <a:endParaRPr lang="en-US" sz="1800" dirty="0"/>
              </a:p>
            </c:rich>
          </c:tx>
          <c:layout>
            <c:manualLayout>
              <c:xMode val="edge"/>
              <c:yMode val="edge"/>
              <c:x val="0.37074523670652187"/>
              <c:y val="0.93391774891774659"/>
            </c:manualLayout>
          </c:layout>
        </c:title>
        <c:tickLblPos val="nextTo"/>
        <c:txPr>
          <a:bodyPr/>
          <a:lstStyle/>
          <a:p>
            <a:pPr>
              <a:defRPr sz="1800"/>
            </a:pPr>
            <a:endParaRPr lang="en-US"/>
          </a:p>
        </c:txPr>
        <c:crossAx val="62300160"/>
        <c:crosses val="autoZero"/>
        <c:auto val="1"/>
        <c:lblAlgn val="ctr"/>
        <c:lblOffset val="100"/>
      </c:catAx>
      <c:valAx>
        <c:axId val="62300160"/>
        <c:scaling>
          <c:orientation val="minMax"/>
          <c:max val="14"/>
          <c:min val="0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 sz="1800"/>
                </a:pPr>
                <a:r>
                  <a:rPr lang="en-US" sz="1800"/>
                  <a:t>Share of sample (percent)</a:t>
                </a:r>
              </a:p>
            </c:rich>
          </c:tx>
        </c:title>
        <c:numFmt formatCode="General" sourceLinked="1"/>
        <c:tickLblPos val="nextTo"/>
        <c:crossAx val="62289792"/>
        <c:crosses val="autoZero"/>
        <c:crossBetween val="between"/>
      </c:valAx>
    </c:plotArea>
    <c:plotVisOnly val="1"/>
    <c:dispBlanksAs val="gap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GB"/>
  <c:chart>
    <c:plotArea>
      <c:layout/>
      <c:lineChart>
        <c:grouping val="standard"/>
        <c:ser>
          <c:idx val="1"/>
          <c:order val="0"/>
          <c:tx>
            <c:strRef>
              <c:f>Sheet1!$B$1</c:f>
              <c:strCache>
                <c:ptCount val="1"/>
                <c:pt idx="0">
                  <c:v>National</c:v>
                </c:pt>
              </c:strCache>
            </c:strRef>
          </c:tx>
          <c:spPr>
            <a:ln>
              <a:solidFill>
                <a:srgbClr val="FFFF00"/>
              </a:solidFill>
            </a:ln>
          </c:spPr>
          <c:marker>
            <c:symbol val="none"/>
          </c:marker>
          <c:cat>
            <c:numRef>
              <c:f>Sheet1!$A$2:$A$51</c:f>
              <c:numCache>
                <c:formatCode>General</c:formatCode>
                <c:ptCount val="50"/>
                <c:pt idx="0">
                  <c:v>1864</c:v>
                </c:pt>
                <c:pt idx="1">
                  <c:v>1865</c:v>
                </c:pt>
                <c:pt idx="2">
                  <c:v>1866</c:v>
                </c:pt>
                <c:pt idx="3">
                  <c:v>1867</c:v>
                </c:pt>
                <c:pt idx="4">
                  <c:v>1868</c:v>
                </c:pt>
                <c:pt idx="5">
                  <c:v>1869</c:v>
                </c:pt>
                <c:pt idx="6">
                  <c:v>1870</c:v>
                </c:pt>
                <c:pt idx="7">
                  <c:v>1871</c:v>
                </c:pt>
                <c:pt idx="8">
                  <c:v>1872</c:v>
                </c:pt>
                <c:pt idx="9">
                  <c:v>1873</c:v>
                </c:pt>
                <c:pt idx="10">
                  <c:v>1874</c:v>
                </c:pt>
                <c:pt idx="11">
                  <c:v>1875</c:v>
                </c:pt>
                <c:pt idx="12">
                  <c:v>1876</c:v>
                </c:pt>
                <c:pt idx="13">
                  <c:v>1877</c:v>
                </c:pt>
                <c:pt idx="14">
                  <c:v>1878</c:v>
                </c:pt>
                <c:pt idx="15">
                  <c:v>1879</c:v>
                </c:pt>
                <c:pt idx="16">
                  <c:v>1880</c:v>
                </c:pt>
                <c:pt idx="17">
                  <c:v>1881</c:v>
                </c:pt>
                <c:pt idx="18">
                  <c:v>1882</c:v>
                </c:pt>
                <c:pt idx="19">
                  <c:v>1883</c:v>
                </c:pt>
                <c:pt idx="20">
                  <c:v>1884</c:v>
                </c:pt>
                <c:pt idx="21">
                  <c:v>1885</c:v>
                </c:pt>
                <c:pt idx="22">
                  <c:v>1886</c:v>
                </c:pt>
                <c:pt idx="23">
                  <c:v>1887</c:v>
                </c:pt>
                <c:pt idx="24">
                  <c:v>1888</c:v>
                </c:pt>
                <c:pt idx="25">
                  <c:v>1889</c:v>
                </c:pt>
                <c:pt idx="26">
                  <c:v>1890</c:v>
                </c:pt>
                <c:pt idx="27">
                  <c:v>1891</c:v>
                </c:pt>
                <c:pt idx="28">
                  <c:v>1892</c:v>
                </c:pt>
                <c:pt idx="29">
                  <c:v>1893</c:v>
                </c:pt>
                <c:pt idx="30">
                  <c:v>1894</c:v>
                </c:pt>
                <c:pt idx="31">
                  <c:v>1895</c:v>
                </c:pt>
                <c:pt idx="32">
                  <c:v>1896</c:v>
                </c:pt>
                <c:pt idx="33">
                  <c:v>1897</c:v>
                </c:pt>
                <c:pt idx="34">
                  <c:v>1898</c:v>
                </c:pt>
                <c:pt idx="35">
                  <c:v>1899</c:v>
                </c:pt>
                <c:pt idx="36">
                  <c:v>1900</c:v>
                </c:pt>
                <c:pt idx="37">
                  <c:v>1901</c:v>
                </c:pt>
                <c:pt idx="38">
                  <c:v>1902</c:v>
                </c:pt>
                <c:pt idx="39">
                  <c:v>1903</c:v>
                </c:pt>
                <c:pt idx="40">
                  <c:v>1904</c:v>
                </c:pt>
                <c:pt idx="41">
                  <c:v>1905</c:v>
                </c:pt>
                <c:pt idx="42">
                  <c:v>1906</c:v>
                </c:pt>
                <c:pt idx="43">
                  <c:v>1907</c:v>
                </c:pt>
                <c:pt idx="44">
                  <c:v>1908</c:v>
                </c:pt>
                <c:pt idx="45">
                  <c:v>1909</c:v>
                </c:pt>
                <c:pt idx="46">
                  <c:v>1910</c:v>
                </c:pt>
                <c:pt idx="47">
                  <c:v>1911</c:v>
                </c:pt>
                <c:pt idx="48">
                  <c:v>1912</c:v>
                </c:pt>
                <c:pt idx="49">
                  <c:v>1913</c:v>
                </c:pt>
              </c:numCache>
            </c:numRef>
          </c:cat>
          <c:val>
            <c:numRef>
              <c:f>Sheet1!$B$2:$B$51</c:f>
              <c:numCache>
                <c:formatCode>General</c:formatCode>
                <c:ptCount val="50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4</c:v>
                </c:pt>
                <c:pt idx="4">
                  <c:v>6</c:v>
                </c:pt>
                <c:pt idx="5">
                  <c:v>1</c:v>
                </c:pt>
                <c:pt idx="6">
                  <c:v>1</c:v>
                </c:pt>
                <c:pt idx="7">
                  <c:v>0</c:v>
                </c:pt>
                <c:pt idx="8">
                  <c:v>6</c:v>
                </c:pt>
                <c:pt idx="9">
                  <c:v>4</c:v>
                </c:pt>
                <c:pt idx="10">
                  <c:v>10</c:v>
                </c:pt>
                <c:pt idx="11">
                  <c:v>3</c:v>
                </c:pt>
                <c:pt idx="12">
                  <c:v>8</c:v>
                </c:pt>
                <c:pt idx="13">
                  <c:v>8</c:v>
                </c:pt>
                <c:pt idx="14">
                  <c:v>10</c:v>
                </c:pt>
                <c:pt idx="15">
                  <c:v>7</c:v>
                </c:pt>
                <c:pt idx="16">
                  <c:v>5</c:v>
                </c:pt>
                <c:pt idx="17">
                  <c:v>0</c:v>
                </c:pt>
                <c:pt idx="18">
                  <c:v>3</c:v>
                </c:pt>
                <c:pt idx="19">
                  <c:v>1</c:v>
                </c:pt>
                <c:pt idx="20">
                  <c:v>6</c:v>
                </c:pt>
                <c:pt idx="21">
                  <c:v>9</c:v>
                </c:pt>
                <c:pt idx="22">
                  <c:v>6</c:v>
                </c:pt>
                <c:pt idx="23">
                  <c:v>5</c:v>
                </c:pt>
                <c:pt idx="24">
                  <c:v>12</c:v>
                </c:pt>
                <c:pt idx="25">
                  <c:v>3</c:v>
                </c:pt>
                <c:pt idx="26">
                  <c:v>6</c:v>
                </c:pt>
                <c:pt idx="27">
                  <c:v>16</c:v>
                </c:pt>
                <c:pt idx="28">
                  <c:v>12</c:v>
                </c:pt>
                <c:pt idx="29">
                  <c:v>69</c:v>
                </c:pt>
                <c:pt idx="30">
                  <c:v>23</c:v>
                </c:pt>
                <c:pt idx="31">
                  <c:v>34</c:v>
                </c:pt>
                <c:pt idx="32">
                  <c:v>34</c:v>
                </c:pt>
                <c:pt idx="33">
                  <c:v>28</c:v>
                </c:pt>
                <c:pt idx="34">
                  <c:v>11</c:v>
                </c:pt>
                <c:pt idx="35">
                  <c:v>10</c:v>
                </c:pt>
                <c:pt idx="36">
                  <c:v>5</c:v>
                </c:pt>
                <c:pt idx="37">
                  <c:v>9</c:v>
                </c:pt>
                <c:pt idx="38">
                  <c:v>4</c:v>
                </c:pt>
                <c:pt idx="39">
                  <c:v>13</c:v>
                </c:pt>
                <c:pt idx="40">
                  <c:v>22</c:v>
                </c:pt>
                <c:pt idx="41">
                  <c:v>20</c:v>
                </c:pt>
                <c:pt idx="42">
                  <c:v>6</c:v>
                </c:pt>
                <c:pt idx="43">
                  <c:v>12</c:v>
                </c:pt>
                <c:pt idx="44">
                  <c:v>19</c:v>
                </c:pt>
                <c:pt idx="45">
                  <c:v>8</c:v>
                </c:pt>
                <c:pt idx="46">
                  <c:v>6</c:v>
                </c:pt>
                <c:pt idx="47">
                  <c:v>5</c:v>
                </c:pt>
                <c:pt idx="48">
                  <c:v>6</c:v>
                </c:pt>
                <c:pt idx="49">
                  <c:v>13</c:v>
                </c:pt>
              </c:numCache>
            </c:numRef>
          </c:val>
        </c:ser>
        <c:ser>
          <c:idx val="3"/>
          <c:order val="1"/>
          <c:tx>
            <c:strRef>
              <c:f>Sheet1!$D$1</c:f>
              <c:strCache>
                <c:ptCount val="1"/>
                <c:pt idx="0">
                  <c:v>All banks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ymbol val="none"/>
          </c:marker>
          <c:cat>
            <c:numRef>
              <c:f>Sheet1!$A$2:$A$51</c:f>
              <c:numCache>
                <c:formatCode>General</c:formatCode>
                <c:ptCount val="50"/>
                <c:pt idx="0">
                  <c:v>1864</c:v>
                </c:pt>
                <c:pt idx="1">
                  <c:v>1865</c:v>
                </c:pt>
                <c:pt idx="2">
                  <c:v>1866</c:v>
                </c:pt>
                <c:pt idx="3">
                  <c:v>1867</c:v>
                </c:pt>
                <c:pt idx="4">
                  <c:v>1868</c:v>
                </c:pt>
                <c:pt idx="5">
                  <c:v>1869</c:v>
                </c:pt>
                <c:pt idx="6">
                  <c:v>1870</c:v>
                </c:pt>
                <c:pt idx="7">
                  <c:v>1871</c:v>
                </c:pt>
                <c:pt idx="8">
                  <c:v>1872</c:v>
                </c:pt>
                <c:pt idx="9">
                  <c:v>1873</c:v>
                </c:pt>
                <c:pt idx="10">
                  <c:v>1874</c:v>
                </c:pt>
                <c:pt idx="11">
                  <c:v>1875</c:v>
                </c:pt>
                <c:pt idx="12">
                  <c:v>1876</c:v>
                </c:pt>
                <c:pt idx="13">
                  <c:v>1877</c:v>
                </c:pt>
                <c:pt idx="14">
                  <c:v>1878</c:v>
                </c:pt>
                <c:pt idx="15">
                  <c:v>1879</c:v>
                </c:pt>
                <c:pt idx="16">
                  <c:v>1880</c:v>
                </c:pt>
                <c:pt idx="17">
                  <c:v>1881</c:v>
                </c:pt>
                <c:pt idx="18">
                  <c:v>1882</c:v>
                </c:pt>
                <c:pt idx="19">
                  <c:v>1883</c:v>
                </c:pt>
                <c:pt idx="20">
                  <c:v>1884</c:v>
                </c:pt>
                <c:pt idx="21">
                  <c:v>1885</c:v>
                </c:pt>
                <c:pt idx="22">
                  <c:v>1886</c:v>
                </c:pt>
                <c:pt idx="23">
                  <c:v>1887</c:v>
                </c:pt>
                <c:pt idx="24">
                  <c:v>1888</c:v>
                </c:pt>
                <c:pt idx="25">
                  <c:v>1889</c:v>
                </c:pt>
                <c:pt idx="26">
                  <c:v>1890</c:v>
                </c:pt>
                <c:pt idx="27">
                  <c:v>1891</c:v>
                </c:pt>
                <c:pt idx="28">
                  <c:v>1892</c:v>
                </c:pt>
                <c:pt idx="29">
                  <c:v>1893</c:v>
                </c:pt>
                <c:pt idx="30">
                  <c:v>1894</c:v>
                </c:pt>
                <c:pt idx="31">
                  <c:v>1895</c:v>
                </c:pt>
                <c:pt idx="32">
                  <c:v>1896</c:v>
                </c:pt>
                <c:pt idx="33">
                  <c:v>1897</c:v>
                </c:pt>
                <c:pt idx="34">
                  <c:v>1898</c:v>
                </c:pt>
                <c:pt idx="35">
                  <c:v>1899</c:v>
                </c:pt>
                <c:pt idx="36">
                  <c:v>1900</c:v>
                </c:pt>
                <c:pt idx="37">
                  <c:v>1901</c:v>
                </c:pt>
                <c:pt idx="38">
                  <c:v>1902</c:v>
                </c:pt>
                <c:pt idx="39">
                  <c:v>1903</c:v>
                </c:pt>
                <c:pt idx="40">
                  <c:v>1904</c:v>
                </c:pt>
                <c:pt idx="41">
                  <c:v>1905</c:v>
                </c:pt>
                <c:pt idx="42">
                  <c:v>1906</c:v>
                </c:pt>
                <c:pt idx="43">
                  <c:v>1907</c:v>
                </c:pt>
                <c:pt idx="44">
                  <c:v>1908</c:v>
                </c:pt>
                <c:pt idx="45">
                  <c:v>1909</c:v>
                </c:pt>
                <c:pt idx="46">
                  <c:v>1910</c:v>
                </c:pt>
                <c:pt idx="47">
                  <c:v>1911</c:v>
                </c:pt>
                <c:pt idx="48">
                  <c:v>1912</c:v>
                </c:pt>
                <c:pt idx="49">
                  <c:v>1913</c:v>
                </c:pt>
              </c:numCache>
            </c:numRef>
          </c:cat>
          <c:val>
            <c:numRef>
              <c:f>Sheet1!$D$2:$D$51</c:f>
              <c:numCache>
                <c:formatCode>General</c:formatCode>
                <c:ptCount val="50"/>
                <c:pt idx="0">
                  <c:v>2</c:v>
                </c:pt>
                <c:pt idx="1">
                  <c:v>6</c:v>
                </c:pt>
                <c:pt idx="2">
                  <c:v>7</c:v>
                </c:pt>
                <c:pt idx="3">
                  <c:v>7</c:v>
                </c:pt>
                <c:pt idx="4">
                  <c:v>13</c:v>
                </c:pt>
                <c:pt idx="5">
                  <c:v>7</c:v>
                </c:pt>
                <c:pt idx="6">
                  <c:v>2</c:v>
                </c:pt>
                <c:pt idx="7">
                  <c:v>7</c:v>
                </c:pt>
                <c:pt idx="8">
                  <c:v>16</c:v>
                </c:pt>
                <c:pt idx="9">
                  <c:v>37</c:v>
                </c:pt>
                <c:pt idx="10">
                  <c:v>50</c:v>
                </c:pt>
                <c:pt idx="11">
                  <c:v>17</c:v>
                </c:pt>
                <c:pt idx="12">
                  <c:v>45</c:v>
                </c:pt>
                <c:pt idx="13">
                  <c:v>71</c:v>
                </c:pt>
                <c:pt idx="14">
                  <c:v>80</c:v>
                </c:pt>
                <c:pt idx="15">
                  <c:v>27</c:v>
                </c:pt>
                <c:pt idx="16">
                  <c:v>15</c:v>
                </c:pt>
                <c:pt idx="17">
                  <c:v>9</c:v>
                </c:pt>
                <c:pt idx="18">
                  <c:v>22</c:v>
                </c:pt>
                <c:pt idx="19">
                  <c:v>28</c:v>
                </c:pt>
                <c:pt idx="20">
                  <c:v>60</c:v>
                </c:pt>
                <c:pt idx="21">
                  <c:v>41</c:v>
                </c:pt>
                <c:pt idx="22">
                  <c:v>19</c:v>
                </c:pt>
                <c:pt idx="23">
                  <c:v>24</c:v>
                </c:pt>
                <c:pt idx="24">
                  <c:v>29</c:v>
                </c:pt>
                <c:pt idx="25">
                  <c:v>18</c:v>
                </c:pt>
                <c:pt idx="26">
                  <c:v>36</c:v>
                </c:pt>
                <c:pt idx="27">
                  <c:v>60</c:v>
                </c:pt>
                <c:pt idx="28">
                  <c:v>80</c:v>
                </c:pt>
                <c:pt idx="29">
                  <c:v>491</c:v>
                </c:pt>
                <c:pt idx="30">
                  <c:v>83</c:v>
                </c:pt>
                <c:pt idx="31">
                  <c:v>110</c:v>
                </c:pt>
                <c:pt idx="32">
                  <c:v>141</c:v>
                </c:pt>
                <c:pt idx="33">
                  <c:v>139</c:v>
                </c:pt>
                <c:pt idx="34">
                  <c:v>63</c:v>
                </c:pt>
                <c:pt idx="35">
                  <c:v>32</c:v>
                </c:pt>
                <c:pt idx="36">
                  <c:v>35</c:v>
                </c:pt>
                <c:pt idx="37">
                  <c:v>65</c:v>
                </c:pt>
                <c:pt idx="38">
                  <c:v>54</c:v>
                </c:pt>
                <c:pt idx="39">
                  <c:v>52</c:v>
                </c:pt>
                <c:pt idx="40">
                  <c:v>125</c:v>
                </c:pt>
                <c:pt idx="41">
                  <c:v>80</c:v>
                </c:pt>
                <c:pt idx="42">
                  <c:v>53</c:v>
                </c:pt>
                <c:pt idx="43">
                  <c:v>90</c:v>
                </c:pt>
                <c:pt idx="44">
                  <c:v>153</c:v>
                </c:pt>
                <c:pt idx="45">
                  <c:v>78</c:v>
                </c:pt>
                <c:pt idx="46">
                  <c:v>58</c:v>
                </c:pt>
                <c:pt idx="47">
                  <c:v>85</c:v>
                </c:pt>
                <c:pt idx="48">
                  <c:v>78</c:v>
                </c:pt>
                <c:pt idx="49">
                  <c:v>103</c:v>
                </c:pt>
              </c:numCache>
            </c:numRef>
          </c:val>
        </c:ser>
        <c:marker val="1"/>
        <c:axId val="32184192"/>
        <c:axId val="32185728"/>
      </c:lineChart>
      <c:catAx>
        <c:axId val="32184192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800" baseline="0">
                <a:solidFill>
                  <a:schemeClr val="bg1"/>
                </a:solidFill>
              </a:defRPr>
            </a:pPr>
            <a:endParaRPr lang="en-US"/>
          </a:p>
        </c:txPr>
        <c:crossAx val="32185728"/>
        <c:crosses val="autoZero"/>
        <c:auto val="1"/>
        <c:lblAlgn val="ctr"/>
        <c:lblOffset val="100"/>
        <c:tickLblSkip val="2"/>
        <c:tickMarkSkip val="1"/>
      </c:catAx>
      <c:valAx>
        <c:axId val="32185728"/>
        <c:scaling>
          <c:orientation val="minMax"/>
          <c:max val="500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sz="1800" baseline="0">
                <a:solidFill>
                  <a:schemeClr val="bg1"/>
                </a:solidFill>
              </a:defRPr>
            </a:pPr>
            <a:endParaRPr lang="en-US"/>
          </a:p>
        </c:txPr>
        <c:crossAx val="32184192"/>
        <c:crosses val="autoZero"/>
        <c:crossBetween val="between"/>
      </c:valAx>
    </c:plotArea>
    <c:legend>
      <c:legendPos val="b"/>
      <c:txPr>
        <a:bodyPr/>
        <a:lstStyle/>
        <a:p>
          <a:pPr>
            <a:defRPr sz="2000" baseline="0">
              <a:solidFill>
                <a:schemeClr val="bg1"/>
              </a:solidFill>
            </a:defRPr>
          </a:pPr>
          <a:endParaRPr lang="en-US"/>
        </a:p>
      </c:txPr>
    </c:legend>
    <c:plotVisOnly val="1"/>
    <c:dispBlanksAs val="gap"/>
  </c:chart>
  <c:externalData r:id="rId1"/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1BC17DA1-866F-4A0B-BE0D-D2ACCAC634AE}" type="datetimeFigureOut">
              <a:rPr lang="en-US"/>
              <a:pPr>
                <a:defRPr/>
              </a:pPr>
              <a:t>6/29/2015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67603DFC-6A20-4320-ABDC-E68B5E888D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8D2AB0B3-BC55-4F2A-8A13-4E746D1910E7}" type="datetimeFigureOut">
              <a:rPr lang="en-US"/>
              <a:pPr>
                <a:defRPr/>
              </a:pPr>
              <a:t>6/29/2015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CE8E93AF-0A63-4AB1-817E-1FD42F19A01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E5AEC5-08E0-4D3F-A8E8-E485673D9540}" type="datetimeFigureOut">
              <a:rPr lang="en-US"/>
              <a:pPr>
                <a:defRPr/>
              </a:pPr>
              <a:t>6/29/2015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82BFBD-E7A7-4ACE-8D72-02E35E51169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CB4225-5FBA-453C-9D16-713912277E47}" type="datetimeFigureOut">
              <a:rPr lang="en-US"/>
              <a:pPr>
                <a:defRPr/>
              </a:pPr>
              <a:t>6/29/2015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017668-DDDA-4A4D-BF73-5B720D502D5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AAD96E-174C-4A14-BD04-0182D8942CAA}" type="datetimeFigureOut">
              <a:rPr lang="en-US"/>
              <a:pPr>
                <a:defRPr/>
              </a:pPr>
              <a:t>6/29/2015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AD04CA-4CC2-41D1-BA34-AAB03EED95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0D26D0-8B45-4548-A417-6ED1C6213169}" type="datetimeFigureOut">
              <a:rPr lang="en-US"/>
              <a:pPr>
                <a:defRPr/>
              </a:pPr>
              <a:t>6/29/2015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57C4C1-6E3F-4068-8986-B45BD2EEDB2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B8CFD8-6F3D-43DE-98BF-95473CA14EE3}" type="datetimeFigureOut">
              <a:rPr lang="en-US"/>
              <a:pPr>
                <a:defRPr/>
              </a:pPr>
              <a:t>6/29/2015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303A3B-DE44-4EE0-83D4-8DBFA2222A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E18AE4-D234-4AF8-AFE6-8A70CC11003E}" type="datetimeFigureOut">
              <a:rPr lang="en-US"/>
              <a:pPr>
                <a:defRPr/>
              </a:pPr>
              <a:t>6/29/2015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883883-5D4E-445D-86A9-994D7E1459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466FEA-8291-43FC-8137-13D512136B9F}" type="datetimeFigureOut">
              <a:rPr lang="en-US"/>
              <a:pPr>
                <a:defRPr/>
              </a:pPr>
              <a:t>6/29/2015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57A467-5DD6-4A79-B341-8CC0C1AE3A4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1915FF-770A-4263-BACE-3003533CF5C1}" type="datetimeFigureOut">
              <a:rPr lang="en-US"/>
              <a:pPr>
                <a:defRPr/>
              </a:pPr>
              <a:t>6/29/2015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91EB6D-767E-4CF6-B5EB-4A1BE914FF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06C149-51D6-455D-8090-0632FEBDB582}" type="datetimeFigureOut">
              <a:rPr lang="en-US"/>
              <a:pPr>
                <a:defRPr/>
              </a:pPr>
              <a:t>6/29/2015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51EAA4-8D00-4055-89EA-F0A4D099D7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E3B224-C560-4944-A159-E79CE8531EC0}" type="datetimeFigureOut">
              <a:rPr lang="en-US"/>
              <a:pPr>
                <a:defRPr/>
              </a:pPr>
              <a:t>6/29/2015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AFDE17-5778-4F25-9206-26A36DF84E4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AF2A8-0F1F-4A62-83AE-CBA89A908529}" type="datetimeFigureOut">
              <a:rPr lang="en-US"/>
              <a:pPr>
                <a:defRPr/>
              </a:pPr>
              <a:t>6/29/2015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14886B-02A4-42D2-97B6-D2EC2736DA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2491CDA-B394-4671-BAD5-D04F99B34518}" type="datetimeFigureOut">
              <a:rPr lang="en-US"/>
              <a:pPr>
                <a:defRPr/>
              </a:pPr>
              <a:t>6/29/2015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299F10A-0FE5-4ABD-96EE-333441FB29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nstantia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nstantia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nstantia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nstantia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nstantia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nstantia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nstantia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nstantia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/>
          <p:cNvSpPr>
            <a:spLocks noGrp="1"/>
          </p:cNvSpPr>
          <p:nvPr>
            <p:ph type="ctrTitle"/>
          </p:nvPr>
        </p:nvSpPr>
        <p:spPr>
          <a:xfrm>
            <a:off x="381000" y="381000"/>
            <a:ext cx="8458200" cy="3200400"/>
          </a:xfrm>
        </p:spPr>
        <p:txBody>
          <a:bodyPr/>
          <a:lstStyle/>
          <a:p>
            <a:r>
              <a:rPr lang="en-US" sz="4000" smtClean="0">
                <a:solidFill>
                  <a:srgbClr val="FFC000"/>
                </a:solidFill>
              </a:rPr>
              <a:t>Corporate Governance and Risk Management at Unprotected Banks:</a:t>
            </a:r>
            <a:br>
              <a:rPr lang="en-US" sz="4000" smtClean="0">
                <a:solidFill>
                  <a:srgbClr val="FFC000"/>
                </a:solidFill>
              </a:rPr>
            </a:br>
            <a:r>
              <a:rPr lang="en-US" sz="4000" smtClean="0">
                <a:solidFill>
                  <a:srgbClr val="FFC000"/>
                </a:solidFill>
              </a:rPr>
              <a:t>National Banks in the 1890s</a:t>
            </a:r>
            <a:endParaRPr lang="en-US" sz="4000" b="1" smtClean="0">
              <a:solidFill>
                <a:srgbClr val="FFC000"/>
              </a:solidFill>
            </a:endParaRPr>
          </a:p>
        </p:txBody>
      </p:sp>
      <p:sp>
        <p:nvSpPr>
          <p:cNvPr id="15362" name="Subtitle 2"/>
          <p:cNvSpPr>
            <a:spLocks noGrp="1"/>
          </p:cNvSpPr>
          <p:nvPr>
            <p:ph type="subTitle" idx="1"/>
          </p:nvPr>
        </p:nvSpPr>
        <p:spPr>
          <a:xfrm>
            <a:off x="1371600" y="5562600"/>
            <a:ext cx="6400800" cy="9906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3000" smtClean="0">
                <a:solidFill>
                  <a:schemeClr val="tx1"/>
                </a:solidFill>
              </a:rPr>
              <a:t>GCGC, Stanford</a:t>
            </a:r>
          </a:p>
          <a:p>
            <a:pPr>
              <a:lnSpc>
                <a:spcPct val="80000"/>
              </a:lnSpc>
            </a:pPr>
            <a:r>
              <a:rPr lang="en-US" sz="3000" smtClean="0">
                <a:solidFill>
                  <a:schemeClr val="tx1"/>
                </a:solidFill>
              </a:rPr>
              <a:t>June 5, 2015</a:t>
            </a:r>
          </a:p>
        </p:txBody>
      </p:sp>
      <p:sp>
        <p:nvSpPr>
          <p:cNvPr id="15363" name="Title 1"/>
          <p:cNvSpPr>
            <a:spLocks/>
          </p:cNvSpPr>
          <p:nvPr/>
        </p:nvSpPr>
        <p:spPr bwMode="auto">
          <a:xfrm>
            <a:off x="304800" y="4038600"/>
            <a:ext cx="84582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3000">
                <a:latin typeface="Constantia" pitchFamily="18" charset="0"/>
              </a:rPr>
              <a:t>Charles W. Calomiris and Mark Carlson</a:t>
            </a:r>
          </a:p>
          <a:p>
            <a:pPr algn="ctr"/>
            <a:endParaRPr lang="en-US" sz="2800">
              <a:latin typeface="Constantia" pitchFamily="18" charset="0"/>
            </a:endParaRPr>
          </a:p>
          <a:p>
            <a:pPr algn="ctr"/>
            <a:endParaRPr lang="en-US" sz="2800">
              <a:latin typeface="Constant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/>
          <p:nvPr/>
        </p:nvGraphicFramePr>
        <p:xfrm>
          <a:off x="304800" y="685800"/>
          <a:ext cx="8229600" cy="5867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62000"/>
          </a:xfrm>
        </p:spPr>
        <p:txBody>
          <a:bodyPr/>
          <a:lstStyle/>
          <a:p>
            <a:r>
              <a:rPr lang="en-US" sz="3600" smtClean="0">
                <a:solidFill>
                  <a:srgbClr val="FFC000"/>
                </a:solidFill>
              </a:rPr>
              <a:t>Voluntary Governance Decisions</a:t>
            </a:r>
          </a:p>
        </p:txBody>
      </p:sp>
      <p:sp>
        <p:nvSpPr>
          <p:cNvPr id="25602" name="Content Placeholder 2"/>
          <p:cNvSpPr>
            <a:spLocks noGrp="1"/>
          </p:cNvSpPr>
          <p:nvPr>
            <p:ph idx="1"/>
          </p:nvPr>
        </p:nvSpPr>
        <p:spPr>
          <a:xfrm>
            <a:off x="762000" y="1295400"/>
            <a:ext cx="7772400" cy="5257800"/>
          </a:xfrm>
        </p:spPr>
        <p:txBody>
          <a:bodyPr/>
          <a:lstStyle/>
          <a:p>
            <a:pPr>
              <a:spcAft>
                <a:spcPts val="700"/>
              </a:spcAft>
              <a:buFont typeface="Arial" charset="0"/>
              <a:buNone/>
            </a:pPr>
            <a:r>
              <a:rPr lang="en-US" smtClean="0"/>
              <a:t>	</a:t>
            </a:r>
            <a:r>
              <a:rPr lang="en-US" sz="2800" smtClean="0"/>
              <a:t>Independent directors (the number &gt; one)</a:t>
            </a:r>
          </a:p>
          <a:p>
            <a:pPr>
              <a:spcAft>
                <a:spcPts val="700"/>
              </a:spcAft>
              <a:buFont typeface="Arial" charset="0"/>
              <a:buNone/>
            </a:pPr>
            <a:r>
              <a:rPr lang="en-US" sz="2800" smtClean="0"/>
              <a:t>	Board size (4-23, mean of 9)</a:t>
            </a:r>
          </a:p>
          <a:p>
            <a:pPr>
              <a:spcAft>
                <a:spcPts val="700"/>
              </a:spcAft>
              <a:buFont typeface="Arial" charset="0"/>
              <a:buNone/>
            </a:pPr>
            <a:r>
              <a:rPr lang="en-US" sz="2800" smtClean="0"/>
              <a:t>	Frequency of board meetings</a:t>
            </a:r>
          </a:p>
          <a:p>
            <a:pPr>
              <a:spcAft>
                <a:spcPts val="700"/>
              </a:spcAft>
              <a:buFont typeface="Arial" charset="0"/>
              <a:buNone/>
            </a:pPr>
            <a:r>
              <a:rPr lang="en-US" sz="2800" smtClean="0"/>
              <a:t>	Bonding of cashier (60%), bonding of president (35%)</a:t>
            </a:r>
          </a:p>
          <a:p>
            <a:pPr>
              <a:spcAft>
                <a:spcPts val="700"/>
              </a:spcAft>
              <a:buFont typeface="Arial" charset="0"/>
              <a:buNone/>
            </a:pPr>
            <a:r>
              <a:rPr lang="en-US" sz="2800" smtClean="0"/>
              <a:t>	Formal loan approval committee (if included independent director)</a:t>
            </a:r>
          </a:p>
          <a:p>
            <a:pPr>
              <a:spcAft>
                <a:spcPts val="700"/>
              </a:spcAft>
              <a:buFont typeface="Arial" charset="0"/>
              <a:buNone/>
            </a:pPr>
            <a:r>
              <a:rPr lang="en-US" sz="2800" smtClean="0"/>
              <a:t>	Equity-to-assets ratio</a:t>
            </a:r>
          </a:p>
          <a:p>
            <a:pPr>
              <a:spcAft>
                <a:spcPts val="700"/>
              </a:spcAft>
              <a:buFont typeface="Arial" charset="0"/>
              <a:buNone/>
            </a:pPr>
            <a:r>
              <a:rPr lang="en-US" sz="2800" smtClean="0"/>
              <a:t>	Cash-to-assets ratio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81000" y="457200"/>
          <a:ext cx="8458200" cy="5784850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905000"/>
                <a:gridCol w="1310640"/>
                <a:gridCol w="1310640"/>
                <a:gridCol w="1310640"/>
                <a:gridCol w="1310640"/>
                <a:gridCol w="1310640"/>
              </a:tblGrid>
              <a:tr h="1106003">
                <a:tc>
                  <a:txBody>
                    <a:bodyPr/>
                    <a:lstStyle/>
                    <a:p>
                      <a:r>
                        <a:rPr lang="en-US" sz="1800" b="0" dirty="0" smtClean="0"/>
                        <a:t>Correlation </a:t>
                      </a:r>
                    </a:p>
                    <a:p>
                      <a:r>
                        <a:rPr lang="en-US" sz="1800" b="0" dirty="0" smtClean="0"/>
                        <a:t>Matrix</a:t>
                      </a:r>
                      <a:endParaRPr lang="en-US" sz="1800" b="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900" dirty="0" smtClean="0"/>
                        <a:t>Board meets at least monthly</a:t>
                      </a:r>
                      <a:endParaRPr lang="en-US" sz="1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900" dirty="0" smtClean="0"/>
                        <a:t>High %</a:t>
                      </a:r>
                      <a:r>
                        <a:rPr lang="en-US" sz="1900" baseline="0" dirty="0" smtClean="0"/>
                        <a:t> O</a:t>
                      </a:r>
                      <a:r>
                        <a:rPr lang="en-US" sz="1900" dirty="0" smtClean="0"/>
                        <a:t>utsiders on Board </a:t>
                      </a:r>
                      <a:endParaRPr lang="en-US" sz="1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900" dirty="0" smtClean="0"/>
                        <a:t>Active</a:t>
                      </a:r>
                      <a:r>
                        <a:rPr lang="en-US" sz="1900" baseline="0" dirty="0" smtClean="0"/>
                        <a:t> discount comm.</a:t>
                      </a:r>
                      <a:endParaRPr lang="en-US" sz="1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900" dirty="0" smtClean="0"/>
                        <a:t>Pres.</a:t>
                      </a:r>
                      <a:r>
                        <a:rPr lang="en-US" sz="1900" baseline="0" dirty="0" smtClean="0"/>
                        <a:t> bonded</a:t>
                      </a:r>
                      <a:endParaRPr lang="en-US" sz="1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900" dirty="0" smtClean="0"/>
                        <a:t>Cashier bonded</a:t>
                      </a:r>
                      <a:endParaRPr lang="en-US" sz="1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>
                        <a:alpha val="0"/>
                      </a:srgbClr>
                    </a:solidFill>
                  </a:tcPr>
                </a:tc>
              </a:tr>
              <a:tr h="77420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dirty="0" smtClean="0"/>
                        <a:t>Management</a:t>
                      </a:r>
                      <a:r>
                        <a:rPr lang="en-US" sz="2000" b="0" baseline="0" dirty="0" smtClean="0"/>
                        <a:t> stock share</a:t>
                      </a:r>
                      <a:endParaRPr lang="en-US" sz="2000" b="0" dirty="0" smtClean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rgbClr val="FFC000"/>
                          </a:solidFill>
                        </a:rPr>
                        <a:t>-0.23</a:t>
                      </a:r>
                      <a:endParaRPr lang="en-US" sz="2800" b="1" dirty="0">
                        <a:solidFill>
                          <a:srgbClr val="FFC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rgbClr val="FFC000"/>
                          </a:solidFill>
                        </a:rPr>
                        <a:t>-0.44</a:t>
                      </a:r>
                      <a:endParaRPr lang="en-US" sz="2800" b="1" dirty="0">
                        <a:solidFill>
                          <a:srgbClr val="FFC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rgbClr val="FFC000"/>
                          </a:solidFill>
                        </a:rPr>
                        <a:t>-0.25</a:t>
                      </a:r>
                      <a:endParaRPr lang="en-US" sz="2800" b="1" dirty="0">
                        <a:solidFill>
                          <a:srgbClr val="FFC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rgbClr val="FFC000"/>
                          </a:solidFill>
                        </a:rPr>
                        <a:t>-0.15</a:t>
                      </a:r>
                      <a:endParaRPr lang="en-US" sz="2800" b="1" dirty="0">
                        <a:solidFill>
                          <a:srgbClr val="FFC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rgbClr val="FFC000"/>
                          </a:solidFill>
                        </a:rPr>
                        <a:t>-0.22</a:t>
                      </a:r>
                      <a:endParaRPr lang="en-US" sz="2800" b="1" dirty="0">
                        <a:solidFill>
                          <a:srgbClr val="FFC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>
                        <a:alpha val="0"/>
                      </a:srgbClr>
                    </a:solidFill>
                  </a:tcPr>
                </a:tc>
              </a:tr>
              <a:tr h="77420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dirty="0" smtClean="0"/>
                        <a:t>Board meets at least monthly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rgbClr val="92D050"/>
                          </a:solidFill>
                        </a:rPr>
                        <a:t>0.20</a:t>
                      </a:r>
                      <a:endParaRPr lang="en-US" sz="2800" dirty="0">
                        <a:solidFill>
                          <a:srgbClr val="92D05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rgbClr val="92D050"/>
                          </a:solidFill>
                        </a:rPr>
                        <a:t>0.33</a:t>
                      </a:r>
                      <a:endParaRPr lang="en-US" sz="2800" dirty="0">
                        <a:solidFill>
                          <a:srgbClr val="92D05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rgbClr val="92D050"/>
                          </a:solidFill>
                        </a:rPr>
                        <a:t>0.08</a:t>
                      </a:r>
                      <a:endParaRPr lang="en-US" sz="2800" dirty="0">
                        <a:solidFill>
                          <a:srgbClr val="92D05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rgbClr val="92D050"/>
                          </a:solidFill>
                        </a:rPr>
                        <a:t>0.15</a:t>
                      </a:r>
                      <a:endParaRPr lang="en-US" sz="2800" dirty="0">
                        <a:solidFill>
                          <a:srgbClr val="92D05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>
                        <a:alpha val="0"/>
                      </a:srgbClr>
                    </a:solidFill>
                  </a:tcPr>
                </a:tc>
              </a:tr>
              <a:tr h="77420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dirty="0" smtClean="0"/>
                        <a:t>High % Outsiders on Board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>
                        <a:solidFill>
                          <a:srgbClr val="92D05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rgbClr val="92D050"/>
                          </a:solidFill>
                        </a:rPr>
                        <a:t>0.25</a:t>
                      </a:r>
                      <a:endParaRPr lang="en-US" sz="2800" dirty="0">
                        <a:solidFill>
                          <a:srgbClr val="92D05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rgbClr val="92D050"/>
                          </a:solidFill>
                        </a:rPr>
                        <a:t>0.22</a:t>
                      </a:r>
                      <a:endParaRPr lang="en-US" sz="2800" dirty="0">
                        <a:solidFill>
                          <a:srgbClr val="92D05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rgbClr val="92D050"/>
                          </a:solidFill>
                        </a:rPr>
                        <a:t>0.20</a:t>
                      </a:r>
                      <a:endParaRPr lang="en-US" sz="2800" dirty="0">
                        <a:solidFill>
                          <a:srgbClr val="92D05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>
                        <a:alpha val="0"/>
                      </a:srgbClr>
                    </a:solidFill>
                  </a:tcPr>
                </a:tc>
              </a:tr>
              <a:tr h="110600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dirty="0" smtClean="0"/>
                        <a:t>Active</a:t>
                      </a:r>
                      <a:r>
                        <a:rPr lang="en-US" sz="2000" b="0" baseline="0" dirty="0" smtClean="0"/>
                        <a:t> discount committee</a:t>
                      </a:r>
                      <a:endParaRPr lang="en-US" sz="2000" b="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>
                        <a:solidFill>
                          <a:srgbClr val="92D05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>
                        <a:solidFill>
                          <a:srgbClr val="92D05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rgbClr val="92D050"/>
                          </a:solidFill>
                        </a:rPr>
                        <a:t>0.24</a:t>
                      </a:r>
                      <a:endParaRPr lang="en-US" sz="2800" dirty="0">
                        <a:solidFill>
                          <a:srgbClr val="92D05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rgbClr val="92D050"/>
                          </a:solidFill>
                        </a:rPr>
                        <a:t>0.43</a:t>
                      </a:r>
                      <a:endParaRPr lang="en-US" sz="2800" dirty="0">
                        <a:solidFill>
                          <a:srgbClr val="92D05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>
                        <a:alpha val="0"/>
                      </a:srgbClr>
                    </a:solidFill>
                  </a:tcPr>
                </a:tc>
              </a:tr>
              <a:tr h="87558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dirty="0" smtClean="0"/>
                        <a:t>Pres.</a:t>
                      </a:r>
                      <a:r>
                        <a:rPr lang="en-US" sz="2000" b="0" baseline="0" dirty="0" smtClean="0"/>
                        <a:t> bonded</a:t>
                      </a:r>
                      <a:endParaRPr lang="en-US" sz="2000" b="0" dirty="0" smtClean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>
                        <a:solidFill>
                          <a:srgbClr val="92D05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>
                        <a:solidFill>
                          <a:srgbClr val="92D05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>
                        <a:solidFill>
                          <a:srgbClr val="92D05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rgbClr val="92D050"/>
                          </a:solidFill>
                        </a:rPr>
                        <a:t>0.50</a:t>
                      </a:r>
                      <a:endParaRPr lang="en-US" sz="2800" dirty="0">
                        <a:solidFill>
                          <a:srgbClr val="92D05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>
                        <a:alpha val="0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26676" name="TextBox 2"/>
          <p:cNvSpPr txBox="1">
            <a:spLocks noChangeArrowheads="1"/>
          </p:cNvSpPr>
          <p:nvPr/>
        </p:nvSpPr>
        <p:spPr bwMode="auto">
          <a:xfrm>
            <a:off x="533400" y="6248400"/>
            <a:ext cx="81184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nstantia" pitchFamily="18" charset="0"/>
              </a:rPr>
              <a:t>Note that all correlations in first row are negative. All other correlations positive.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81000" y="838200"/>
          <a:ext cx="8382000" cy="5181600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2735640"/>
                <a:gridCol w="2141160"/>
                <a:gridCol w="1828800"/>
                <a:gridCol w="1676401"/>
              </a:tblGrid>
              <a:tr h="1397508">
                <a:tc>
                  <a:txBody>
                    <a:bodyPr/>
                    <a:lstStyle/>
                    <a:p>
                      <a:endParaRPr lang="en-US" sz="1800" b="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900" dirty="0" smtClean="0"/>
                        <a:t>Low Management</a:t>
                      </a:r>
                      <a:r>
                        <a:rPr lang="en-US" sz="1900" baseline="0" dirty="0" smtClean="0"/>
                        <a:t> Ownership Share</a:t>
                      </a:r>
                      <a:endParaRPr lang="en-US" sz="1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900" dirty="0" smtClean="0"/>
                        <a:t>Medium Management Ownership</a:t>
                      </a:r>
                      <a:endParaRPr lang="en-US" sz="1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900" dirty="0" smtClean="0"/>
                        <a:t>High</a:t>
                      </a:r>
                      <a:r>
                        <a:rPr lang="en-US" sz="1900" baseline="0" dirty="0" smtClean="0"/>
                        <a:t> Management Ownership</a:t>
                      </a:r>
                      <a:endParaRPr lang="en-US" sz="1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>
                        <a:alpha val="0"/>
                      </a:srgbClr>
                    </a:solidFill>
                  </a:tcPr>
                </a:tc>
              </a:tr>
              <a:tr h="54058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dirty="0" smtClean="0"/>
                        <a:t>Assets ($</a:t>
                      </a:r>
                      <a:r>
                        <a:rPr lang="en-US" sz="2000" b="0" baseline="0" dirty="0" smtClean="0"/>
                        <a:t> </a:t>
                      </a:r>
                      <a:r>
                        <a:rPr lang="en-US" sz="2000" b="0" dirty="0" smtClean="0"/>
                        <a:t>millions)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2.2</a:t>
                      </a:r>
                      <a:endParaRPr lang="en-US" sz="2800" b="1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chemeClr val="bg1"/>
                          </a:solidFill>
                        </a:rPr>
                        <a:t>1.6</a:t>
                      </a:r>
                      <a:endParaRPr lang="en-US" sz="28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1.6</a:t>
                      </a:r>
                      <a:endParaRPr lang="en-US" sz="2800" b="1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>
                        <a:alpha val="0"/>
                      </a:srgbClr>
                    </a:solidFill>
                  </a:tcPr>
                </a:tc>
              </a:tr>
              <a:tr h="54058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dirty="0" smtClean="0"/>
                        <a:t>Governance Score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3.2</a:t>
                      </a:r>
                      <a:endParaRPr lang="en-US" sz="2800" b="1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chemeClr val="bg1"/>
                          </a:solidFill>
                        </a:rPr>
                        <a:t>2.9</a:t>
                      </a:r>
                      <a:endParaRPr lang="en-US" sz="28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1.7</a:t>
                      </a:r>
                      <a:endParaRPr lang="en-US" sz="2800" b="1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>
                        <a:alpha val="0"/>
                      </a:srgbClr>
                    </a:solidFill>
                  </a:tcPr>
                </a:tc>
              </a:tr>
              <a:tr h="54058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dirty="0" smtClean="0"/>
                        <a:t>Pres. Salary /Assets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0.22</a:t>
                      </a:r>
                      <a:endParaRPr lang="en-US" sz="2800" b="1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chemeClr val="bg1"/>
                          </a:solidFill>
                        </a:rPr>
                        <a:t>0.32</a:t>
                      </a:r>
                      <a:endParaRPr lang="en-US" sz="28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0.31</a:t>
                      </a:r>
                      <a:endParaRPr lang="en-US" sz="2800" b="1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>
                        <a:alpha val="0"/>
                      </a:srgbClr>
                    </a:solidFill>
                  </a:tcPr>
                </a:tc>
              </a:tr>
              <a:tr h="54058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dirty="0" smtClean="0"/>
                        <a:t>President Bonded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0.38</a:t>
                      </a:r>
                      <a:endParaRPr lang="en-US" sz="2800" b="1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chemeClr val="bg1"/>
                          </a:solidFill>
                        </a:rPr>
                        <a:t>0.36</a:t>
                      </a:r>
                      <a:endParaRPr lang="en-US" sz="28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0.22</a:t>
                      </a:r>
                      <a:endParaRPr lang="en-US" sz="2800" b="1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>
                        <a:alpha val="0"/>
                      </a:srgbClr>
                    </a:solidFill>
                  </a:tcPr>
                </a:tc>
              </a:tr>
              <a:tr h="54058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dirty="0" smtClean="0"/>
                        <a:t>Officers’ Loan Share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2.4</a:t>
                      </a:r>
                      <a:endParaRPr lang="en-US" sz="2800" b="1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chemeClr val="bg1"/>
                          </a:solidFill>
                        </a:rPr>
                        <a:t>3.0</a:t>
                      </a:r>
                      <a:endParaRPr lang="en-US" sz="28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4.7</a:t>
                      </a:r>
                      <a:endParaRPr lang="en-US" sz="2800" b="1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>
                        <a:alpha val="0"/>
                      </a:srgbClr>
                    </a:solidFill>
                  </a:tcPr>
                </a:tc>
              </a:tr>
              <a:tr h="54058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dirty="0" smtClean="0"/>
                        <a:t>Outs. Dir.</a:t>
                      </a:r>
                      <a:r>
                        <a:rPr lang="en-US" sz="2000" b="0" baseline="0" dirty="0" smtClean="0"/>
                        <a:t> Loan Share</a:t>
                      </a:r>
                      <a:endParaRPr lang="en-US" sz="2000" b="0" dirty="0" smtClean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6.2</a:t>
                      </a:r>
                      <a:endParaRPr lang="en-US" sz="2800" b="1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chemeClr val="bg1"/>
                          </a:solidFill>
                        </a:rPr>
                        <a:t>5.5</a:t>
                      </a:r>
                      <a:endParaRPr lang="en-US" sz="28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4.1</a:t>
                      </a:r>
                      <a:endParaRPr lang="en-US" sz="2800" b="1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>
                        <a:alpha val="0"/>
                      </a:srgbClr>
                    </a:solidFill>
                  </a:tcPr>
                </a:tc>
              </a:tr>
              <a:tr h="54058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dirty="0" smtClean="0"/>
                        <a:t>Dividends per share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3.5</a:t>
                      </a:r>
                      <a:endParaRPr lang="en-US" sz="2800" b="1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chemeClr val="bg1"/>
                          </a:solidFill>
                        </a:rPr>
                        <a:t>4.8</a:t>
                      </a:r>
                      <a:endParaRPr lang="en-US" sz="28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7.6</a:t>
                      </a:r>
                      <a:endParaRPr lang="en-US" sz="2800" b="1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>
                        <a:alpha val="0"/>
                      </a:srgb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/>
          <a:lstStyle/>
          <a:p>
            <a:r>
              <a:rPr lang="en-US" sz="3600" smtClean="0">
                <a:solidFill>
                  <a:srgbClr val="FFC000"/>
                </a:solidFill>
              </a:rPr>
              <a:t>Measures of Banks’ Risk Choices</a:t>
            </a:r>
          </a:p>
        </p:txBody>
      </p:sp>
      <p:sp>
        <p:nvSpPr>
          <p:cNvPr id="28674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105400"/>
          </a:xfrm>
        </p:spPr>
        <p:txBody>
          <a:bodyPr/>
          <a:lstStyle/>
          <a:p>
            <a:pPr>
              <a:spcAft>
                <a:spcPts val="700"/>
              </a:spcAft>
              <a:buFont typeface="Arial" charset="0"/>
              <a:buNone/>
            </a:pPr>
            <a:r>
              <a:rPr lang="en-US" sz="3000" smtClean="0"/>
              <a:t>	Probability of failure or suspension</a:t>
            </a:r>
          </a:p>
          <a:p>
            <a:pPr>
              <a:spcAft>
                <a:spcPts val="700"/>
              </a:spcAft>
              <a:buFont typeface="Arial" charset="0"/>
              <a:buNone/>
            </a:pPr>
            <a:r>
              <a:rPr lang="en-US" sz="3000" smtClean="0"/>
              <a:t>	Reliance on “hot debt” market</a:t>
            </a:r>
          </a:p>
          <a:p>
            <a:pPr>
              <a:spcAft>
                <a:spcPts val="700"/>
              </a:spcAft>
              <a:buFont typeface="Arial" charset="0"/>
              <a:buNone/>
            </a:pPr>
            <a:r>
              <a:rPr lang="en-US" sz="3000" smtClean="0"/>
              <a:t>	Percent Troubled loans (examiners’ opinions)</a:t>
            </a:r>
          </a:p>
          <a:p>
            <a:pPr>
              <a:spcAft>
                <a:spcPts val="700"/>
              </a:spcAft>
              <a:buFont typeface="Arial" charset="0"/>
              <a:buNone/>
            </a:pPr>
            <a:r>
              <a:rPr lang="en-US" sz="3000" smtClean="0"/>
              <a:t>	Estimated loan losses (objective criteria for “bad” loans, plus examiners’ opinions about other “troubled”)</a:t>
            </a:r>
          </a:p>
          <a:p>
            <a:pPr>
              <a:spcAft>
                <a:spcPts val="700"/>
              </a:spcAft>
              <a:buFont typeface="Arial" charset="0"/>
              <a:buNone/>
            </a:pPr>
            <a:r>
              <a:rPr lang="en-US" sz="3000" smtClean="0"/>
              <a:t>	Ex ante measures of loan risk (loan types) </a:t>
            </a:r>
          </a:p>
          <a:p>
            <a:pPr>
              <a:spcAft>
                <a:spcPts val="700"/>
              </a:spcAft>
              <a:buFont typeface="Arial" charset="0"/>
              <a:buNone/>
            </a:pPr>
            <a:r>
              <a:rPr lang="en-US" sz="3000" smtClean="0"/>
              <a:t>	</a:t>
            </a:r>
          </a:p>
          <a:p>
            <a:pPr>
              <a:spcAft>
                <a:spcPts val="700"/>
              </a:spcAft>
            </a:pP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n-US" sz="3600" smtClean="0">
                <a:solidFill>
                  <a:srgbClr val="FFC000"/>
                </a:solidFill>
              </a:rPr>
              <a:t>Bank Closures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52400" y="1295400"/>
          <a:ext cx="8763000" cy="5181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74638"/>
            <a:ext cx="8534400" cy="868362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3600" dirty="0" err="1" smtClean="0">
                <a:solidFill>
                  <a:srgbClr val="FFC000"/>
                </a:solidFill>
              </a:rPr>
              <a:t>Instrumenting</a:t>
            </a:r>
            <a:r>
              <a:rPr lang="en-US" sz="3600" dirty="0" smtClean="0">
                <a:solidFill>
                  <a:srgbClr val="FFC000"/>
                </a:solidFill>
              </a:rPr>
              <a:t> Ownership and </a:t>
            </a:r>
            <a:r>
              <a:rPr lang="en-US" sz="3600" dirty="0" err="1" smtClean="0">
                <a:solidFill>
                  <a:srgbClr val="FFC000"/>
                </a:solidFill>
              </a:rPr>
              <a:t>Governnance</a:t>
            </a:r>
            <a:endParaRPr lang="en-US" sz="3600" dirty="0">
              <a:solidFill>
                <a:srgbClr val="FFC000"/>
              </a:solidFill>
            </a:endParaRPr>
          </a:p>
        </p:txBody>
      </p:sp>
      <p:sp>
        <p:nvSpPr>
          <p:cNvPr id="30722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5029200"/>
          </a:xfrm>
        </p:spPr>
        <p:txBody>
          <a:bodyPr/>
          <a:lstStyle/>
          <a:p>
            <a:pPr>
              <a:spcAft>
                <a:spcPts val="800"/>
              </a:spcAft>
              <a:buFont typeface="Arial" charset="0"/>
              <a:buNone/>
            </a:pPr>
            <a:r>
              <a:rPr lang="en-US" sz="3000" smtClean="0">
                <a:solidFill>
                  <a:schemeClr val="bg1"/>
                </a:solidFill>
              </a:rPr>
              <a:t>	Managerial turnover is exogenous (death)</a:t>
            </a:r>
            <a:endParaRPr lang="en-US" sz="2600" smtClean="0">
              <a:solidFill>
                <a:schemeClr val="bg1"/>
              </a:solidFill>
            </a:endParaRPr>
          </a:p>
          <a:p>
            <a:pPr>
              <a:spcAft>
                <a:spcPts val="800"/>
              </a:spcAft>
            </a:pPr>
            <a:endParaRPr lang="en-US" sz="1000" smtClean="0">
              <a:solidFill>
                <a:schemeClr val="bg1"/>
              </a:solidFill>
            </a:endParaRPr>
          </a:p>
          <a:p>
            <a:pPr>
              <a:spcAft>
                <a:spcPts val="800"/>
              </a:spcAft>
              <a:buFont typeface="Arial" charset="0"/>
              <a:buNone/>
            </a:pPr>
            <a:r>
              <a:rPr lang="en-US" sz="3000" smtClean="0">
                <a:solidFill>
                  <a:schemeClr val="bg1"/>
                </a:solidFill>
              </a:rPr>
              <a:t>	It reduces managerial ownership share, and increases formal governance.</a:t>
            </a:r>
          </a:p>
          <a:p>
            <a:pPr>
              <a:spcAft>
                <a:spcPts val="800"/>
              </a:spcAft>
              <a:buFont typeface="Arial" charset="0"/>
              <a:buNone/>
            </a:pPr>
            <a:endParaRPr lang="en-US" sz="1000" smtClean="0">
              <a:solidFill>
                <a:schemeClr val="bg1"/>
              </a:solidFill>
            </a:endParaRPr>
          </a:p>
          <a:p>
            <a:pPr>
              <a:spcAft>
                <a:spcPts val="800"/>
              </a:spcAft>
              <a:buFont typeface="Arial" charset="0"/>
              <a:buNone/>
            </a:pPr>
            <a:r>
              <a:rPr lang="en-US" sz="2600" smtClean="0">
                <a:solidFill>
                  <a:schemeClr val="bg1"/>
                </a:solidFill>
              </a:rPr>
              <a:t>	</a:t>
            </a:r>
            <a:r>
              <a:rPr lang="en-US" sz="3000" smtClean="0">
                <a:solidFill>
                  <a:schemeClr val="bg1"/>
                </a:solidFill>
              </a:rPr>
              <a:t>Results for OLS are robust to uses instrumented management share or corporate governance score.	</a:t>
            </a:r>
            <a:endParaRPr lang="en-US" sz="1000" smtClean="0">
              <a:solidFill>
                <a:schemeClr val="bg1"/>
              </a:solidFill>
            </a:endParaRPr>
          </a:p>
          <a:p>
            <a:pPr>
              <a:spcAft>
                <a:spcPts val="800"/>
              </a:spcAft>
              <a:buFont typeface="Arial" charset="0"/>
              <a:buNone/>
            </a:pPr>
            <a:r>
              <a:rPr lang="en-US" sz="2600" smtClean="0">
                <a:solidFill>
                  <a:schemeClr val="bg1"/>
                </a:solidFill>
              </a:rPr>
              <a:t>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1162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3600" dirty="0" smtClean="0">
                <a:solidFill>
                  <a:srgbClr val="FFC000"/>
                </a:solidFill>
              </a:rPr>
              <a:t>First Stage Regressions</a:t>
            </a:r>
            <a:endParaRPr lang="en-US" sz="3600" dirty="0">
              <a:solidFill>
                <a:srgbClr val="FFC000"/>
              </a:solidFill>
            </a:endParaRPr>
          </a:p>
        </p:txBody>
      </p:sp>
      <p:graphicFrame>
        <p:nvGraphicFramePr>
          <p:cNvPr id="6" name="Content Placeholder 3"/>
          <p:cNvGraphicFramePr>
            <a:graphicFrameLocks/>
          </p:cNvGraphicFramePr>
          <p:nvPr/>
        </p:nvGraphicFramePr>
        <p:xfrm>
          <a:off x="2133600" y="914400"/>
          <a:ext cx="4572000" cy="565467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97409"/>
                <a:gridCol w="1266377"/>
                <a:gridCol w="1208215"/>
              </a:tblGrid>
              <a:tr h="4010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300" dirty="0">
                        <a:effectLst/>
                        <a:latin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Management ownership</a:t>
                      </a:r>
                      <a:endParaRPr lang="en-US" sz="130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</a:rPr>
                        <a:t>Score</a:t>
                      </a:r>
                      <a:endParaRPr lang="en-US" sz="1300" dirty="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93860">
                <a:tc row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</a:rPr>
                        <a:t>Turnover</a:t>
                      </a:r>
                      <a:endParaRPr lang="en-US" sz="1300" dirty="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solidFill>
                            <a:srgbClr val="002060"/>
                          </a:solidFill>
                          <a:effectLst/>
                        </a:rPr>
                        <a:t>-0.06***</a:t>
                      </a:r>
                      <a:endParaRPr lang="en-US" sz="1300" dirty="0">
                        <a:solidFill>
                          <a:srgbClr val="002060"/>
                        </a:solidFill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solidFill>
                            <a:srgbClr val="002060"/>
                          </a:solidFill>
                          <a:effectLst/>
                        </a:rPr>
                        <a:t>0.38***</a:t>
                      </a:r>
                      <a:endParaRPr lang="en-US" sz="1300" dirty="0">
                        <a:solidFill>
                          <a:srgbClr val="002060"/>
                        </a:solidFill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9386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solidFill>
                            <a:srgbClr val="002060"/>
                          </a:solidFill>
                          <a:effectLst/>
                        </a:rPr>
                        <a:t>(0.02)</a:t>
                      </a:r>
                      <a:endParaRPr lang="en-US" sz="1300" dirty="0">
                        <a:solidFill>
                          <a:srgbClr val="002060"/>
                        </a:solidFill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solidFill>
                            <a:srgbClr val="002060"/>
                          </a:solidFill>
                          <a:effectLst/>
                        </a:rPr>
                        <a:t>(0.12)</a:t>
                      </a:r>
                      <a:endParaRPr lang="en-US" sz="1300">
                        <a:solidFill>
                          <a:srgbClr val="002060"/>
                        </a:solidFill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93860">
                <a:tc row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</a:rPr>
                        <a:t>Log age</a:t>
                      </a:r>
                      <a:endParaRPr lang="en-US" sz="1300" dirty="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solidFill>
                            <a:srgbClr val="002060"/>
                          </a:solidFill>
                          <a:effectLst/>
                        </a:rPr>
                        <a:t>0.05***</a:t>
                      </a:r>
                      <a:endParaRPr lang="en-US" sz="1300" dirty="0">
                        <a:solidFill>
                          <a:srgbClr val="002060"/>
                        </a:solidFill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solidFill>
                            <a:srgbClr val="002060"/>
                          </a:solidFill>
                          <a:effectLst/>
                        </a:rPr>
                        <a:t>-0.49***</a:t>
                      </a:r>
                      <a:endParaRPr lang="en-US" sz="1300">
                        <a:solidFill>
                          <a:srgbClr val="002060"/>
                        </a:solidFill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9386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solidFill>
                            <a:srgbClr val="002060"/>
                          </a:solidFill>
                          <a:effectLst/>
                        </a:rPr>
                        <a:t>(0.02)</a:t>
                      </a:r>
                      <a:endParaRPr lang="en-US" sz="1300" dirty="0">
                        <a:solidFill>
                          <a:srgbClr val="002060"/>
                        </a:solidFill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solidFill>
                            <a:srgbClr val="002060"/>
                          </a:solidFill>
                          <a:effectLst/>
                        </a:rPr>
                        <a:t>(0.14)</a:t>
                      </a:r>
                      <a:endParaRPr lang="en-US" sz="1300">
                        <a:solidFill>
                          <a:srgbClr val="002060"/>
                        </a:solidFill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93860">
                <a:tc row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</a:rPr>
                        <a:t>Reserve city</a:t>
                      </a:r>
                      <a:endParaRPr lang="en-US" sz="1300" dirty="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solidFill>
                            <a:srgbClr val="002060"/>
                          </a:solidFill>
                          <a:effectLst/>
                        </a:rPr>
                        <a:t>-0.01</a:t>
                      </a:r>
                      <a:endParaRPr lang="en-US" sz="1300" dirty="0">
                        <a:solidFill>
                          <a:srgbClr val="002060"/>
                        </a:solidFill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solidFill>
                            <a:srgbClr val="002060"/>
                          </a:solidFill>
                          <a:effectLst/>
                        </a:rPr>
                        <a:t>.20</a:t>
                      </a:r>
                      <a:endParaRPr lang="en-US" sz="1300">
                        <a:solidFill>
                          <a:srgbClr val="002060"/>
                        </a:solidFill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9386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solidFill>
                            <a:srgbClr val="002060"/>
                          </a:solidFill>
                          <a:effectLst/>
                        </a:rPr>
                        <a:t>(0.05)</a:t>
                      </a:r>
                      <a:endParaRPr lang="en-US" sz="1300" dirty="0">
                        <a:solidFill>
                          <a:srgbClr val="002060"/>
                        </a:solidFill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solidFill>
                            <a:srgbClr val="002060"/>
                          </a:solidFill>
                          <a:effectLst/>
                        </a:rPr>
                        <a:t>(0.34)</a:t>
                      </a:r>
                      <a:endParaRPr lang="en-US" sz="1300">
                        <a:solidFill>
                          <a:srgbClr val="002060"/>
                        </a:solidFill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93860">
                <a:tc row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</a:rPr>
                        <a:t>Log city population</a:t>
                      </a:r>
                      <a:endParaRPr lang="en-US" sz="1300" dirty="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solidFill>
                            <a:srgbClr val="002060"/>
                          </a:solidFill>
                          <a:effectLst/>
                        </a:rPr>
                        <a:t>-0.06*</a:t>
                      </a:r>
                      <a:endParaRPr lang="en-US" sz="1300" dirty="0">
                        <a:solidFill>
                          <a:srgbClr val="002060"/>
                        </a:solidFill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solidFill>
                            <a:srgbClr val="002060"/>
                          </a:solidFill>
                          <a:effectLst/>
                        </a:rPr>
                        <a:t>0.18</a:t>
                      </a:r>
                      <a:endParaRPr lang="en-US" sz="1300">
                        <a:solidFill>
                          <a:srgbClr val="002060"/>
                        </a:solidFill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9386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solidFill>
                            <a:srgbClr val="002060"/>
                          </a:solidFill>
                          <a:effectLst/>
                        </a:rPr>
                        <a:t>(0.03)</a:t>
                      </a:r>
                      <a:endParaRPr lang="en-US" sz="1300" dirty="0">
                        <a:solidFill>
                          <a:srgbClr val="002060"/>
                        </a:solidFill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solidFill>
                            <a:srgbClr val="002060"/>
                          </a:solidFill>
                          <a:effectLst/>
                        </a:rPr>
                        <a:t>(0.19)</a:t>
                      </a:r>
                      <a:endParaRPr lang="en-US" sz="1300">
                        <a:solidFill>
                          <a:srgbClr val="002060"/>
                        </a:solidFill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93860">
                <a:tc row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Log distance to NYC</a:t>
                      </a:r>
                      <a:endParaRPr lang="en-US" sz="130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solidFill>
                            <a:srgbClr val="002060"/>
                          </a:solidFill>
                          <a:effectLst/>
                        </a:rPr>
                        <a:t>0.09*</a:t>
                      </a:r>
                      <a:endParaRPr lang="en-US" sz="1300" dirty="0">
                        <a:solidFill>
                          <a:srgbClr val="002060"/>
                        </a:solidFill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solidFill>
                            <a:srgbClr val="002060"/>
                          </a:solidFill>
                          <a:effectLst/>
                        </a:rPr>
                        <a:t>-1.15***</a:t>
                      </a:r>
                      <a:endParaRPr lang="en-US" sz="1300">
                        <a:solidFill>
                          <a:srgbClr val="002060"/>
                        </a:solidFill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9386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solidFill>
                            <a:srgbClr val="002060"/>
                          </a:solidFill>
                          <a:effectLst/>
                        </a:rPr>
                        <a:t>(0.05)</a:t>
                      </a:r>
                      <a:endParaRPr lang="en-US" sz="1300" dirty="0">
                        <a:solidFill>
                          <a:srgbClr val="002060"/>
                        </a:solidFill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solidFill>
                            <a:srgbClr val="002060"/>
                          </a:solidFill>
                          <a:effectLst/>
                        </a:rPr>
                        <a:t>(0.33)</a:t>
                      </a:r>
                      <a:endParaRPr lang="en-US" sz="1300">
                        <a:solidFill>
                          <a:srgbClr val="002060"/>
                        </a:solidFill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93860">
                <a:tc row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Fraction county income from agriculture</a:t>
                      </a:r>
                      <a:endParaRPr lang="en-US" sz="130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solidFill>
                            <a:srgbClr val="002060"/>
                          </a:solidFill>
                          <a:effectLst/>
                        </a:rPr>
                        <a:t>-0.11</a:t>
                      </a:r>
                      <a:endParaRPr lang="en-US" sz="1300" dirty="0">
                        <a:solidFill>
                          <a:srgbClr val="002060"/>
                        </a:solidFill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solidFill>
                            <a:srgbClr val="002060"/>
                          </a:solidFill>
                          <a:effectLst/>
                        </a:rPr>
                        <a:t>0.21</a:t>
                      </a:r>
                      <a:endParaRPr lang="en-US" sz="1300" dirty="0">
                        <a:solidFill>
                          <a:srgbClr val="002060"/>
                        </a:solidFill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1434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solidFill>
                            <a:srgbClr val="002060"/>
                          </a:solidFill>
                          <a:effectLst/>
                        </a:rPr>
                        <a:t>(0.08)</a:t>
                      </a:r>
                      <a:endParaRPr lang="en-US" sz="1300" dirty="0">
                        <a:solidFill>
                          <a:srgbClr val="002060"/>
                        </a:solidFill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solidFill>
                            <a:srgbClr val="002060"/>
                          </a:solidFill>
                          <a:effectLst/>
                        </a:rPr>
                        <a:t>(0.52)</a:t>
                      </a:r>
                      <a:endParaRPr lang="en-US" sz="1300" dirty="0">
                        <a:solidFill>
                          <a:srgbClr val="002060"/>
                        </a:solidFill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93860">
                <a:tc row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Mining in state</a:t>
                      </a:r>
                      <a:endParaRPr lang="en-US" sz="130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solidFill>
                            <a:srgbClr val="002060"/>
                          </a:solidFill>
                          <a:effectLst/>
                        </a:rPr>
                        <a:t>.05</a:t>
                      </a:r>
                      <a:endParaRPr lang="en-US" sz="1300" dirty="0">
                        <a:solidFill>
                          <a:srgbClr val="002060"/>
                        </a:solidFill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solidFill>
                            <a:srgbClr val="002060"/>
                          </a:solidFill>
                          <a:effectLst/>
                        </a:rPr>
                        <a:t>.17</a:t>
                      </a:r>
                      <a:endParaRPr lang="en-US" sz="1300" dirty="0">
                        <a:solidFill>
                          <a:srgbClr val="002060"/>
                        </a:solidFill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9386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solidFill>
                            <a:srgbClr val="002060"/>
                          </a:solidFill>
                          <a:effectLst/>
                        </a:rPr>
                        <a:t>(.05)</a:t>
                      </a:r>
                      <a:endParaRPr lang="en-US" sz="1300" dirty="0">
                        <a:solidFill>
                          <a:srgbClr val="002060"/>
                        </a:solidFill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solidFill>
                            <a:srgbClr val="002060"/>
                          </a:solidFill>
                          <a:effectLst/>
                        </a:rPr>
                        <a:t>(.32)</a:t>
                      </a:r>
                      <a:endParaRPr lang="en-US" sz="1300" dirty="0">
                        <a:solidFill>
                          <a:srgbClr val="002060"/>
                        </a:solidFill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93860">
                <a:tc row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Old state</a:t>
                      </a:r>
                      <a:endParaRPr lang="en-US" sz="130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solidFill>
                            <a:srgbClr val="002060"/>
                          </a:solidFill>
                          <a:effectLst/>
                        </a:rPr>
                        <a:t>-.04</a:t>
                      </a:r>
                      <a:endParaRPr lang="en-US" sz="1300" dirty="0">
                        <a:solidFill>
                          <a:srgbClr val="002060"/>
                        </a:solidFill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solidFill>
                            <a:srgbClr val="002060"/>
                          </a:solidFill>
                          <a:effectLst/>
                        </a:rPr>
                        <a:t>.71***</a:t>
                      </a:r>
                      <a:endParaRPr lang="en-US" sz="1300" dirty="0">
                        <a:solidFill>
                          <a:srgbClr val="002060"/>
                        </a:solidFill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9386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solidFill>
                            <a:srgbClr val="002060"/>
                          </a:solidFill>
                          <a:effectLst/>
                        </a:rPr>
                        <a:t>.04</a:t>
                      </a:r>
                      <a:endParaRPr lang="en-US" sz="1300" dirty="0">
                        <a:solidFill>
                          <a:srgbClr val="002060"/>
                        </a:solidFill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solidFill>
                            <a:srgbClr val="002060"/>
                          </a:solidFill>
                          <a:effectLst/>
                        </a:rPr>
                        <a:t>(.25)</a:t>
                      </a:r>
                      <a:endParaRPr lang="en-US" sz="1300" dirty="0">
                        <a:solidFill>
                          <a:srgbClr val="002060"/>
                        </a:solidFill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93860">
                <a:tc row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Intercept</a:t>
                      </a:r>
                      <a:endParaRPr lang="en-US" sz="130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solidFill>
                            <a:srgbClr val="002060"/>
                          </a:solidFill>
                          <a:effectLst/>
                        </a:rPr>
                        <a:t>.19</a:t>
                      </a:r>
                      <a:endParaRPr lang="en-US" sz="1300" dirty="0">
                        <a:solidFill>
                          <a:srgbClr val="002060"/>
                        </a:solidFill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solidFill>
                            <a:srgbClr val="002060"/>
                          </a:solidFill>
                          <a:effectLst/>
                        </a:rPr>
                        <a:t>9.20</a:t>
                      </a:r>
                      <a:endParaRPr lang="en-US" sz="1300" dirty="0">
                        <a:solidFill>
                          <a:srgbClr val="002060"/>
                        </a:solidFill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9386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solidFill>
                            <a:srgbClr val="002060"/>
                          </a:solidFill>
                          <a:effectLst/>
                        </a:rPr>
                        <a:t>(0.57)</a:t>
                      </a:r>
                      <a:endParaRPr lang="en-US" sz="1300">
                        <a:solidFill>
                          <a:srgbClr val="002060"/>
                        </a:solidFill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solidFill>
                            <a:srgbClr val="002060"/>
                          </a:solidFill>
                          <a:effectLst/>
                        </a:rPr>
                        <a:t>(3.68)</a:t>
                      </a:r>
                      <a:endParaRPr lang="en-US" sz="1300" dirty="0">
                        <a:solidFill>
                          <a:srgbClr val="002060"/>
                        </a:solidFill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9386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 </a:t>
                      </a:r>
                      <a:endParaRPr lang="en-US" sz="130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en-US" sz="1300">
                        <a:solidFill>
                          <a:srgbClr val="002060"/>
                        </a:solidFill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en-US" sz="1300" dirty="0">
                        <a:solidFill>
                          <a:srgbClr val="002060"/>
                        </a:solidFill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9386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Observations</a:t>
                      </a:r>
                      <a:endParaRPr lang="en-US" sz="130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solidFill>
                            <a:srgbClr val="002060"/>
                          </a:solidFill>
                          <a:effectLst/>
                        </a:rPr>
                        <a:t>206</a:t>
                      </a:r>
                      <a:endParaRPr lang="en-US" sz="1300">
                        <a:solidFill>
                          <a:srgbClr val="002060"/>
                        </a:solidFill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solidFill>
                            <a:srgbClr val="002060"/>
                          </a:solidFill>
                          <a:effectLst/>
                        </a:rPr>
                        <a:t>206</a:t>
                      </a:r>
                      <a:endParaRPr lang="en-US" sz="1300" dirty="0">
                        <a:solidFill>
                          <a:srgbClr val="002060"/>
                        </a:solidFill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9386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Adj R</a:t>
                      </a:r>
                      <a:r>
                        <a:rPr lang="en-US" sz="1300" baseline="30000">
                          <a:effectLst/>
                        </a:rPr>
                        <a:t>2</a:t>
                      </a:r>
                      <a:endParaRPr lang="en-US" sz="130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solidFill>
                            <a:srgbClr val="002060"/>
                          </a:solidFill>
                          <a:effectLst/>
                        </a:rPr>
                        <a:t>0.18</a:t>
                      </a:r>
                      <a:endParaRPr lang="en-US" sz="1300">
                        <a:solidFill>
                          <a:srgbClr val="002060"/>
                        </a:solidFill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solidFill>
                            <a:srgbClr val="002060"/>
                          </a:solidFill>
                          <a:effectLst/>
                        </a:rPr>
                        <a:t>.28</a:t>
                      </a:r>
                      <a:endParaRPr lang="en-US" sz="1300" dirty="0">
                        <a:solidFill>
                          <a:srgbClr val="002060"/>
                        </a:solidFill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9386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F-statistic</a:t>
                      </a:r>
                      <a:endParaRPr lang="en-US" sz="130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solidFill>
                            <a:srgbClr val="002060"/>
                          </a:solidFill>
                          <a:effectLst/>
                        </a:rPr>
                        <a:t>6.53</a:t>
                      </a:r>
                      <a:endParaRPr lang="en-US" sz="1300">
                        <a:solidFill>
                          <a:srgbClr val="002060"/>
                        </a:solidFill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solidFill>
                            <a:srgbClr val="002060"/>
                          </a:solidFill>
                          <a:effectLst/>
                        </a:rPr>
                        <a:t>10.9</a:t>
                      </a:r>
                      <a:endParaRPr lang="en-US" sz="1300" dirty="0">
                        <a:solidFill>
                          <a:srgbClr val="002060"/>
                        </a:solidFill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smtClean="0">
                <a:solidFill>
                  <a:srgbClr val="FFC000"/>
                </a:solidFill>
              </a:rPr>
              <a:t>Insider Rent Seeking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Variables of interest: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Officer salaries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Lending to insiders/officers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Dividends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Results: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Officer salaries are higher when officers own more 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Effect of ownership concentration on overall insider lending not strong, but who gets those loans is affected 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Officers and outside directors agree on dividends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Title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62000"/>
          </a:xfrm>
        </p:spPr>
        <p:txBody>
          <a:bodyPr/>
          <a:lstStyle/>
          <a:p>
            <a:r>
              <a:rPr lang="en-US" sz="3600" smtClean="0">
                <a:solidFill>
                  <a:srgbClr val="FFC000"/>
                </a:solidFill>
              </a:rPr>
              <a:t>Relationship to Risk Taking</a:t>
            </a:r>
          </a:p>
        </p:txBody>
      </p:sp>
      <p:sp>
        <p:nvSpPr>
          <p:cNvPr id="33794" name="Content Placeholder 3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876800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en-US" smtClean="0"/>
              <a:t>	High management ownership, and less-formal governance, is associated with:</a:t>
            </a:r>
          </a:p>
          <a:p>
            <a:pPr lvl="1"/>
            <a:r>
              <a:rPr lang="en-US" smtClean="0"/>
              <a:t>Lower probability of failure, lower reliance on borrowed funds, lower loan losses/assets</a:t>
            </a:r>
          </a:p>
          <a:p>
            <a:pPr lvl="1"/>
            <a:r>
              <a:rPr lang="en-US" smtClean="0"/>
              <a:t>Fewer real estate loans </a:t>
            </a:r>
          </a:p>
          <a:p>
            <a:pPr lvl="1">
              <a:buFont typeface="Arial" charset="0"/>
              <a:buNone/>
            </a:pPr>
            <a:r>
              <a:rPr lang="en-US" smtClean="0"/>
              <a:t>=&gt; Formal governance is associated with more risk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685800"/>
          </a:xfrm>
        </p:spPr>
        <p:txBody>
          <a:bodyPr/>
          <a:lstStyle/>
          <a:p>
            <a:r>
              <a:rPr lang="en-US" sz="3400" smtClean="0">
                <a:solidFill>
                  <a:srgbClr val="FFC000"/>
                </a:solidFill>
              </a:rPr>
              <a:t>How Do Banks Raise Funds?</a:t>
            </a:r>
          </a:p>
        </p:txBody>
      </p:sp>
      <p:sp>
        <p:nvSpPr>
          <p:cNvPr id="16386" name="Content Placeholder 2"/>
          <p:cNvSpPr>
            <a:spLocks noGrp="1"/>
          </p:cNvSpPr>
          <p:nvPr>
            <p:ph idx="1"/>
          </p:nvPr>
        </p:nvSpPr>
        <p:spPr>
          <a:xfrm>
            <a:off x="609600" y="1066800"/>
            <a:ext cx="8077200" cy="5410200"/>
          </a:xfrm>
        </p:spPr>
        <p:txBody>
          <a:bodyPr rtlCol="0">
            <a:normAutofit fontScale="850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800" dirty="0" smtClean="0"/>
              <a:t>	Opacity and management control of risk taking, as well as insider lending, salaries, etc.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sz="1400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800" dirty="0" smtClean="0"/>
              <a:t>	Leverage for banks is often high.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sz="1400" dirty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800" dirty="0" smtClean="0"/>
              <a:t>	How do bankers convince minority shareholder and depositors to invest in the bank?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sz="1300" dirty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800" dirty="0" smtClean="0"/>
              <a:t>	How do bankers credibly commit to good risk management and to limit transfers to self?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sz="1300" dirty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800" dirty="0" smtClean="0"/>
              <a:t>	Sufficiently high managerial stakes to align incentives toward risk (but may lead to other rent extraction).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sz="1200" dirty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800" dirty="0" smtClean="0"/>
              <a:t>	Formal corporate governance can make good management observable to outsiders, reduce managerial rent extraction, and increase capacity to undertake risk (diversification of ownership).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sz="2800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Title 1"/>
          <p:cNvSpPr>
            <a:spLocks noGrp="1"/>
          </p:cNvSpPr>
          <p:nvPr>
            <p:ph type="title"/>
          </p:nvPr>
        </p:nvSpPr>
        <p:spPr>
          <a:xfrm>
            <a:off x="304800" y="274638"/>
            <a:ext cx="8534400" cy="868362"/>
          </a:xfrm>
        </p:spPr>
        <p:txBody>
          <a:bodyPr/>
          <a:lstStyle/>
          <a:p>
            <a:r>
              <a:rPr lang="en-US" sz="3600" smtClean="0">
                <a:solidFill>
                  <a:srgbClr val="FFC000"/>
                </a:solidFill>
              </a:rPr>
              <a:t>Capital/Cash Mix in Risk Management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257800"/>
          </a:xfrm>
        </p:spPr>
        <p:txBody>
          <a:bodyPr rtlCol="0">
            <a:normAutofit fontScale="92500" lnSpcReduction="10000"/>
          </a:bodyPr>
          <a:lstStyle/>
          <a:p>
            <a:pPr fontAlgn="auto">
              <a:spcAft>
                <a:spcPts val="800"/>
              </a:spcAft>
              <a:buFont typeface="Arial" pitchFamily="34" charset="0"/>
              <a:buNone/>
              <a:defRPr/>
            </a:pPr>
            <a:r>
              <a:rPr lang="en-US" sz="3000" dirty="0" smtClean="0">
                <a:solidFill>
                  <a:schemeClr val="bg1"/>
                </a:solidFill>
              </a:rPr>
              <a:t>	More cash/less capital makes sense if asset substitution risk in bad states is higher (or if adverse-selection costs of raising equity are higher).</a:t>
            </a:r>
          </a:p>
          <a:p>
            <a:pPr fontAlgn="auto">
              <a:spcAft>
                <a:spcPts val="800"/>
              </a:spcAft>
              <a:buFont typeface="Arial" pitchFamily="34" charset="0"/>
              <a:buChar char="•"/>
              <a:defRPr/>
            </a:pPr>
            <a:endParaRPr lang="en-US" sz="1400" dirty="0" smtClean="0">
              <a:solidFill>
                <a:schemeClr val="bg1"/>
              </a:solidFill>
            </a:endParaRPr>
          </a:p>
          <a:p>
            <a:pPr fontAlgn="auto">
              <a:spcAft>
                <a:spcPts val="800"/>
              </a:spcAft>
              <a:buFont typeface="Arial" pitchFamily="34" charset="0"/>
              <a:buNone/>
              <a:defRPr/>
            </a:pPr>
            <a:r>
              <a:rPr lang="en-US" sz="3000" dirty="0" smtClean="0">
                <a:solidFill>
                  <a:schemeClr val="bg1"/>
                </a:solidFill>
              </a:rPr>
              <a:t>	More formal governance should make risk and risk management more observable and thus reduce relative reliance on cash.</a:t>
            </a:r>
          </a:p>
          <a:p>
            <a:pPr fontAlgn="auto">
              <a:spcAft>
                <a:spcPts val="800"/>
              </a:spcAft>
              <a:buFont typeface="Arial" pitchFamily="34" charset="0"/>
              <a:buChar char="•"/>
              <a:defRPr/>
            </a:pPr>
            <a:endParaRPr lang="en-US" sz="1400" dirty="0" smtClean="0">
              <a:solidFill>
                <a:schemeClr val="bg1"/>
              </a:solidFill>
            </a:endParaRPr>
          </a:p>
          <a:p>
            <a:pPr fontAlgn="auto">
              <a:spcAft>
                <a:spcPts val="800"/>
              </a:spcAft>
              <a:buFont typeface="Arial" pitchFamily="34" charset="0"/>
              <a:buNone/>
              <a:defRPr/>
            </a:pPr>
            <a:r>
              <a:rPr lang="en-US" sz="3000" dirty="0" smtClean="0">
                <a:solidFill>
                  <a:schemeClr val="bg1"/>
                </a:solidFill>
              </a:rPr>
              <a:t>	Choosing to be an inside-dominated bank means more information and control problems =&gt; greater use of cash, less of capital.</a:t>
            </a:r>
            <a:endParaRPr lang="en-US" sz="30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/>
          <a:lstStyle/>
          <a:p>
            <a:r>
              <a:rPr lang="en-US" sz="3600" smtClean="0">
                <a:solidFill>
                  <a:srgbClr val="FFC000"/>
                </a:solidFill>
              </a:rPr>
              <a:t>Summary of Second Stage Regressions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457200" y="1397000"/>
          <a:ext cx="8077200" cy="4748213"/>
        </p:xfrm>
        <a:graphic>
          <a:graphicData uri="http://schemas.openxmlformats.org/drawingml/2006/table">
            <a:tbl>
              <a:tblPr/>
              <a:tblGrid>
                <a:gridCol w="2576364"/>
                <a:gridCol w="1462236"/>
                <a:gridCol w="1326534"/>
                <a:gridCol w="1492866"/>
                <a:gridCol w="1219201"/>
              </a:tblGrid>
              <a:tr h="95905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800" dirty="0">
                        <a:solidFill>
                          <a:schemeClr val="bg1"/>
                        </a:solidFill>
                        <a:latin typeface="+mn-lt"/>
                        <a:ea typeface="Times New Roman"/>
                      </a:endParaRPr>
                    </a:p>
                  </a:txBody>
                  <a:tcPr marL="62856" marR="62856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chemeClr val="bg1"/>
                          </a:solidFill>
                          <a:latin typeface="+mn-lt"/>
                          <a:ea typeface="Times New Roman"/>
                          <a:cs typeface="Calibri"/>
                        </a:rPr>
                        <a:t>Management ownership</a:t>
                      </a:r>
                      <a:endParaRPr lang="en-US" sz="1800">
                        <a:solidFill>
                          <a:schemeClr val="bg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2856" marR="628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chemeClr val="bg1"/>
                          </a:solidFill>
                          <a:latin typeface="+mn-lt"/>
                          <a:ea typeface="Times New Roman"/>
                          <a:cs typeface="Calibri"/>
                        </a:rPr>
                        <a:t>Score</a:t>
                      </a:r>
                      <a:endParaRPr lang="en-US" sz="1800">
                        <a:solidFill>
                          <a:schemeClr val="bg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2856" marR="6285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chemeClr val="bg1"/>
                          </a:solidFill>
                          <a:latin typeface="+mn-lt"/>
                          <a:ea typeface="Times New Roman"/>
                          <a:cs typeface="Calibri"/>
                        </a:rPr>
                        <a:t>IV Management ownership</a:t>
                      </a:r>
                      <a:endParaRPr lang="en-US" sz="1800">
                        <a:solidFill>
                          <a:schemeClr val="bg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2856" marR="6285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chemeClr val="bg1"/>
                          </a:solidFill>
                          <a:latin typeface="+mn-lt"/>
                          <a:ea typeface="Times New Roman"/>
                          <a:cs typeface="Calibri"/>
                        </a:rPr>
                        <a:t>IV </a:t>
                      </a:r>
                      <a:endParaRPr lang="en-US" sz="1800">
                        <a:solidFill>
                          <a:schemeClr val="bg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chemeClr val="bg1"/>
                          </a:solidFill>
                          <a:latin typeface="+mn-lt"/>
                          <a:ea typeface="Times New Roman"/>
                          <a:cs typeface="Calibri"/>
                        </a:rPr>
                        <a:t>Score</a:t>
                      </a:r>
                      <a:endParaRPr lang="en-US" sz="1800">
                        <a:solidFill>
                          <a:schemeClr val="bg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2856" marR="6285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417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solidFill>
                            <a:schemeClr val="bg1"/>
                          </a:solidFill>
                          <a:latin typeface="+mn-lt"/>
                          <a:ea typeface="Times New Roman"/>
                          <a:cs typeface="Calibri"/>
                        </a:rPr>
                        <a:t>Off loans/ins </a:t>
                      </a:r>
                      <a:r>
                        <a:rPr lang="en-US" sz="1800" dirty="0">
                          <a:solidFill>
                            <a:schemeClr val="bg1"/>
                          </a:solidFill>
                          <a:latin typeface="+mn-lt"/>
                          <a:ea typeface="Times New Roman"/>
                          <a:cs typeface="Calibri"/>
                        </a:rPr>
                        <a:t>loans</a:t>
                      </a:r>
                      <a:endParaRPr lang="en-US" sz="1800" dirty="0">
                        <a:solidFill>
                          <a:schemeClr val="bg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2856" marR="62856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solidFill>
                            <a:schemeClr val="bg1"/>
                          </a:solidFill>
                          <a:latin typeface="+mn-lt"/>
                          <a:ea typeface="Times New Roman"/>
                          <a:cs typeface="Calibri"/>
                        </a:rPr>
                        <a:t>33.63***</a:t>
                      </a:r>
                      <a:endParaRPr lang="en-US" sz="2000" dirty="0">
                        <a:solidFill>
                          <a:schemeClr val="bg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2856" marR="628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bg1"/>
                          </a:solidFill>
                          <a:latin typeface="+mn-lt"/>
                          <a:ea typeface="Times New Roman"/>
                          <a:cs typeface="Calibri"/>
                        </a:rPr>
                        <a:t>-</a:t>
                      </a:r>
                      <a:r>
                        <a:rPr lang="en-US" sz="2000" dirty="0" smtClean="0">
                          <a:solidFill>
                            <a:schemeClr val="bg1"/>
                          </a:solidFill>
                          <a:latin typeface="+mn-lt"/>
                          <a:ea typeface="Times New Roman"/>
                          <a:cs typeface="Calibri"/>
                        </a:rPr>
                        <a:t>4.97***</a:t>
                      </a:r>
                      <a:endParaRPr lang="en-US" sz="2000" dirty="0">
                        <a:solidFill>
                          <a:schemeClr val="bg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2856" marR="62856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solidFill>
                            <a:srgbClr val="FFFF00"/>
                          </a:solidFill>
                          <a:latin typeface="+mn-lt"/>
                          <a:ea typeface="Times New Roman"/>
                          <a:cs typeface="Calibri"/>
                        </a:rPr>
                        <a:t>64.29*</a:t>
                      </a:r>
                      <a:endParaRPr lang="en-US" sz="2000" dirty="0">
                        <a:solidFill>
                          <a:srgbClr val="FFFF0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2856" marR="62856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FFFF00"/>
                          </a:solidFill>
                          <a:latin typeface="+mn-lt"/>
                          <a:ea typeface="Times New Roman"/>
                          <a:cs typeface="Calibri"/>
                        </a:rPr>
                        <a:t>-</a:t>
                      </a:r>
                      <a:r>
                        <a:rPr lang="en-US" sz="2000" dirty="0" smtClean="0">
                          <a:solidFill>
                            <a:srgbClr val="FFFF00"/>
                          </a:solidFill>
                          <a:latin typeface="+mn-lt"/>
                          <a:ea typeface="Times New Roman"/>
                          <a:cs typeface="Calibri"/>
                        </a:rPr>
                        <a:t>10.4*</a:t>
                      </a:r>
                      <a:endParaRPr lang="en-US" sz="2000" dirty="0">
                        <a:solidFill>
                          <a:srgbClr val="FFFF0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2856" marR="62856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31968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err="1" smtClean="0">
                          <a:solidFill>
                            <a:schemeClr val="bg1"/>
                          </a:solidFill>
                          <a:latin typeface="+mn-lt"/>
                          <a:ea typeface="Times New Roman"/>
                          <a:cs typeface="Calibri"/>
                        </a:rPr>
                        <a:t>Divid</a:t>
                      </a:r>
                      <a:r>
                        <a:rPr lang="en-US" sz="1800" dirty="0" smtClean="0">
                          <a:solidFill>
                            <a:schemeClr val="bg1"/>
                          </a:solidFill>
                          <a:latin typeface="+mn-lt"/>
                          <a:ea typeface="Times New Roman"/>
                          <a:cs typeface="Calibri"/>
                        </a:rPr>
                        <a:t>/shares</a:t>
                      </a:r>
                      <a:endParaRPr lang="en-US" sz="1800" dirty="0">
                        <a:solidFill>
                          <a:schemeClr val="bg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2856" marR="62856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solidFill>
                            <a:schemeClr val="bg1"/>
                          </a:solidFill>
                          <a:latin typeface="+mn-lt"/>
                          <a:ea typeface="Times New Roman"/>
                          <a:cs typeface="Calibri"/>
                        </a:rPr>
                        <a:t>6.39***</a:t>
                      </a:r>
                      <a:endParaRPr lang="en-US" sz="2000" dirty="0">
                        <a:solidFill>
                          <a:schemeClr val="bg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2856" marR="628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bg1"/>
                          </a:solidFill>
                          <a:latin typeface="+mn-lt"/>
                          <a:ea typeface="Times New Roman"/>
                          <a:cs typeface="Calibri"/>
                        </a:rPr>
                        <a:t>-</a:t>
                      </a:r>
                      <a:r>
                        <a:rPr lang="en-US" sz="2000" dirty="0" smtClean="0">
                          <a:solidFill>
                            <a:schemeClr val="bg1"/>
                          </a:solidFill>
                          <a:latin typeface="+mn-lt"/>
                          <a:ea typeface="Times New Roman"/>
                          <a:cs typeface="Calibri"/>
                        </a:rPr>
                        <a:t>0.52*</a:t>
                      </a:r>
                      <a:endParaRPr lang="en-US" sz="2000" dirty="0">
                        <a:solidFill>
                          <a:schemeClr val="bg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2856" marR="62856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solidFill>
                            <a:schemeClr val="bg1"/>
                          </a:solidFill>
                          <a:latin typeface="+mn-lt"/>
                          <a:ea typeface="Times New Roman"/>
                          <a:cs typeface="Calibri"/>
                        </a:rPr>
                        <a:t>-8.11</a:t>
                      </a:r>
                      <a:endParaRPr lang="en-US" sz="2000" dirty="0">
                        <a:solidFill>
                          <a:schemeClr val="bg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2856" marR="62856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solidFill>
                            <a:schemeClr val="bg1"/>
                          </a:solidFill>
                          <a:latin typeface="+mn-lt"/>
                          <a:ea typeface="Times New Roman"/>
                          <a:cs typeface="Calibri"/>
                        </a:rPr>
                        <a:t>1.22</a:t>
                      </a:r>
                      <a:endParaRPr lang="en-US" sz="2000" dirty="0">
                        <a:solidFill>
                          <a:schemeClr val="bg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2856" marR="62856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31968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solidFill>
                            <a:schemeClr val="bg1"/>
                          </a:solidFill>
                          <a:latin typeface="+mn-lt"/>
                          <a:ea typeface="Times New Roman"/>
                          <a:cs typeface="Calibri"/>
                        </a:rPr>
                        <a:t>Used </a:t>
                      </a:r>
                      <a:r>
                        <a:rPr lang="en-US" sz="1800" dirty="0" err="1" smtClean="0">
                          <a:solidFill>
                            <a:schemeClr val="bg1"/>
                          </a:solidFill>
                          <a:latin typeface="+mn-lt"/>
                          <a:ea typeface="Times New Roman"/>
                          <a:cs typeface="Calibri"/>
                        </a:rPr>
                        <a:t>borr</a:t>
                      </a:r>
                      <a:r>
                        <a:rPr lang="en-US" sz="1800" dirty="0" smtClean="0">
                          <a:solidFill>
                            <a:schemeClr val="bg1"/>
                          </a:solidFill>
                          <a:latin typeface="+mn-lt"/>
                          <a:ea typeface="Times New Roman"/>
                          <a:cs typeface="Calibri"/>
                        </a:rPr>
                        <a:t> funds</a:t>
                      </a:r>
                      <a:endParaRPr lang="en-US" sz="1800" dirty="0">
                        <a:solidFill>
                          <a:schemeClr val="bg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2856" marR="62856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bg1"/>
                          </a:solidFill>
                          <a:latin typeface="+mn-lt"/>
                          <a:ea typeface="Times New Roman"/>
                          <a:cs typeface="Calibri"/>
                        </a:rPr>
                        <a:t>-</a:t>
                      </a:r>
                      <a:r>
                        <a:rPr lang="en-US" sz="2000" dirty="0" smtClean="0">
                          <a:solidFill>
                            <a:schemeClr val="bg1"/>
                          </a:solidFill>
                          <a:latin typeface="+mn-lt"/>
                          <a:ea typeface="Times New Roman"/>
                          <a:cs typeface="Calibri"/>
                        </a:rPr>
                        <a:t>1.71***</a:t>
                      </a:r>
                      <a:endParaRPr lang="en-US" sz="2000" dirty="0">
                        <a:solidFill>
                          <a:schemeClr val="bg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2856" marR="628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solidFill>
                            <a:schemeClr val="bg1"/>
                          </a:solidFill>
                          <a:latin typeface="+mn-lt"/>
                          <a:ea typeface="Times New Roman"/>
                          <a:cs typeface="Calibri"/>
                        </a:rPr>
                        <a:t>0.08</a:t>
                      </a:r>
                      <a:endParaRPr lang="en-US" sz="2000" dirty="0">
                        <a:solidFill>
                          <a:schemeClr val="bg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2856" marR="62856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FFFF00"/>
                          </a:solidFill>
                          <a:latin typeface="+mn-lt"/>
                          <a:ea typeface="Times New Roman"/>
                          <a:cs typeface="Calibri"/>
                        </a:rPr>
                        <a:t>-</a:t>
                      </a:r>
                      <a:r>
                        <a:rPr lang="en-US" sz="2000" dirty="0" smtClean="0">
                          <a:solidFill>
                            <a:srgbClr val="FFFF00"/>
                          </a:solidFill>
                          <a:latin typeface="+mn-lt"/>
                          <a:ea typeface="Times New Roman"/>
                          <a:cs typeface="Calibri"/>
                        </a:rPr>
                        <a:t>4.45</a:t>
                      </a:r>
                      <a:r>
                        <a:rPr lang="en-US" sz="2000" dirty="0">
                          <a:solidFill>
                            <a:srgbClr val="FFFF00"/>
                          </a:solidFill>
                          <a:latin typeface="+mn-lt"/>
                          <a:ea typeface="Times New Roman"/>
                          <a:cs typeface="Calibri"/>
                        </a:rPr>
                        <a:t>**</a:t>
                      </a:r>
                      <a:endParaRPr lang="en-US" sz="2000" dirty="0">
                        <a:solidFill>
                          <a:srgbClr val="FFFF0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2856" marR="62856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solidFill>
                            <a:srgbClr val="FFFF00"/>
                          </a:solidFill>
                          <a:latin typeface="+mn-lt"/>
                          <a:ea typeface="Times New Roman"/>
                          <a:cs typeface="Calibri"/>
                        </a:rPr>
                        <a:t>0.65*</a:t>
                      </a:r>
                      <a:endParaRPr lang="en-US" sz="2000" dirty="0">
                        <a:solidFill>
                          <a:srgbClr val="FFFF0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2856" marR="62856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31968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solidFill>
                            <a:schemeClr val="bg1"/>
                          </a:solidFill>
                          <a:latin typeface="+mn-lt"/>
                          <a:ea typeface="Times New Roman"/>
                          <a:cs typeface="Calibri"/>
                        </a:rPr>
                        <a:t>RE loans/loans</a:t>
                      </a:r>
                      <a:endParaRPr lang="en-US" sz="1800" dirty="0">
                        <a:solidFill>
                          <a:schemeClr val="bg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2856" marR="62856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bg1"/>
                          </a:solidFill>
                          <a:latin typeface="+mn-lt"/>
                          <a:ea typeface="Times New Roman"/>
                          <a:cs typeface="Calibri"/>
                        </a:rPr>
                        <a:t>-</a:t>
                      </a:r>
                      <a:r>
                        <a:rPr lang="en-US" sz="2000" dirty="0" smtClean="0">
                          <a:solidFill>
                            <a:schemeClr val="bg1"/>
                          </a:solidFill>
                          <a:latin typeface="+mn-lt"/>
                          <a:ea typeface="Times New Roman"/>
                          <a:cs typeface="Calibri"/>
                        </a:rPr>
                        <a:t>3.5*</a:t>
                      </a:r>
                      <a:endParaRPr lang="en-US" sz="2000" dirty="0">
                        <a:solidFill>
                          <a:schemeClr val="bg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2856" marR="628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solidFill>
                            <a:schemeClr val="bg1"/>
                          </a:solidFill>
                          <a:latin typeface="+mn-lt"/>
                          <a:ea typeface="Times New Roman"/>
                          <a:cs typeface="Calibri"/>
                        </a:rPr>
                        <a:t>0.1</a:t>
                      </a:r>
                      <a:endParaRPr lang="en-US" sz="2000" dirty="0">
                        <a:solidFill>
                          <a:schemeClr val="bg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2856" marR="62856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solidFill>
                            <a:schemeClr val="bg1"/>
                          </a:solidFill>
                          <a:latin typeface="+mn-lt"/>
                          <a:ea typeface="Times New Roman"/>
                          <a:cs typeface="Calibri"/>
                        </a:rPr>
                        <a:t>-10.37</a:t>
                      </a:r>
                      <a:endParaRPr lang="en-US" sz="2000" dirty="0">
                        <a:solidFill>
                          <a:schemeClr val="bg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2856" marR="62856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solidFill>
                            <a:schemeClr val="bg1"/>
                          </a:solidFill>
                          <a:latin typeface="+mn-lt"/>
                          <a:ea typeface="Times New Roman"/>
                          <a:cs typeface="Calibri"/>
                        </a:rPr>
                        <a:t>1.67</a:t>
                      </a:r>
                      <a:endParaRPr lang="en-US" sz="2000" dirty="0">
                        <a:solidFill>
                          <a:schemeClr val="bg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2856" marR="62856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31968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solidFill>
                            <a:schemeClr val="bg1"/>
                          </a:solidFill>
                          <a:latin typeface="+mn-lt"/>
                          <a:ea typeface="Times New Roman"/>
                          <a:cs typeface="Calibri"/>
                        </a:rPr>
                        <a:t>OREO/assets</a:t>
                      </a:r>
                      <a:endParaRPr lang="en-US" sz="1800" dirty="0">
                        <a:solidFill>
                          <a:schemeClr val="bg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2856" marR="62856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bg1"/>
                          </a:solidFill>
                          <a:latin typeface="+mn-lt"/>
                          <a:ea typeface="Times New Roman"/>
                          <a:cs typeface="Calibri"/>
                        </a:rPr>
                        <a:t>-1.1**</a:t>
                      </a:r>
                      <a:endParaRPr lang="en-US" sz="2000" dirty="0">
                        <a:solidFill>
                          <a:schemeClr val="bg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2856" marR="628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bg1"/>
                          </a:solidFill>
                          <a:latin typeface="+mn-lt"/>
                          <a:ea typeface="Times New Roman"/>
                          <a:cs typeface="Calibri"/>
                        </a:rPr>
                        <a:t>0.1</a:t>
                      </a:r>
                      <a:endParaRPr lang="en-US" sz="2000" dirty="0">
                        <a:solidFill>
                          <a:schemeClr val="bg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2856" marR="62856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solidFill>
                            <a:schemeClr val="bg1"/>
                          </a:solidFill>
                          <a:latin typeface="+mn-lt"/>
                          <a:ea typeface="Times New Roman"/>
                          <a:cs typeface="Calibri"/>
                        </a:rPr>
                        <a:t>-1.97</a:t>
                      </a:r>
                      <a:endParaRPr lang="en-US" sz="2000" dirty="0">
                        <a:solidFill>
                          <a:schemeClr val="bg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2856" marR="62856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solidFill>
                            <a:schemeClr val="bg1"/>
                          </a:solidFill>
                          <a:latin typeface="+mn-lt"/>
                          <a:ea typeface="Times New Roman"/>
                          <a:cs typeface="Calibri"/>
                        </a:rPr>
                        <a:t>0.31</a:t>
                      </a:r>
                      <a:endParaRPr lang="en-US" sz="2000" dirty="0">
                        <a:solidFill>
                          <a:schemeClr val="bg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2856" marR="62856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31968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err="1" smtClean="0">
                          <a:solidFill>
                            <a:schemeClr val="bg1"/>
                          </a:solidFill>
                          <a:latin typeface="+mn-lt"/>
                          <a:ea typeface="Times New Roman"/>
                          <a:cs typeface="Calibri"/>
                        </a:rPr>
                        <a:t>Troub</a:t>
                      </a:r>
                      <a:r>
                        <a:rPr lang="en-US" sz="1800" dirty="0" smtClean="0">
                          <a:solidFill>
                            <a:schemeClr val="bg1"/>
                          </a:solidFill>
                          <a:latin typeface="+mn-lt"/>
                          <a:ea typeface="Times New Roman"/>
                          <a:cs typeface="Calibri"/>
                        </a:rPr>
                        <a:t> loans/loans</a:t>
                      </a:r>
                      <a:endParaRPr lang="en-US" sz="1800" dirty="0">
                        <a:solidFill>
                          <a:schemeClr val="bg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2856" marR="62856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bg1"/>
                          </a:solidFill>
                          <a:latin typeface="+mn-lt"/>
                          <a:ea typeface="Times New Roman"/>
                          <a:cs typeface="Calibri"/>
                        </a:rPr>
                        <a:t>-</a:t>
                      </a:r>
                      <a:r>
                        <a:rPr lang="en-US" sz="2000" dirty="0" smtClean="0">
                          <a:solidFill>
                            <a:schemeClr val="bg1"/>
                          </a:solidFill>
                          <a:latin typeface="+mn-lt"/>
                          <a:ea typeface="Times New Roman"/>
                          <a:cs typeface="Calibri"/>
                        </a:rPr>
                        <a:t>5.0*</a:t>
                      </a:r>
                      <a:endParaRPr lang="en-US" sz="2000" dirty="0">
                        <a:solidFill>
                          <a:schemeClr val="bg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2856" marR="628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solidFill>
                            <a:schemeClr val="bg1"/>
                          </a:solidFill>
                          <a:latin typeface="+mn-lt"/>
                          <a:ea typeface="Times New Roman"/>
                          <a:cs typeface="Calibri"/>
                        </a:rPr>
                        <a:t>0.4</a:t>
                      </a:r>
                      <a:endParaRPr lang="en-US" sz="2000" dirty="0">
                        <a:solidFill>
                          <a:schemeClr val="bg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2856" marR="62856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solidFill>
                            <a:schemeClr val="bg1"/>
                          </a:solidFill>
                          <a:latin typeface="+mn-lt"/>
                          <a:ea typeface="Times New Roman"/>
                          <a:cs typeface="Calibri"/>
                        </a:rPr>
                        <a:t>-4.36</a:t>
                      </a:r>
                      <a:endParaRPr lang="en-US" sz="2000" dirty="0">
                        <a:solidFill>
                          <a:schemeClr val="bg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2856" marR="62856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solidFill>
                            <a:schemeClr val="bg1"/>
                          </a:solidFill>
                          <a:latin typeface="+mn-lt"/>
                          <a:ea typeface="Times New Roman"/>
                          <a:cs typeface="Calibri"/>
                        </a:rPr>
                        <a:t>0.70</a:t>
                      </a:r>
                      <a:endParaRPr lang="en-US" sz="2000" dirty="0">
                        <a:solidFill>
                          <a:schemeClr val="bg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2856" marR="62856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31968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err="1" smtClean="0">
                          <a:solidFill>
                            <a:schemeClr val="bg1"/>
                          </a:solidFill>
                          <a:latin typeface="+mn-lt"/>
                          <a:ea typeface="Times New Roman"/>
                          <a:cs typeface="Calibri"/>
                        </a:rPr>
                        <a:t>Estim</a:t>
                      </a:r>
                      <a:r>
                        <a:rPr lang="en-US" sz="1800" dirty="0" smtClean="0">
                          <a:solidFill>
                            <a:schemeClr val="bg1"/>
                          </a:solidFill>
                          <a:latin typeface="+mn-lt"/>
                          <a:ea typeface="Times New Roman"/>
                          <a:cs typeface="Calibri"/>
                        </a:rPr>
                        <a:t> loss/assets </a:t>
                      </a:r>
                      <a:endParaRPr lang="en-US" sz="1800" dirty="0">
                        <a:solidFill>
                          <a:schemeClr val="bg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2856" marR="62856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bg1"/>
                          </a:solidFill>
                          <a:latin typeface="+mn-lt"/>
                          <a:ea typeface="Times New Roman"/>
                          <a:cs typeface="Calibri"/>
                        </a:rPr>
                        <a:t>-</a:t>
                      </a:r>
                      <a:r>
                        <a:rPr lang="en-US" sz="2000" dirty="0" smtClean="0">
                          <a:solidFill>
                            <a:schemeClr val="bg1"/>
                          </a:solidFill>
                          <a:latin typeface="+mn-lt"/>
                          <a:ea typeface="Times New Roman"/>
                          <a:cs typeface="Calibri"/>
                        </a:rPr>
                        <a:t>2.2*</a:t>
                      </a:r>
                      <a:endParaRPr lang="en-US" sz="2000" dirty="0">
                        <a:solidFill>
                          <a:schemeClr val="bg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2856" marR="628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bg1"/>
                          </a:solidFill>
                          <a:latin typeface="+mn-lt"/>
                          <a:ea typeface="Times New Roman"/>
                          <a:cs typeface="Calibri"/>
                        </a:rPr>
                        <a:t>-</a:t>
                      </a:r>
                      <a:r>
                        <a:rPr lang="en-US" sz="2000" dirty="0" smtClean="0">
                          <a:solidFill>
                            <a:schemeClr val="bg1"/>
                          </a:solidFill>
                          <a:latin typeface="+mn-lt"/>
                          <a:ea typeface="Times New Roman"/>
                          <a:cs typeface="Calibri"/>
                        </a:rPr>
                        <a:t>0.4</a:t>
                      </a:r>
                      <a:r>
                        <a:rPr lang="en-US" sz="2000" dirty="0">
                          <a:solidFill>
                            <a:schemeClr val="bg1"/>
                          </a:solidFill>
                          <a:latin typeface="+mn-lt"/>
                          <a:ea typeface="Times New Roman"/>
                          <a:cs typeface="Calibri"/>
                        </a:rPr>
                        <a:t>**</a:t>
                      </a:r>
                      <a:endParaRPr lang="en-US" sz="2000" dirty="0">
                        <a:solidFill>
                          <a:schemeClr val="bg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2856" marR="62856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solidFill>
                            <a:schemeClr val="bg1"/>
                          </a:solidFill>
                          <a:latin typeface="+mn-lt"/>
                          <a:ea typeface="Times New Roman"/>
                          <a:cs typeface="Calibri"/>
                        </a:rPr>
                        <a:t>1.00</a:t>
                      </a:r>
                      <a:endParaRPr lang="en-US" sz="2000" dirty="0">
                        <a:solidFill>
                          <a:schemeClr val="bg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2856" marR="62856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bg1"/>
                          </a:solidFill>
                          <a:latin typeface="+mn-lt"/>
                          <a:ea typeface="Times New Roman"/>
                          <a:cs typeface="Calibri"/>
                        </a:rPr>
                        <a:t>-</a:t>
                      </a:r>
                      <a:r>
                        <a:rPr lang="en-US" sz="2000" dirty="0" smtClean="0">
                          <a:solidFill>
                            <a:schemeClr val="bg1"/>
                          </a:solidFill>
                          <a:latin typeface="+mn-lt"/>
                          <a:ea typeface="Times New Roman"/>
                          <a:cs typeface="Calibri"/>
                        </a:rPr>
                        <a:t>0.17</a:t>
                      </a:r>
                      <a:endParaRPr lang="en-US" sz="2000" dirty="0">
                        <a:solidFill>
                          <a:schemeClr val="bg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2856" marR="62856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31968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  <a:latin typeface="+mn-lt"/>
                          <a:ea typeface="Times New Roman"/>
                          <a:cs typeface="Calibri"/>
                        </a:rPr>
                        <a:t>Bank closed its doors </a:t>
                      </a:r>
                      <a:endParaRPr lang="en-US" sz="1800" dirty="0">
                        <a:solidFill>
                          <a:schemeClr val="bg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2856" marR="62856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bg1"/>
                          </a:solidFill>
                          <a:latin typeface="+mn-lt"/>
                          <a:ea typeface="Times New Roman"/>
                          <a:cs typeface="Calibri"/>
                        </a:rPr>
                        <a:t>-</a:t>
                      </a:r>
                      <a:r>
                        <a:rPr lang="en-US" sz="2000" dirty="0" smtClean="0">
                          <a:solidFill>
                            <a:schemeClr val="bg1"/>
                          </a:solidFill>
                          <a:latin typeface="+mn-lt"/>
                          <a:ea typeface="Times New Roman"/>
                          <a:cs typeface="Calibri"/>
                        </a:rPr>
                        <a:t>0.88*</a:t>
                      </a:r>
                      <a:endParaRPr lang="en-US" sz="2000" dirty="0">
                        <a:solidFill>
                          <a:schemeClr val="bg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2856" marR="628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solidFill>
                            <a:schemeClr val="bg1"/>
                          </a:solidFill>
                          <a:latin typeface="+mn-lt"/>
                          <a:ea typeface="Times New Roman"/>
                          <a:cs typeface="Calibri"/>
                        </a:rPr>
                        <a:t>0.06</a:t>
                      </a:r>
                      <a:endParaRPr lang="en-US" sz="2000" dirty="0">
                        <a:solidFill>
                          <a:schemeClr val="bg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2856" marR="62856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FFFF00"/>
                          </a:solidFill>
                          <a:latin typeface="+mn-lt"/>
                          <a:ea typeface="Times New Roman"/>
                          <a:cs typeface="Calibri"/>
                        </a:rPr>
                        <a:t>-3.56*</a:t>
                      </a:r>
                      <a:endParaRPr lang="en-US" sz="2000" dirty="0">
                        <a:solidFill>
                          <a:srgbClr val="FFFF0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2856" marR="62856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solidFill>
                            <a:schemeClr val="bg1"/>
                          </a:solidFill>
                          <a:latin typeface="+mn-lt"/>
                          <a:ea typeface="Times New Roman"/>
                          <a:cs typeface="Calibri"/>
                        </a:rPr>
                        <a:t>0.57</a:t>
                      </a:r>
                      <a:endParaRPr lang="en-US" sz="2000" dirty="0">
                        <a:solidFill>
                          <a:schemeClr val="bg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2856" marR="62856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31968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  <a:latin typeface="+mn-lt"/>
                          <a:ea typeface="Times New Roman"/>
                          <a:cs typeface="Calibri"/>
                        </a:rPr>
                        <a:t>Net worth to assets</a:t>
                      </a:r>
                      <a:endParaRPr lang="en-US" sz="1800" dirty="0">
                        <a:solidFill>
                          <a:schemeClr val="bg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2856" marR="62856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bg1"/>
                          </a:solidFill>
                          <a:latin typeface="+mn-lt"/>
                          <a:ea typeface="Times New Roman"/>
                          <a:cs typeface="Calibri"/>
                        </a:rPr>
                        <a:t>-</a:t>
                      </a:r>
                      <a:r>
                        <a:rPr lang="en-US" sz="2000" dirty="0" smtClean="0">
                          <a:solidFill>
                            <a:schemeClr val="bg1"/>
                          </a:solidFill>
                          <a:latin typeface="+mn-lt"/>
                          <a:ea typeface="Times New Roman"/>
                          <a:cs typeface="Calibri"/>
                        </a:rPr>
                        <a:t>15.55***</a:t>
                      </a:r>
                      <a:endParaRPr lang="en-US" sz="2000" dirty="0">
                        <a:solidFill>
                          <a:schemeClr val="bg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2856" marR="628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solidFill>
                            <a:schemeClr val="bg1"/>
                          </a:solidFill>
                          <a:latin typeface="+mn-lt"/>
                          <a:ea typeface="Times New Roman"/>
                          <a:cs typeface="Calibri"/>
                        </a:rPr>
                        <a:t>1.01*</a:t>
                      </a:r>
                      <a:endParaRPr lang="en-US" sz="2000" dirty="0">
                        <a:solidFill>
                          <a:schemeClr val="bg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2856" marR="62856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FFFF00"/>
                          </a:solidFill>
                          <a:latin typeface="+mn-lt"/>
                          <a:ea typeface="Times New Roman"/>
                          <a:cs typeface="Calibri"/>
                        </a:rPr>
                        <a:t>-</a:t>
                      </a:r>
                      <a:r>
                        <a:rPr lang="en-US" sz="2000" dirty="0" smtClean="0">
                          <a:solidFill>
                            <a:srgbClr val="FFFF00"/>
                          </a:solidFill>
                          <a:latin typeface="+mn-lt"/>
                          <a:ea typeface="Times New Roman"/>
                          <a:cs typeface="Calibri"/>
                        </a:rPr>
                        <a:t>29.42**</a:t>
                      </a:r>
                      <a:endParaRPr lang="en-US" sz="2000" dirty="0">
                        <a:solidFill>
                          <a:srgbClr val="FFFF0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2856" marR="62856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solidFill>
                            <a:srgbClr val="FFFF00"/>
                          </a:solidFill>
                          <a:latin typeface="+mn-lt"/>
                          <a:ea typeface="Times New Roman"/>
                          <a:cs typeface="Calibri"/>
                        </a:rPr>
                        <a:t>4.91*</a:t>
                      </a:r>
                      <a:endParaRPr lang="en-US" sz="2000" dirty="0">
                        <a:solidFill>
                          <a:srgbClr val="FFFF0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2856" marR="62856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31968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  <a:latin typeface="+mn-lt"/>
                          <a:ea typeface="Times New Roman"/>
                          <a:cs typeface="Calibri"/>
                        </a:rPr>
                        <a:t>Cash to assets</a:t>
                      </a:r>
                      <a:endParaRPr lang="en-US" sz="1800" dirty="0">
                        <a:solidFill>
                          <a:schemeClr val="bg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2856" marR="62856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solidFill>
                            <a:schemeClr val="bg1"/>
                          </a:solidFill>
                          <a:latin typeface="+mn-lt"/>
                          <a:ea typeface="Times New Roman"/>
                          <a:cs typeface="Calibri"/>
                        </a:rPr>
                        <a:t>2.30**</a:t>
                      </a:r>
                      <a:endParaRPr lang="en-US" sz="2000" dirty="0">
                        <a:solidFill>
                          <a:schemeClr val="bg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2856" marR="628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bg1"/>
                          </a:solidFill>
                          <a:latin typeface="+mn-lt"/>
                          <a:ea typeface="Times New Roman"/>
                          <a:cs typeface="Calibri"/>
                        </a:rPr>
                        <a:t>-</a:t>
                      </a:r>
                      <a:r>
                        <a:rPr lang="en-US" sz="2000" dirty="0" smtClean="0">
                          <a:solidFill>
                            <a:schemeClr val="bg1"/>
                          </a:solidFill>
                          <a:latin typeface="+mn-lt"/>
                          <a:ea typeface="Times New Roman"/>
                          <a:cs typeface="Calibri"/>
                        </a:rPr>
                        <a:t>0.24</a:t>
                      </a:r>
                      <a:endParaRPr lang="en-US" sz="2000" dirty="0">
                        <a:solidFill>
                          <a:schemeClr val="bg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2856" marR="62856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solidFill>
                            <a:srgbClr val="FFFF00"/>
                          </a:solidFill>
                          <a:latin typeface="+mn-lt"/>
                          <a:ea typeface="Times New Roman"/>
                          <a:cs typeface="Calibri"/>
                        </a:rPr>
                        <a:t>8.22*</a:t>
                      </a:r>
                      <a:endParaRPr lang="en-US" sz="2000" dirty="0">
                        <a:solidFill>
                          <a:srgbClr val="FFFF0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2856" marR="62856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FFFF00"/>
                          </a:solidFill>
                          <a:latin typeface="+mn-lt"/>
                          <a:ea typeface="Times New Roman"/>
                          <a:cs typeface="Calibri"/>
                        </a:rPr>
                        <a:t>-</a:t>
                      </a:r>
                      <a:r>
                        <a:rPr lang="en-US" sz="2000" dirty="0" smtClean="0">
                          <a:solidFill>
                            <a:srgbClr val="FFFF00"/>
                          </a:solidFill>
                          <a:latin typeface="+mn-lt"/>
                          <a:ea typeface="Times New Roman"/>
                          <a:cs typeface="Calibri"/>
                        </a:rPr>
                        <a:t>1.37*</a:t>
                      </a:r>
                      <a:endParaRPr lang="en-US" sz="2000" dirty="0">
                        <a:solidFill>
                          <a:srgbClr val="FFFF0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2856" marR="62856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Title 1"/>
          <p:cNvSpPr>
            <a:spLocks noGrp="1"/>
          </p:cNvSpPr>
          <p:nvPr>
            <p:ph type="title"/>
          </p:nvPr>
        </p:nvSpPr>
        <p:spPr>
          <a:xfrm>
            <a:off x="304800" y="274638"/>
            <a:ext cx="8534400" cy="868362"/>
          </a:xfrm>
        </p:spPr>
        <p:txBody>
          <a:bodyPr/>
          <a:lstStyle/>
          <a:p>
            <a:r>
              <a:rPr lang="en-US" sz="3600" smtClean="0">
                <a:solidFill>
                  <a:srgbClr val="FFC000"/>
                </a:solidFill>
              </a:rPr>
              <a:t>Extensions and Robustness</a:t>
            </a:r>
          </a:p>
        </p:txBody>
      </p:sp>
      <p:sp>
        <p:nvSpPr>
          <p:cNvPr id="36866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257800"/>
          </a:xfrm>
        </p:spPr>
        <p:txBody>
          <a:bodyPr/>
          <a:lstStyle/>
          <a:p>
            <a:pPr>
              <a:spcAft>
                <a:spcPts val="800"/>
              </a:spcAft>
              <a:buFont typeface="Arial" charset="0"/>
              <a:buNone/>
            </a:pPr>
            <a:r>
              <a:rPr lang="en-US" sz="3000" smtClean="0">
                <a:solidFill>
                  <a:schemeClr val="bg1"/>
                </a:solidFill>
              </a:rPr>
              <a:t>	</a:t>
            </a:r>
            <a:r>
              <a:rPr lang="en-US" sz="2600" smtClean="0">
                <a:solidFill>
                  <a:schemeClr val="bg1"/>
                </a:solidFill>
              </a:rPr>
              <a:t>Governance score items considered separately</a:t>
            </a:r>
          </a:p>
          <a:p>
            <a:pPr>
              <a:spcAft>
                <a:spcPts val="800"/>
              </a:spcAft>
            </a:pPr>
            <a:endParaRPr lang="en-US" sz="1000" smtClean="0">
              <a:solidFill>
                <a:schemeClr val="bg1"/>
              </a:solidFill>
            </a:endParaRPr>
          </a:p>
          <a:p>
            <a:pPr>
              <a:spcAft>
                <a:spcPts val="800"/>
              </a:spcAft>
              <a:buFont typeface="Arial" charset="0"/>
              <a:buNone/>
            </a:pPr>
            <a:r>
              <a:rPr lang="en-US" sz="3000" smtClean="0">
                <a:solidFill>
                  <a:schemeClr val="bg1"/>
                </a:solidFill>
              </a:rPr>
              <a:t>	</a:t>
            </a:r>
            <a:r>
              <a:rPr lang="en-US" sz="2600" smtClean="0">
                <a:solidFill>
                  <a:schemeClr val="bg1"/>
                </a:solidFill>
              </a:rPr>
              <a:t>Executive compensation (higher salary/stock compensation leads to more risk)</a:t>
            </a:r>
          </a:p>
          <a:p>
            <a:pPr>
              <a:spcAft>
                <a:spcPts val="800"/>
              </a:spcAft>
              <a:buFont typeface="Arial" charset="0"/>
              <a:buNone/>
            </a:pPr>
            <a:endParaRPr lang="en-US" sz="1000" smtClean="0">
              <a:solidFill>
                <a:schemeClr val="bg1"/>
              </a:solidFill>
            </a:endParaRPr>
          </a:p>
          <a:p>
            <a:pPr>
              <a:spcAft>
                <a:spcPts val="800"/>
              </a:spcAft>
              <a:buFont typeface="Arial" charset="0"/>
              <a:buNone/>
            </a:pPr>
            <a:r>
              <a:rPr lang="en-US" sz="3000" smtClean="0">
                <a:solidFill>
                  <a:schemeClr val="bg1"/>
                </a:solidFill>
              </a:rPr>
              <a:t>	</a:t>
            </a:r>
            <a:r>
              <a:rPr lang="en-US" sz="2600" smtClean="0">
                <a:solidFill>
                  <a:schemeClr val="bg1"/>
                </a:solidFill>
              </a:rPr>
              <a:t>When outside director has more shares =&gt; magnifies risk taking (Laeven Levine 2009)</a:t>
            </a:r>
          </a:p>
          <a:p>
            <a:pPr>
              <a:spcAft>
                <a:spcPts val="800"/>
              </a:spcAft>
              <a:buFont typeface="Arial" charset="0"/>
              <a:buNone/>
            </a:pPr>
            <a:endParaRPr lang="en-US" sz="1000" smtClean="0">
              <a:solidFill>
                <a:schemeClr val="bg1"/>
              </a:solidFill>
            </a:endParaRPr>
          </a:p>
          <a:p>
            <a:pPr>
              <a:spcAft>
                <a:spcPts val="800"/>
              </a:spcAft>
              <a:buFont typeface="Arial" charset="0"/>
              <a:buNone/>
            </a:pPr>
            <a:r>
              <a:rPr lang="en-US" sz="2600" smtClean="0">
                <a:solidFill>
                  <a:schemeClr val="bg1"/>
                </a:solidFill>
              </a:rPr>
              <a:t>	If neither high mgr ownership or formal gov, greater risk and more perquisites.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3600" dirty="0" smtClean="0">
                <a:solidFill>
                  <a:srgbClr val="FFC000"/>
                </a:solidFill>
              </a:rPr>
              <a:t>Conditional Means</a:t>
            </a:r>
            <a:endParaRPr lang="en-US" sz="3600" dirty="0">
              <a:solidFill>
                <a:srgbClr val="FFC000"/>
              </a:solidFill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381000" y="990600"/>
          <a:ext cx="8458200" cy="5648325"/>
        </p:xfrm>
        <a:graphic>
          <a:graphicData uri="http://schemas.openxmlformats.org/drawingml/2006/table">
            <a:tbl>
              <a:tblPr/>
              <a:tblGrid>
                <a:gridCol w="1904999"/>
                <a:gridCol w="1219200"/>
                <a:gridCol w="1223473"/>
                <a:gridCol w="1291127"/>
                <a:gridCol w="1143000"/>
                <a:gridCol w="533400"/>
                <a:gridCol w="533400"/>
                <a:gridCol w="609602"/>
              </a:tblGrid>
              <a:tr h="89309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Calibri"/>
                        </a:rPr>
                        <a:t> </a:t>
                      </a:r>
                      <a:endParaRPr lang="en-US" sz="6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0158" marR="4015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bg1"/>
                          </a:solidFill>
                          <a:latin typeface="+mn-lt"/>
                          <a:ea typeface="Times New Roman"/>
                          <a:cs typeface="Calibri"/>
                        </a:rPr>
                        <a:t>High </a:t>
                      </a:r>
                      <a:r>
                        <a:rPr lang="en-US" sz="2000" dirty="0" smtClean="0">
                          <a:solidFill>
                            <a:schemeClr val="bg1"/>
                          </a:solidFill>
                          <a:latin typeface="+mn-lt"/>
                          <a:ea typeface="Times New Roman"/>
                          <a:cs typeface="Calibri"/>
                        </a:rPr>
                        <a:t>own, </a:t>
                      </a:r>
                      <a:r>
                        <a:rPr lang="en-US" sz="2000" dirty="0">
                          <a:solidFill>
                            <a:schemeClr val="bg1"/>
                          </a:solidFill>
                          <a:latin typeface="+mn-lt"/>
                          <a:ea typeface="Times New Roman"/>
                          <a:cs typeface="Calibri"/>
                        </a:rPr>
                        <a:t>high </a:t>
                      </a:r>
                      <a:r>
                        <a:rPr lang="en-US" sz="2000" dirty="0" err="1" smtClean="0">
                          <a:solidFill>
                            <a:schemeClr val="bg1"/>
                          </a:solidFill>
                          <a:latin typeface="+mn-lt"/>
                          <a:ea typeface="Times New Roman"/>
                          <a:cs typeface="Calibri"/>
                        </a:rPr>
                        <a:t>gov</a:t>
                      </a:r>
                      <a:endParaRPr lang="en-US" sz="2000" dirty="0">
                        <a:solidFill>
                          <a:schemeClr val="bg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0158" marR="4015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bg1"/>
                          </a:solidFill>
                          <a:latin typeface="+mn-lt"/>
                          <a:ea typeface="Times New Roman"/>
                          <a:cs typeface="Calibri"/>
                        </a:rPr>
                        <a:t>High </a:t>
                      </a:r>
                      <a:r>
                        <a:rPr lang="en-US" sz="2000" dirty="0" smtClean="0">
                          <a:solidFill>
                            <a:schemeClr val="bg1"/>
                          </a:solidFill>
                          <a:latin typeface="+mn-lt"/>
                          <a:ea typeface="Times New Roman"/>
                          <a:cs typeface="Calibri"/>
                        </a:rPr>
                        <a:t>own, </a:t>
                      </a:r>
                      <a:r>
                        <a:rPr lang="en-US" sz="2000" dirty="0">
                          <a:solidFill>
                            <a:schemeClr val="bg1"/>
                          </a:solidFill>
                          <a:latin typeface="+mn-lt"/>
                          <a:ea typeface="Times New Roman"/>
                          <a:cs typeface="Calibri"/>
                        </a:rPr>
                        <a:t>low </a:t>
                      </a:r>
                      <a:r>
                        <a:rPr lang="en-US" sz="2000" dirty="0" err="1" smtClean="0">
                          <a:solidFill>
                            <a:schemeClr val="bg1"/>
                          </a:solidFill>
                          <a:latin typeface="+mn-lt"/>
                          <a:ea typeface="Times New Roman"/>
                          <a:cs typeface="Calibri"/>
                        </a:rPr>
                        <a:t>gov</a:t>
                      </a:r>
                      <a:endParaRPr lang="en-US" sz="2000" dirty="0">
                        <a:solidFill>
                          <a:schemeClr val="bg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0158" marR="40158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bg1"/>
                          </a:solidFill>
                          <a:latin typeface="+mn-lt"/>
                          <a:ea typeface="Times New Roman"/>
                          <a:cs typeface="Calibri"/>
                        </a:rPr>
                        <a:t>Low </a:t>
                      </a:r>
                      <a:r>
                        <a:rPr lang="en-US" sz="2000" dirty="0" smtClean="0">
                          <a:solidFill>
                            <a:schemeClr val="bg1"/>
                          </a:solidFill>
                          <a:latin typeface="+mn-lt"/>
                          <a:ea typeface="Times New Roman"/>
                          <a:cs typeface="Calibri"/>
                        </a:rPr>
                        <a:t>own, </a:t>
                      </a:r>
                      <a:r>
                        <a:rPr lang="en-US" sz="2000" dirty="0">
                          <a:solidFill>
                            <a:schemeClr val="bg1"/>
                          </a:solidFill>
                          <a:latin typeface="+mn-lt"/>
                          <a:ea typeface="Times New Roman"/>
                          <a:cs typeface="Calibri"/>
                        </a:rPr>
                        <a:t>high </a:t>
                      </a:r>
                      <a:r>
                        <a:rPr lang="en-US" sz="2000" dirty="0" err="1" smtClean="0">
                          <a:solidFill>
                            <a:schemeClr val="bg1"/>
                          </a:solidFill>
                          <a:latin typeface="+mn-lt"/>
                          <a:ea typeface="Times New Roman"/>
                          <a:cs typeface="Calibri"/>
                        </a:rPr>
                        <a:t>gov</a:t>
                      </a:r>
                      <a:endParaRPr lang="en-US" sz="2000" dirty="0">
                        <a:solidFill>
                          <a:schemeClr val="bg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0158" marR="40158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bg1"/>
                          </a:solidFill>
                          <a:latin typeface="+mn-lt"/>
                          <a:ea typeface="Times New Roman"/>
                          <a:cs typeface="Calibri"/>
                        </a:rPr>
                        <a:t>Low </a:t>
                      </a:r>
                      <a:r>
                        <a:rPr lang="en-US" sz="2000" dirty="0" smtClean="0">
                          <a:solidFill>
                            <a:schemeClr val="bg1"/>
                          </a:solidFill>
                          <a:latin typeface="+mn-lt"/>
                          <a:ea typeface="Times New Roman"/>
                          <a:cs typeface="Calibri"/>
                        </a:rPr>
                        <a:t>own, </a:t>
                      </a:r>
                      <a:r>
                        <a:rPr lang="en-US" sz="2000" dirty="0">
                          <a:solidFill>
                            <a:schemeClr val="bg1"/>
                          </a:solidFill>
                          <a:latin typeface="+mn-lt"/>
                          <a:ea typeface="Times New Roman"/>
                          <a:cs typeface="Calibri"/>
                        </a:rPr>
                        <a:t>low </a:t>
                      </a:r>
                      <a:r>
                        <a:rPr lang="en-US" sz="2000" dirty="0" err="1" smtClean="0">
                          <a:solidFill>
                            <a:schemeClr val="bg1"/>
                          </a:solidFill>
                          <a:latin typeface="+mn-lt"/>
                          <a:ea typeface="Times New Roman"/>
                          <a:cs typeface="Calibri"/>
                        </a:rPr>
                        <a:t>gov</a:t>
                      </a:r>
                      <a:endParaRPr lang="en-US" sz="2000" dirty="0">
                        <a:solidFill>
                          <a:schemeClr val="bg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0158" marR="40158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bg1"/>
                          </a:solidFill>
                          <a:latin typeface="+mn-lt"/>
                          <a:ea typeface="Times New Roman"/>
                          <a:cs typeface="Calibri"/>
                        </a:rPr>
                        <a:t>Test for </a:t>
                      </a:r>
                      <a:r>
                        <a:rPr lang="en-US" sz="2000" dirty="0" err="1" smtClean="0">
                          <a:solidFill>
                            <a:schemeClr val="bg1"/>
                          </a:solidFill>
                          <a:latin typeface="+mn-lt"/>
                          <a:ea typeface="Times New Roman"/>
                          <a:cs typeface="Calibri"/>
                        </a:rPr>
                        <a:t>diffs</a:t>
                      </a:r>
                      <a:r>
                        <a:rPr lang="en-US" sz="2000" dirty="0" smtClean="0">
                          <a:solidFill>
                            <a:schemeClr val="bg1"/>
                          </a:solidFill>
                          <a:latin typeface="+mn-lt"/>
                          <a:ea typeface="Times New Roman"/>
                          <a:cs typeface="Calibri"/>
                        </a:rPr>
                        <a:t> </a:t>
                      </a:r>
                      <a:r>
                        <a:rPr lang="en-US" sz="2000" dirty="0">
                          <a:solidFill>
                            <a:schemeClr val="bg1"/>
                          </a:solidFill>
                          <a:latin typeface="+mn-lt"/>
                          <a:ea typeface="Times New Roman"/>
                          <a:cs typeface="Calibri"/>
                        </a:rPr>
                        <a:t>in means</a:t>
                      </a:r>
                      <a:endParaRPr lang="en-US" sz="2000" dirty="0">
                        <a:solidFill>
                          <a:schemeClr val="bg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0158" marR="4015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9594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Calibri"/>
                        </a:rPr>
                        <a:t> </a:t>
                      </a:r>
                      <a:endParaRPr lang="en-US" sz="6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0158" marR="4015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chemeClr val="bg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0158" marR="4015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chemeClr val="bg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0158" marR="40158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chemeClr val="bg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0158" marR="40158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FFFF0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0158" marR="40158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bg1"/>
                          </a:solidFill>
                          <a:latin typeface="+mn-lt"/>
                          <a:ea typeface="Times New Roman"/>
                          <a:cs typeface="Calibri"/>
                        </a:rPr>
                        <a:t>1 </a:t>
                      </a:r>
                      <a:r>
                        <a:rPr lang="en-US" sz="1400" dirty="0" err="1">
                          <a:solidFill>
                            <a:schemeClr val="bg1"/>
                          </a:solidFill>
                          <a:latin typeface="+mn-lt"/>
                          <a:ea typeface="Times New Roman"/>
                          <a:cs typeface="Calibri"/>
                        </a:rPr>
                        <a:t>vs</a:t>
                      </a:r>
                      <a:r>
                        <a:rPr lang="en-US" sz="1400" dirty="0">
                          <a:solidFill>
                            <a:schemeClr val="bg1"/>
                          </a:solidFill>
                          <a:latin typeface="+mn-lt"/>
                          <a:ea typeface="Times New Roman"/>
                          <a:cs typeface="Calibri"/>
                        </a:rPr>
                        <a:t> 4</a:t>
                      </a:r>
                      <a:endParaRPr lang="en-US" sz="1400" dirty="0">
                        <a:solidFill>
                          <a:schemeClr val="bg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0158" marR="4015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bg1"/>
                          </a:solidFill>
                          <a:latin typeface="+mn-lt"/>
                          <a:ea typeface="Times New Roman"/>
                          <a:cs typeface="Calibri"/>
                        </a:rPr>
                        <a:t>2 </a:t>
                      </a:r>
                      <a:r>
                        <a:rPr lang="en-US" sz="1400" dirty="0" err="1">
                          <a:solidFill>
                            <a:schemeClr val="bg1"/>
                          </a:solidFill>
                          <a:latin typeface="+mn-lt"/>
                          <a:ea typeface="Times New Roman"/>
                          <a:cs typeface="Calibri"/>
                        </a:rPr>
                        <a:t>vs</a:t>
                      </a:r>
                      <a:r>
                        <a:rPr lang="en-US" sz="1400" dirty="0">
                          <a:solidFill>
                            <a:schemeClr val="bg1"/>
                          </a:solidFill>
                          <a:latin typeface="+mn-lt"/>
                          <a:ea typeface="Times New Roman"/>
                          <a:cs typeface="Calibri"/>
                        </a:rPr>
                        <a:t> 4</a:t>
                      </a:r>
                      <a:endParaRPr lang="en-US" sz="1400" dirty="0">
                        <a:solidFill>
                          <a:schemeClr val="bg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0158" marR="40158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bg1"/>
                          </a:solidFill>
                          <a:latin typeface="+mn-lt"/>
                          <a:ea typeface="Times New Roman"/>
                          <a:cs typeface="Calibri"/>
                        </a:rPr>
                        <a:t>3 </a:t>
                      </a:r>
                      <a:r>
                        <a:rPr lang="en-US" sz="1400" dirty="0" err="1">
                          <a:solidFill>
                            <a:schemeClr val="bg1"/>
                          </a:solidFill>
                          <a:latin typeface="+mn-lt"/>
                          <a:ea typeface="Times New Roman"/>
                          <a:cs typeface="Calibri"/>
                        </a:rPr>
                        <a:t>vs</a:t>
                      </a:r>
                      <a:r>
                        <a:rPr lang="en-US" sz="1400" dirty="0">
                          <a:solidFill>
                            <a:schemeClr val="bg1"/>
                          </a:solidFill>
                          <a:latin typeface="+mn-lt"/>
                          <a:ea typeface="Times New Roman"/>
                          <a:cs typeface="Calibri"/>
                        </a:rPr>
                        <a:t> 4</a:t>
                      </a:r>
                      <a:endParaRPr lang="en-US" sz="1400" dirty="0">
                        <a:solidFill>
                          <a:schemeClr val="bg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0158" marR="40158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634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dirty="0" smtClean="0">
                          <a:solidFill>
                            <a:schemeClr val="bg1"/>
                          </a:solidFill>
                          <a:latin typeface="+mn-lt"/>
                          <a:ea typeface="Times New Roman"/>
                          <a:cs typeface="Calibri"/>
                        </a:rPr>
                        <a:t>Salary/assets</a:t>
                      </a:r>
                      <a:endParaRPr lang="en-US" sz="1700" dirty="0">
                        <a:solidFill>
                          <a:schemeClr val="bg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0158" marR="4015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bg1"/>
                          </a:solidFill>
                          <a:latin typeface="+mn-lt"/>
                          <a:ea typeface="Times New Roman"/>
                          <a:cs typeface="Calibri"/>
                        </a:rPr>
                        <a:t>0.67</a:t>
                      </a:r>
                      <a:endParaRPr lang="en-US" sz="2000" dirty="0">
                        <a:solidFill>
                          <a:schemeClr val="bg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0158" marR="4015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bg1"/>
                          </a:solidFill>
                          <a:latin typeface="+mn-lt"/>
                          <a:ea typeface="Times New Roman"/>
                          <a:cs typeface="Calibri"/>
                        </a:rPr>
                        <a:t>0.75</a:t>
                      </a:r>
                      <a:endParaRPr lang="en-US" sz="2000" dirty="0">
                        <a:solidFill>
                          <a:schemeClr val="bg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0158" marR="40158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bg1"/>
                          </a:solidFill>
                          <a:latin typeface="+mn-lt"/>
                          <a:ea typeface="Times New Roman"/>
                          <a:cs typeface="Calibri"/>
                        </a:rPr>
                        <a:t>0.51</a:t>
                      </a:r>
                      <a:endParaRPr lang="en-US" sz="2000" dirty="0">
                        <a:solidFill>
                          <a:schemeClr val="bg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0158" marR="40158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FFFF00"/>
                          </a:solidFill>
                          <a:latin typeface="+mn-lt"/>
                          <a:ea typeface="Times New Roman"/>
                          <a:cs typeface="Calibri"/>
                        </a:rPr>
                        <a:t>0.54</a:t>
                      </a:r>
                      <a:endParaRPr lang="en-US" sz="2000" dirty="0">
                        <a:solidFill>
                          <a:srgbClr val="FFFF0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0158" marR="40158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bg1"/>
                          </a:solidFill>
                          <a:latin typeface="+mn-lt"/>
                          <a:ea typeface="Times New Roman"/>
                          <a:cs typeface="Calibri"/>
                        </a:rPr>
                        <a:t> </a:t>
                      </a:r>
                      <a:endParaRPr lang="en-US" sz="1200">
                        <a:solidFill>
                          <a:schemeClr val="bg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0158" marR="4015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bg1"/>
                          </a:solidFill>
                          <a:latin typeface="+mn-lt"/>
                          <a:ea typeface="Times New Roman"/>
                          <a:cs typeface="Calibri"/>
                        </a:rPr>
                        <a:t>*</a:t>
                      </a:r>
                      <a:endParaRPr lang="en-US" sz="1200">
                        <a:solidFill>
                          <a:schemeClr val="bg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0158" marR="40158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bg1"/>
                          </a:solidFill>
                          <a:latin typeface="+mn-lt"/>
                          <a:ea typeface="Times New Roman"/>
                          <a:cs typeface="Calibri"/>
                        </a:rPr>
                        <a:t> </a:t>
                      </a:r>
                      <a:endParaRPr lang="en-US" sz="1200">
                        <a:solidFill>
                          <a:schemeClr val="bg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0158" marR="40158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34248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dirty="0" smtClean="0">
                          <a:solidFill>
                            <a:schemeClr val="bg1"/>
                          </a:solidFill>
                          <a:latin typeface="+mn-lt"/>
                          <a:ea typeface="Times New Roman"/>
                          <a:cs typeface="Calibri"/>
                        </a:rPr>
                        <a:t>Off loans/ins </a:t>
                      </a:r>
                      <a:r>
                        <a:rPr lang="en-US" sz="1700" dirty="0">
                          <a:solidFill>
                            <a:schemeClr val="bg1"/>
                          </a:solidFill>
                          <a:latin typeface="+mn-lt"/>
                          <a:ea typeface="Times New Roman"/>
                          <a:cs typeface="Calibri"/>
                        </a:rPr>
                        <a:t>loans</a:t>
                      </a:r>
                      <a:endParaRPr lang="en-US" sz="1700" dirty="0">
                        <a:solidFill>
                          <a:schemeClr val="bg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0158" marR="4015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bg1"/>
                          </a:solidFill>
                          <a:latin typeface="+mn-lt"/>
                          <a:ea typeface="Times New Roman"/>
                          <a:cs typeface="Calibri"/>
                        </a:rPr>
                        <a:t>36.3</a:t>
                      </a:r>
                      <a:endParaRPr lang="en-US" sz="2000" dirty="0">
                        <a:solidFill>
                          <a:schemeClr val="bg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0158" marR="4015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bg1"/>
                          </a:solidFill>
                          <a:latin typeface="+mn-lt"/>
                          <a:ea typeface="Times New Roman"/>
                          <a:cs typeface="Calibri"/>
                        </a:rPr>
                        <a:t>53.3</a:t>
                      </a:r>
                      <a:endParaRPr lang="en-US" sz="2000" dirty="0">
                        <a:solidFill>
                          <a:schemeClr val="bg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0158" marR="40158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bg1"/>
                          </a:solidFill>
                          <a:latin typeface="+mn-lt"/>
                          <a:ea typeface="Times New Roman"/>
                          <a:cs typeface="Calibri"/>
                        </a:rPr>
                        <a:t>24.7</a:t>
                      </a:r>
                      <a:endParaRPr lang="en-US" sz="2000" dirty="0">
                        <a:solidFill>
                          <a:schemeClr val="bg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0158" marR="40158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FFFF00"/>
                          </a:solidFill>
                          <a:latin typeface="+mn-lt"/>
                          <a:ea typeface="Times New Roman"/>
                          <a:cs typeface="Calibri"/>
                        </a:rPr>
                        <a:t>33.9</a:t>
                      </a:r>
                      <a:endParaRPr lang="en-US" sz="2000" dirty="0">
                        <a:solidFill>
                          <a:srgbClr val="FFFF0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0158" marR="40158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bg1"/>
                          </a:solidFill>
                          <a:latin typeface="+mn-lt"/>
                          <a:ea typeface="Times New Roman"/>
                          <a:cs typeface="Calibri"/>
                        </a:rPr>
                        <a:t> </a:t>
                      </a:r>
                      <a:endParaRPr lang="en-US" sz="1200">
                        <a:solidFill>
                          <a:schemeClr val="bg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0158" marR="4015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bg1"/>
                          </a:solidFill>
                          <a:latin typeface="+mn-lt"/>
                          <a:ea typeface="Times New Roman"/>
                          <a:cs typeface="Calibri"/>
                        </a:rPr>
                        <a:t>***</a:t>
                      </a:r>
                      <a:endParaRPr lang="en-US" sz="1200">
                        <a:solidFill>
                          <a:schemeClr val="bg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0158" marR="40158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bg1"/>
                          </a:solidFill>
                          <a:latin typeface="+mn-lt"/>
                          <a:ea typeface="Times New Roman"/>
                          <a:cs typeface="Calibri"/>
                        </a:rPr>
                        <a:t>*</a:t>
                      </a:r>
                      <a:endParaRPr lang="en-US" sz="1200">
                        <a:solidFill>
                          <a:schemeClr val="bg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0158" marR="40158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34248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dirty="0" err="1" smtClean="0">
                          <a:solidFill>
                            <a:schemeClr val="bg1"/>
                          </a:solidFill>
                          <a:latin typeface="+mn-lt"/>
                          <a:ea typeface="Times New Roman"/>
                          <a:cs typeface="Calibri"/>
                        </a:rPr>
                        <a:t>Divid</a:t>
                      </a:r>
                      <a:r>
                        <a:rPr lang="en-US" sz="1700" dirty="0" smtClean="0">
                          <a:solidFill>
                            <a:schemeClr val="bg1"/>
                          </a:solidFill>
                          <a:latin typeface="+mn-lt"/>
                          <a:ea typeface="Times New Roman"/>
                          <a:cs typeface="Calibri"/>
                        </a:rPr>
                        <a:t> </a:t>
                      </a:r>
                      <a:r>
                        <a:rPr lang="en-US" sz="1700" dirty="0">
                          <a:solidFill>
                            <a:schemeClr val="bg1"/>
                          </a:solidFill>
                          <a:latin typeface="+mn-lt"/>
                          <a:ea typeface="Times New Roman"/>
                          <a:cs typeface="Calibri"/>
                        </a:rPr>
                        <a:t>per share</a:t>
                      </a:r>
                      <a:endParaRPr lang="en-US" sz="1700" dirty="0">
                        <a:solidFill>
                          <a:schemeClr val="bg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0158" marR="4015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bg1"/>
                          </a:solidFill>
                          <a:latin typeface="+mn-lt"/>
                          <a:ea typeface="Times New Roman"/>
                          <a:cs typeface="Calibri"/>
                        </a:rPr>
                        <a:t>4.4</a:t>
                      </a:r>
                      <a:endParaRPr lang="en-US" sz="2000" dirty="0">
                        <a:solidFill>
                          <a:schemeClr val="bg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0158" marR="4015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bg1"/>
                          </a:solidFill>
                          <a:latin typeface="+mn-lt"/>
                          <a:ea typeface="Times New Roman"/>
                          <a:cs typeface="Calibri"/>
                        </a:rPr>
                        <a:t>7.0</a:t>
                      </a:r>
                      <a:endParaRPr lang="en-US" sz="2000" dirty="0">
                        <a:solidFill>
                          <a:schemeClr val="bg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0158" marR="40158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bg1"/>
                          </a:solidFill>
                          <a:latin typeface="+mn-lt"/>
                          <a:ea typeface="Times New Roman"/>
                          <a:cs typeface="Calibri"/>
                        </a:rPr>
                        <a:t>3.3</a:t>
                      </a:r>
                      <a:endParaRPr lang="en-US" sz="2000" dirty="0">
                        <a:solidFill>
                          <a:schemeClr val="bg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0158" marR="40158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FFFF00"/>
                          </a:solidFill>
                          <a:latin typeface="+mn-lt"/>
                          <a:ea typeface="Times New Roman"/>
                          <a:cs typeface="Calibri"/>
                        </a:rPr>
                        <a:t>4.1</a:t>
                      </a:r>
                      <a:endParaRPr lang="en-US" sz="2000" dirty="0">
                        <a:solidFill>
                          <a:srgbClr val="FFFF0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0158" marR="40158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bg1"/>
                          </a:solidFill>
                          <a:latin typeface="+mn-lt"/>
                          <a:ea typeface="Times New Roman"/>
                          <a:cs typeface="Calibri"/>
                        </a:rPr>
                        <a:t> </a:t>
                      </a:r>
                      <a:endParaRPr lang="en-US" sz="1200" dirty="0">
                        <a:solidFill>
                          <a:schemeClr val="bg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0158" marR="4015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bg1"/>
                          </a:solidFill>
                          <a:latin typeface="+mn-lt"/>
                          <a:ea typeface="Times New Roman"/>
                          <a:cs typeface="Calibri"/>
                        </a:rPr>
                        <a:t> </a:t>
                      </a:r>
                      <a:endParaRPr lang="en-US" sz="1200">
                        <a:solidFill>
                          <a:schemeClr val="bg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0158" marR="40158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bg1"/>
                          </a:solidFill>
                          <a:latin typeface="+mn-lt"/>
                          <a:ea typeface="Times New Roman"/>
                          <a:cs typeface="Calibri"/>
                        </a:rPr>
                        <a:t>*</a:t>
                      </a:r>
                      <a:endParaRPr lang="en-US" sz="1200">
                        <a:solidFill>
                          <a:schemeClr val="bg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0158" marR="40158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34248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dirty="0">
                          <a:solidFill>
                            <a:schemeClr val="bg1"/>
                          </a:solidFill>
                          <a:latin typeface="+mn-lt"/>
                          <a:ea typeface="Times New Roman"/>
                          <a:cs typeface="Calibri"/>
                        </a:rPr>
                        <a:t>Used </a:t>
                      </a:r>
                      <a:r>
                        <a:rPr lang="en-US" sz="1700" dirty="0" err="1" smtClean="0">
                          <a:solidFill>
                            <a:schemeClr val="bg1"/>
                          </a:solidFill>
                          <a:latin typeface="+mn-lt"/>
                          <a:ea typeface="Times New Roman"/>
                          <a:cs typeface="Calibri"/>
                        </a:rPr>
                        <a:t>borr</a:t>
                      </a:r>
                      <a:r>
                        <a:rPr lang="en-US" sz="1700" dirty="0" smtClean="0">
                          <a:solidFill>
                            <a:schemeClr val="bg1"/>
                          </a:solidFill>
                          <a:latin typeface="+mn-lt"/>
                          <a:ea typeface="Times New Roman"/>
                          <a:cs typeface="Calibri"/>
                        </a:rPr>
                        <a:t> </a:t>
                      </a:r>
                      <a:r>
                        <a:rPr lang="en-US" sz="1700" dirty="0">
                          <a:solidFill>
                            <a:schemeClr val="bg1"/>
                          </a:solidFill>
                          <a:latin typeface="+mn-lt"/>
                          <a:ea typeface="Times New Roman"/>
                          <a:cs typeface="Calibri"/>
                        </a:rPr>
                        <a:t>funds</a:t>
                      </a:r>
                      <a:endParaRPr lang="en-US" sz="1700" dirty="0">
                        <a:solidFill>
                          <a:schemeClr val="bg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0158" marR="4015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chemeClr val="bg1"/>
                          </a:solidFill>
                          <a:latin typeface="+mn-lt"/>
                          <a:ea typeface="Times New Roman"/>
                          <a:cs typeface="Calibri"/>
                        </a:rPr>
                        <a:t>20.9</a:t>
                      </a:r>
                      <a:endParaRPr lang="en-US" sz="2000">
                        <a:solidFill>
                          <a:schemeClr val="bg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0158" marR="4015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bg1"/>
                          </a:solidFill>
                          <a:latin typeface="+mn-lt"/>
                          <a:ea typeface="Times New Roman"/>
                          <a:cs typeface="Calibri"/>
                        </a:rPr>
                        <a:t>27.1</a:t>
                      </a:r>
                      <a:endParaRPr lang="en-US" sz="2000" dirty="0">
                        <a:solidFill>
                          <a:schemeClr val="bg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0158" marR="40158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bg1"/>
                          </a:solidFill>
                          <a:latin typeface="+mn-lt"/>
                          <a:ea typeface="Times New Roman"/>
                          <a:cs typeface="Calibri"/>
                        </a:rPr>
                        <a:t>33.8</a:t>
                      </a:r>
                      <a:endParaRPr lang="en-US" sz="2000" dirty="0">
                        <a:solidFill>
                          <a:schemeClr val="bg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0158" marR="40158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FFFF00"/>
                          </a:solidFill>
                          <a:latin typeface="+mn-lt"/>
                          <a:ea typeface="Times New Roman"/>
                          <a:cs typeface="Calibri"/>
                        </a:rPr>
                        <a:t>45.8</a:t>
                      </a:r>
                      <a:endParaRPr lang="en-US" sz="2000" dirty="0">
                        <a:solidFill>
                          <a:srgbClr val="FFFF0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0158" marR="40158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bg1"/>
                          </a:solidFill>
                          <a:latin typeface="+mn-lt"/>
                          <a:ea typeface="Times New Roman"/>
                          <a:cs typeface="Calibri"/>
                        </a:rPr>
                        <a:t>**</a:t>
                      </a:r>
                      <a:endParaRPr lang="en-US" sz="1200">
                        <a:solidFill>
                          <a:schemeClr val="bg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0158" marR="4015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bg1"/>
                          </a:solidFill>
                          <a:latin typeface="+mn-lt"/>
                          <a:ea typeface="Times New Roman"/>
                          <a:cs typeface="Calibri"/>
                        </a:rPr>
                        <a:t>*</a:t>
                      </a:r>
                      <a:endParaRPr lang="en-US" sz="1200">
                        <a:solidFill>
                          <a:schemeClr val="bg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0158" marR="40158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bg1"/>
                          </a:solidFill>
                          <a:latin typeface="+mn-lt"/>
                          <a:ea typeface="Times New Roman"/>
                          <a:cs typeface="Calibri"/>
                        </a:rPr>
                        <a:t> </a:t>
                      </a:r>
                      <a:endParaRPr lang="en-US" sz="1200">
                        <a:solidFill>
                          <a:schemeClr val="bg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0158" marR="40158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34248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dirty="0" smtClean="0">
                          <a:solidFill>
                            <a:schemeClr val="bg1"/>
                          </a:solidFill>
                          <a:latin typeface="+mn-lt"/>
                          <a:ea typeface="Times New Roman"/>
                          <a:cs typeface="Calibri"/>
                        </a:rPr>
                        <a:t>RE loans/loans</a:t>
                      </a:r>
                      <a:endParaRPr lang="en-US" sz="1700" dirty="0">
                        <a:solidFill>
                          <a:schemeClr val="bg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0158" marR="4015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chemeClr val="bg1"/>
                          </a:solidFill>
                          <a:latin typeface="+mn-lt"/>
                          <a:ea typeface="Times New Roman"/>
                          <a:cs typeface="Calibri"/>
                        </a:rPr>
                        <a:t>3.2</a:t>
                      </a:r>
                      <a:endParaRPr lang="en-US" sz="2000">
                        <a:solidFill>
                          <a:schemeClr val="bg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0158" marR="4015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bg1"/>
                          </a:solidFill>
                          <a:latin typeface="+mn-lt"/>
                          <a:ea typeface="Times New Roman"/>
                          <a:cs typeface="Calibri"/>
                        </a:rPr>
                        <a:t>3.5</a:t>
                      </a:r>
                      <a:endParaRPr lang="en-US" sz="2000" dirty="0">
                        <a:solidFill>
                          <a:schemeClr val="bg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0158" marR="40158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bg1"/>
                          </a:solidFill>
                          <a:latin typeface="+mn-lt"/>
                          <a:ea typeface="Times New Roman"/>
                          <a:cs typeface="Calibri"/>
                        </a:rPr>
                        <a:t>2.5</a:t>
                      </a:r>
                      <a:endParaRPr lang="en-US" sz="2000" dirty="0">
                        <a:solidFill>
                          <a:schemeClr val="bg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0158" marR="40158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FFFF00"/>
                          </a:solidFill>
                          <a:latin typeface="+mn-lt"/>
                          <a:ea typeface="Times New Roman"/>
                          <a:cs typeface="Calibri"/>
                        </a:rPr>
                        <a:t>7.3</a:t>
                      </a:r>
                      <a:endParaRPr lang="en-US" sz="2000" dirty="0">
                        <a:solidFill>
                          <a:srgbClr val="FFFF0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0158" marR="40158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bg1"/>
                          </a:solidFill>
                          <a:latin typeface="+mn-lt"/>
                          <a:ea typeface="Times New Roman"/>
                          <a:cs typeface="Calibri"/>
                        </a:rPr>
                        <a:t>**</a:t>
                      </a:r>
                      <a:endParaRPr lang="en-US" sz="1200">
                        <a:solidFill>
                          <a:schemeClr val="bg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0158" marR="401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bg1"/>
                          </a:solidFill>
                          <a:latin typeface="+mn-lt"/>
                          <a:ea typeface="Times New Roman"/>
                          <a:cs typeface="Calibri"/>
                        </a:rPr>
                        <a:t>**</a:t>
                      </a:r>
                      <a:endParaRPr lang="en-US" sz="1200">
                        <a:solidFill>
                          <a:schemeClr val="bg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0158" marR="40158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bg1"/>
                          </a:solidFill>
                          <a:latin typeface="+mn-lt"/>
                          <a:ea typeface="Times New Roman"/>
                          <a:cs typeface="Calibri"/>
                        </a:rPr>
                        <a:t>***</a:t>
                      </a:r>
                      <a:endParaRPr lang="en-US" sz="1200">
                        <a:solidFill>
                          <a:schemeClr val="bg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0158" marR="40158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34248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dirty="0" smtClean="0">
                          <a:solidFill>
                            <a:schemeClr val="bg1"/>
                          </a:solidFill>
                          <a:latin typeface="+mn-lt"/>
                          <a:ea typeface="Times New Roman"/>
                          <a:cs typeface="Calibri"/>
                        </a:rPr>
                        <a:t>OREO/assets</a:t>
                      </a:r>
                      <a:endParaRPr lang="en-US" sz="1700" dirty="0">
                        <a:solidFill>
                          <a:schemeClr val="bg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0158" marR="4015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chemeClr val="bg1"/>
                          </a:solidFill>
                          <a:latin typeface="+mn-lt"/>
                          <a:ea typeface="Times New Roman"/>
                          <a:cs typeface="Calibri"/>
                        </a:rPr>
                        <a:t>0.8</a:t>
                      </a:r>
                      <a:endParaRPr lang="en-US" sz="2000">
                        <a:solidFill>
                          <a:schemeClr val="bg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0158" marR="4015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bg1"/>
                          </a:solidFill>
                          <a:latin typeface="+mn-lt"/>
                          <a:ea typeface="Times New Roman"/>
                          <a:cs typeface="Calibri"/>
                        </a:rPr>
                        <a:t>0.7</a:t>
                      </a:r>
                      <a:endParaRPr lang="en-US" sz="2000" dirty="0">
                        <a:solidFill>
                          <a:schemeClr val="bg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0158" marR="40158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bg1"/>
                          </a:solidFill>
                          <a:latin typeface="+mn-lt"/>
                          <a:ea typeface="Times New Roman"/>
                          <a:cs typeface="Calibri"/>
                        </a:rPr>
                        <a:t>0.8</a:t>
                      </a:r>
                      <a:endParaRPr lang="en-US" sz="2000" dirty="0">
                        <a:solidFill>
                          <a:schemeClr val="bg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0158" marR="40158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FFFF00"/>
                          </a:solidFill>
                          <a:latin typeface="+mn-lt"/>
                          <a:ea typeface="Times New Roman"/>
                          <a:cs typeface="Calibri"/>
                        </a:rPr>
                        <a:t>1.2</a:t>
                      </a:r>
                      <a:endParaRPr lang="en-US" sz="2000" dirty="0">
                        <a:solidFill>
                          <a:srgbClr val="FFFF0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0158" marR="40158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bg1"/>
                          </a:solidFill>
                          <a:latin typeface="+mn-lt"/>
                          <a:ea typeface="Times New Roman"/>
                          <a:cs typeface="Calibri"/>
                        </a:rPr>
                        <a:t> </a:t>
                      </a:r>
                      <a:endParaRPr lang="en-US" sz="1200">
                        <a:solidFill>
                          <a:schemeClr val="bg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0158" marR="4015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bg1"/>
                          </a:solidFill>
                          <a:latin typeface="+mn-lt"/>
                          <a:ea typeface="Times New Roman"/>
                          <a:cs typeface="Calibri"/>
                        </a:rPr>
                        <a:t> </a:t>
                      </a:r>
                      <a:endParaRPr lang="en-US" sz="1200">
                        <a:solidFill>
                          <a:schemeClr val="bg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0158" marR="40158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bg1"/>
                          </a:solidFill>
                          <a:latin typeface="+mn-lt"/>
                          <a:ea typeface="Times New Roman"/>
                          <a:cs typeface="Calibri"/>
                        </a:rPr>
                        <a:t> </a:t>
                      </a:r>
                      <a:endParaRPr lang="en-US" sz="1200">
                        <a:solidFill>
                          <a:schemeClr val="bg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0158" marR="40158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34248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dirty="0" err="1" smtClean="0">
                          <a:solidFill>
                            <a:schemeClr val="bg1"/>
                          </a:solidFill>
                          <a:latin typeface="+mn-lt"/>
                          <a:ea typeface="Times New Roman"/>
                          <a:cs typeface="Calibri"/>
                        </a:rPr>
                        <a:t>Troub</a:t>
                      </a:r>
                      <a:r>
                        <a:rPr lang="en-US" sz="1700" dirty="0" smtClean="0">
                          <a:solidFill>
                            <a:schemeClr val="bg1"/>
                          </a:solidFill>
                          <a:latin typeface="+mn-lt"/>
                          <a:ea typeface="Times New Roman"/>
                          <a:cs typeface="Calibri"/>
                        </a:rPr>
                        <a:t> loans/loans</a:t>
                      </a:r>
                      <a:endParaRPr lang="en-US" sz="1700" dirty="0">
                        <a:solidFill>
                          <a:schemeClr val="bg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0158" marR="4015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chemeClr val="bg1"/>
                          </a:solidFill>
                          <a:latin typeface="+mn-lt"/>
                          <a:ea typeface="Times New Roman"/>
                          <a:cs typeface="Calibri"/>
                        </a:rPr>
                        <a:t>8.8</a:t>
                      </a:r>
                      <a:endParaRPr lang="en-US" sz="2000">
                        <a:solidFill>
                          <a:schemeClr val="bg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0158" marR="4015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chemeClr val="bg1"/>
                          </a:solidFill>
                          <a:latin typeface="+mn-lt"/>
                          <a:ea typeface="Times New Roman"/>
                          <a:cs typeface="Calibri"/>
                        </a:rPr>
                        <a:t>10.4</a:t>
                      </a:r>
                      <a:endParaRPr lang="en-US" sz="2000">
                        <a:solidFill>
                          <a:schemeClr val="bg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0158" marR="40158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bg1"/>
                          </a:solidFill>
                          <a:latin typeface="+mn-lt"/>
                          <a:ea typeface="Times New Roman"/>
                          <a:cs typeface="Calibri"/>
                        </a:rPr>
                        <a:t>7.3</a:t>
                      </a:r>
                      <a:endParaRPr lang="en-US" sz="2000" dirty="0">
                        <a:solidFill>
                          <a:schemeClr val="bg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0158" marR="40158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FFFF00"/>
                          </a:solidFill>
                          <a:latin typeface="+mn-lt"/>
                          <a:ea typeface="Times New Roman"/>
                          <a:cs typeface="Calibri"/>
                        </a:rPr>
                        <a:t>11.5</a:t>
                      </a:r>
                      <a:endParaRPr lang="en-US" sz="2000" dirty="0">
                        <a:solidFill>
                          <a:srgbClr val="FFFF0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0158" marR="40158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bg1"/>
                          </a:solidFill>
                          <a:latin typeface="+mn-lt"/>
                          <a:ea typeface="Times New Roman"/>
                          <a:cs typeface="Calibri"/>
                        </a:rPr>
                        <a:t> </a:t>
                      </a:r>
                      <a:endParaRPr lang="en-US" sz="1200">
                        <a:solidFill>
                          <a:schemeClr val="bg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0158" marR="4015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bg1"/>
                          </a:solidFill>
                          <a:latin typeface="+mn-lt"/>
                          <a:ea typeface="Times New Roman"/>
                          <a:cs typeface="Calibri"/>
                        </a:rPr>
                        <a:t> </a:t>
                      </a:r>
                      <a:endParaRPr lang="en-US" sz="1200">
                        <a:solidFill>
                          <a:schemeClr val="bg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0158" marR="40158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bg1"/>
                          </a:solidFill>
                          <a:latin typeface="+mn-lt"/>
                          <a:ea typeface="Times New Roman"/>
                          <a:cs typeface="Calibri"/>
                        </a:rPr>
                        <a:t>**</a:t>
                      </a:r>
                      <a:endParaRPr lang="en-US" sz="1200">
                        <a:solidFill>
                          <a:schemeClr val="bg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0158" marR="40158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34248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dirty="0" err="1" smtClean="0">
                          <a:solidFill>
                            <a:schemeClr val="bg1"/>
                          </a:solidFill>
                          <a:latin typeface="+mn-lt"/>
                          <a:ea typeface="Times New Roman"/>
                          <a:cs typeface="Calibri"/>
                        </a:rPr>
                        <a:t>Estim</a:t>
                      </a:r>
                      <a:r>
                        <a:rPr lang="en-US" sz="1700" baseline="0" dirty="0" smtClean="0">
                          <a:solidFill>
                            <a:schemeClr val="bg1"/>
                          </a:solidFill>
                          <a:latin typeface="+mn-lt"/>
                          <a:ea typeface="Times New Roman"/>
                          <a:cs typeface="Calibri"/>
                        </a:rPr>
                        <a:t> </a:t>
                      </a:r>
                      <a:r>
                        <a:rPr lang="en-US" sz="1700" dirty="0" smtClean="0">
                          <a:solidFill>
                            <a:schemeClr val="bg1"/>
                          </a:solidFill>
                          <a:latin typeface="+mn-lt"/>
                          <a:ea typeface="Times New Roman"/>
                          <a:cs typeface="Calibri"/>
                        </a:rPr>
                        <a:t>Loss/assets</a:t>
                      </a:r>
                      <a:endParaRPr lang="en-US" sz="1700" dirty="0">
                        <a:solidFill>
                          <a:schemeClr val="bg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0158" marR="4015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chemeClr val="bg1"/>
                          </a:solidFill>
                          <a:latin typeface="+mn-lt"/>
                          <a:ea typeface="Times New Roman"/>
                          <a:cs typeface="Calibri"/>
                        </a:rPr>
                        <a:t>0.7</a:t>
                      </a:r>
                      <a:endParaRPr lang="en-US" sz="2000">
                        <a:solidFill>
                          <a:schemeClr val="bg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0158" marR="4015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chemeClr val="bg1"/>
                          </a:solidFill>
                          <a:latin typeface="+mn-lt"/>
                          <a:ea typeface="Times New Roman"/>
                          <a:cs typeface="Calibri"/>
                        </a:rPr>
                        <a:t>1.1</a:t>
                      </a:r>
                      <a:endParaRPr lang="en-US" sz="2000">
                        <a:solidFill>
                          <a:schemeClr val="bg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0158" marR="40158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bg1"/>
                          </a:solidFill>
                          <a:latin typeface="+mn-lt"/>
                          <a:ea typeface="Times New Roman"/>
                          <a:cs typeface="Calibri"/>
                        </a:rPr>
                        <a:t>0.8</a:t>
                      </a:r>
                      <a:endParaRPr lang="en-US" sz="2000" dirty="0">
                        <a:solidFill>
                          <a:schemeClr val="bg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0158" marR="40158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FFFF00"/>
                          </a:solidFill>
                          <a:latin typeface="+mn-lt"/>
                          <a:ea typeface="Times New Roman"/>
                          <a:cs typeface="Calibri"/>
                        </a:rPr>
                        <a:t>3.6</a:t>
                      </a:r>
                      <a:endParaRPr lang="en-US" sz="2000" dirty="0">
                        <a:solidFill>
                          <a:srgbClr val="FFFF0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0158" marR="40158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bg1"/>
                          </a:solidFill>
                          <a:latin typeface="+mn-lt"/>
                          <a:ea typeface="Times New Roman"/>
                          <a:cs typeface="Calibri"/>
                        </a:rPr>
                        <a:t>**</a:t>
                      </a:r>
                      <a:endParaRPr lang="en-US" sz="1200" dirty="0">
                        <a:solidFill>
                          <a:schemeClr val="bg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0158" marR="4015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bg1"/>
                          </a:solidFill>
                          <a:latin typeface="+mn-lt"/>
                          <a:ea typeface="Times New Roman"/>
                          <a:cs typeface="Calibri"/>
                        </a:rPr>
                        <a:t>**</a:t>
                      </a:r>
                      <a:endParaRPr lang="en-US" sz="1200">
                        <a:solidFill>
                          <a:schemeClr val="bg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0158" marR="40158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bg1"/>
                          </a:solidFill>
                          <a:latin typeface="+mn-lt"/>
                          <a:ea typeface="Times New Roman"/>
                          <a:cs typeface="Calibri"/>
                        </a:rPr>
                        <a:t>***</a:t>
                      </a:r>
                      <a:endParaRPr lang="en-US" sz="1200">
                        <a:solidFill>
                          <a:schemeClr val="bg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0158" marR="40158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342481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dirty="0">
                          <a:solidFill>
                            <a:schemeClr val="bg1"/>
                          </a:solidFill>
                          <a:latin typeface="+mn-lt"/>
                          <a:ea typeface="Times New Roman"/>
                          <a:cs typeface="Calibri"/>
                        </a:rPr>
                        <a:t>Loan </a:t>
                      </a:r>
                      <a:r>
                        <a:rPr lang="en-US" sz="1700" dirty="0" smtClean="0">
                          <a:solidFill>
                            <a:schemeClr val="bg1"/>
                          </a:solidFill>
                          <a:latin typeface="+mn-lt"/>
                          <a:ea typeface="Times New Roman"/>
                          <a:cs typeface="Calibri"/>
                        </a:rPr>
                        <a:t>loss/assets</a:t>
                      </a:r>
                      <a:endParaRPr lang="en-US" sz="1700" dirty="0">
                        <a:solidFill>
                          <a:schemeClr val="bg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0158" marR="4015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chemeClr val="bg1"/>
                          </a:solidFill>
                          <a:latin typeface="+mn-lt"/>
                          <a:ea typeface="Times New Roman"/>
                          <a:cs typeface="Calibri"/>
                        </a:rPr>
                        <a:t>0.58</a:t>
                      </a:r>
                      <a:endParaRPr lang="en-US" sz="2000">
                        <a:solidFill>
                          <a:schemeClr val="bg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0158" marR="4015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chemeClr val="bg1"/>
                          </a:solidFill>
                          <a:latin typeface="+mn-lt"/>
                          <a:ea typeface="Times New Roman"/>
                          <a:cs typeface="Calibri"/>
                        </a:rPr>
                        <a:t>0.90</a:t>
                      </a:r>
                      <a:endParaRPr lang="en-US" sz="2000">
                        <a:solidFill>
                          <a:schemeClr val="bg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0158" marR="40158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bg1"/>
                          </a:solidFill>
                          <a:latin typeface="+mn-lt"/>
                          <a:ea typeface="Times New Roman"/>
                          <a:cs typeface="Calibri"/>
                        </a:rPr>
                        <a:t>0.58</a:t>
                      </a:r>
                      <a:endParaRPr lang="en-US" sz="2000" dirty="0">
                        <a:solidFill>
                          <a:schemeClr val="bg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0158" marR="40158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FFFF00"/>
                          </a:solidFill>
                          <a:latin typeface="+mn-lt"/>
                          <a:ea typeface="Times New Roman"/>
                          <a:cs typeface="Calibri"/>
                        </a:rPr>
                        <a:t>2.73</a:t>
                      </a:r>
                      <a:endParaRPr lang="en-US" sz="2000" dirty="0">
                        <a:solidFill>
                          <a:srgbClr val="FFFF0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0158" marR="40158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bg1"/>
                          </a:solidFill>
                          <a:latin typeface="+mn-lt"/>
                          <a:ea typeface="Times New Roman"/>
                          <a:cs typeface="Calibri"/>
                        </a:rPr>
                        <a:t>**</a:t>
                      </a:r>
                      <a:endParaRPr lang="en-US" sz="1200" dirty="0">
                        <a:solidFill>
                          <a:schemeClr val="bg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0158" marR="4015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bg1"/>
                          </a:solidFill>
                          <a:latin typeface="+mn-lt"/>
                          <a:ea typeface="Times New Roman"/>
                          <a:cs typeface="Calibri"/>
                        </a:rPr>
                        <a:t>*</a:t>
                      </a:r>
                      <a:endParaRPr lang="en-US" sz="1200" dirty="0">
                        <a:solidFill>
                          <a:schemeClr val="bg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0158" marR="40158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bg1"/>
                          </a:solidFill>
                          <a:latin typeface="+mn-lt"/>
                          <a:ea typeface="Times New Roman"/>
                          <a:cs typeface="Calibri"/>
                        </a:rPr>
                        <a:t>***</a:t>
                      </a:r>
                      <a:endParaRPr lang="en-US" sz="1200">
                        <a:solidFill>
                          <a:schemeClr val="bg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0158" marR="40158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342481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dirty="0">
                          <a:solidFill>
                            <a:schemeClr val="bg1"/>
                          </a:solidFill>
                          <a:latin typeface="+mn-lt"/>
                          <a:ea typeface="Times New Roman"/>
                          <a:cs typeface="Calibri"/>
                        </a:rPr>
                        <a:t>Other </a:t>
                      </a:r>
                      <a:r>
                        <a:rPr lang="en-US" sz="1700" dirty="0" smtClean="0">
                          <a:solidFill>
                            <a:schemeClr val="bg1"/>
                          </a:solidFill>
                          <a:latin typeface="+mn-lt"/>
                          <a:ea typeface="Times New Roman"/>
                          <a:cs typeface="Calibri"/>
                        </a:rPr>
                        <a:t>loss/assets</a:t>
                      </a:r>
                      <a:endParaRPr lang="en-US" sz="1700" dirty="0">
                        <a:solidFill>
                          <a:schemeClr val="bg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0158" marR="4015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chemeClr val="bg1"/>
                          </a:solidFill>
                          <a:latin typeface="+mn-lt"/>
                          <a:ea typeface="Times New Roman"/>
                          <a:cs typeface="Calibri"/>
                        </a:rPr>
                        <a:t>0.10</a:t>
                      </a:r>
                      <a:endParaRPr lang="en-US" sz="2000">
                        <a:solidFill>
                          <a:schemeClr val="bg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0158" marR="4015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chemeClr val="bg1"/>
                          </a:solidFill>
                          <a:latin typeface="+mn-lt"/>
                          <a:ea typeface="Times New Roman"/>
                          <a:cs typeface="Calibri"/>
                        </a:rPr>
                        <a:t>0.21</a:t>
                      </a:r>
                      <a:endParaRPr lang="en-US" sz="2000">
                        <a:solidFill>
                          <a:schemeClr val="bg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0158" marR="40158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chemeClr val="bg1"/>
                          </a:solidFill>
                          <a:latin typeface="+mn-lt"/>
                          <a:ea typeface="Times New Roman"/>
                          <a:cs typeface="Calibri"/>
                        </a:rPr>
                        <a:t>0.21</a:t>
                      </a:r>
                      <a:endParaRPr lang="en-US" sz="2000">
                        <a:solidFill>
                          <a:schemeClr val="bg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0158" marR="40158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FFFF00"/>
                          </a:solidFill>
                          <a:latin typeface="+mn-lt"/>
                          <a:ea typeface="Times New Roman"/>
                          <a:cs typeface="Calibri"/>
                        </a:rPr>
                        <a:t>0.86</a:t>
                      </a:r>
                      <a:endParaRPr lang="en-US" sz="2000" dirty="0">
                        <a:solidFill>
                          <a:srgbClr val="FFFF0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0158" marR="40158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bg1"/>
                          </a:solidFill>
                          <a:latin typeface="+mn-lt"/>
                          <a:ea typeface="Times New Roman"/>
                          <a:cs typeface="Calibri"/>
                        </a:rPr>
                        <a:t>**</a:t>
                      </a:r>
                      <a:endParaRPr lang="en-US" sz="1200" dirty="0">
                        <a:solidFill>
                          <a:schemeClr val="bg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0158" marR="4015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bg1"/>
                          </a:solidFill>
                          <a:latin typeface="+mn-lt"/>
                          <a:ea typeface="Times New Roman"/>
                          <a:cs typeface="Calibri"/>
                        </a:rPr>
                        <a:t>**</a:t>
                      </a:r>
                      <a:endParaRPr lang="en-US" sz="1200" dirty="0">
                        <a:solidFill>
                          <a:schemeClr val="bg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0158" marR="40158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bg1"/>
                          </a:solidFill>
                          <a:latin typeface="+mn-lt"/>
                          <a:ea typeface="Times New Roman"/>
                          <a:cs typeface="Calibri"/>
                        </a:rPr>
                        <a:t>**</a:t>
                      </a:r>
                      <a:endParaRPr lang="en-US" sz="1200" dirty="0">
                        <a:solidFill>
                          <a:schemeClr val="bg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0158" marR="40158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34248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dirty="0">
                          <a:solidFill>
                            <a:schemeClr val="bg1"/>
                          </a:solidFill>
                          <a:latin typeface="+mn-lt"/>
                          <a:ea typeface="Times New Roman"/>
                          <a:cs typeface="Calibri"/>
                        </a:rPr>
                        <a:t>Closed</a:t>
                      </a:r>
                      <a:endParaRPr lang="en-US" sz="1700" dirty="0">
                        <a:solidFill>
                          <a:schemeClr val="bg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0158" marR="4015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chemeClr val="bg1"/>
                          </a:solidFill>
                          <a:latin typeface="+mn-lt"/>
                          <a:ea typeface="Times New Roman"/>
                          <a:cs typeface="Calibri"/>
                        </a:rPr>
                        <a:t>30.2</a:t>
                      </a:r>
                      <a:endParaRPr lang="en-US" sz="2000">
                        <a:solidFill>
                          <a:schemeClr val="bg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0158" marR="4015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chemeClr val="bg1"/>
                          </a:solidFill>
                          <a:latin typeface="+mn-lt"/>
                          <a:ea typeface="Times New Roman"/>
                          <a:cs typeface="Calibri"/>
                        </a:rPr>
                        <a:t>28.3</a:t>
                      </a:r>
                      <a:endParaRPr lang="en-US" sz="2000">
                        <a:solidFill>
                          <a:schemeClr val="bg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0158" marR="40158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chemeClr val="bg1"/>
                          </a:solidFill>
                          <a:latin typeface="+mn-lt"/>
                          <a:ea typeface="Times New Roman"/>
                          <a:cs typeface="Calibri"/>
                        </a:rPr>
                        <a:t>25.0</a:t>
                      </a:r>
                      <a:endParaRPr lang="en-US" sz="2000">
                        <a:solidFill>
                          <a:schemeClr val="bg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0158" marR="40158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FFFF00"/>
                          </a:solidFill>
                          <a:latin typeface="+mn-lt"/>
                          <a:ea typeface="Times New Roman"/>
                          <a:cs typeface="Calibri"/>
                        </a:rPr>
                        <a:t>33.3</a:t>
                      </a:r>
                      <a:endParaRPr lang="en-US" sz="2000" dirty="0">
                        <a:solidFill>
                          <a:srgbClr val="FFFF0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0158" marR="40158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bg1"/>
                          </a:solidFill>
                          <a:latin typeface="+mn-lt"/>
                          <a:ea typeface="Times New Roman"/>
                          <a:cs typeface="Calibri"/>
                        </a:rPr>
                        <a:t> </a:t>
                      </a:r>
                      <a:endParaRPr lang="en-US" sz="1200">
                        <a:solidFill>
                          <a:schemeClr val="bg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0158" marR="4015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bg1"/>
                          </a:solidFill>
                          <a:latin typeface="+mn-lt"/>
                          <a:ea typeface="Times New Roman"/>
                          <a:cs typeface="Calibri"/>
                        </a:rPr>
                        <a:t> </a:t>
                      </a:r>
                      <a:endParaRPr lang="en-US" sz="1200" dirty="0">
                        <a:solidFill>
                          <a:schemeClr val="bg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0158" marR="40158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bg1"/>
                          </a:solidFill>
                          <a:latin typeface="+mn-lt"/>
                          <a:ea typeface="Times New Roman"/>
                          <a:cs typeface="Calibri"/>
                        </a:rPr>
                        <a:t> </a:t>
                      </a:r>
                      <a:endParaRPr lang="en-US" sz="1200" dirty="0">
                        <a:solidFill>
                          <a:schemeClr val="bg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0158" marR="40158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62000"/>
          </a:xfrm>
        </p:spPr>
        <p:txBody>
          <a:bodyPr/>
          <a:lstStyle/>
          <a:p>
            <a:r>
              <a:rPr lang="en-US" sz="3600" smtClean="0">
                <a:solidFill>
                  <a:srgbClr val="FFC000"/>
                </a:solidFill>
              </a:rPr>
              <a:t>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562600"/>
          </a:xfrm>
        </p:spPr>
        <p:txBody>
          <a:bodyPr rtlCol="0">
            <a:normAutofit fontScale="85000" lnSpcReduction="20000"/>
          </a:bodyPr>
          <a:lstStyle/>
          <a:p>
            <a:pPr marL="0" indent="0" fontAlgn="auto">
              <a:spcAft>
                <a:spcPts val="900"/>
              </a:spcAft>
              <a:buFont typeface="Arial" pitchFamily="34" charset="0"/>
              <a:buNone/>
              <a:defRPr/>
            </a:pPr>
            <a:r>
              <a:rPr lang="en-US" dirty="0" smtClean="0"/>
              <a:t>Concentrated managerial ownership reduces use of formal governance mechanisms.</a:t>
            </a:r>
          </a:p>
          <a:p>
            <a:pPr marL="0" indent="0" fontAlgn="auto">
              <a:spcAft>
                <a:spcPts val="900"/>
              </a:spcAft>
              <a:buFont typeface="Arial" pitchFamily="34" charset="0"/>
              <a:buNone/>
              <a:defRPr/>
            </a:pPr>
            <a:r>
              <a:rPr lang="en-US" dirty="0" smtClean="0"/>
              <a:t>More formal governance reduces managerial rent extracting (salaries, loans to self).</a:t>
            </a:r>
          </a:p>
          <a:p>
            <a:pPr marL="0" indent="0" fontAlgn="auto">
              <a:spcAft>
                <a:spcPts val="900"/>
              </a:spcAft>
              <a:buFont typeface="Arial" pitchFamily="34" charset="0"/>
              <a:buNone/>
              <a:defRPr/>
            </a:pPr>
            <a:r>
              <a:rPr lang="en-US" dirty="0" smtClean="0"/>
              <a:t>Formal governance increases tolerance for default risk, in form of higher default risk and willingness/ability to undertake riskier funding choices (borrowed funds).</a:t>
            </a:r>
          </a:p>
          <a:p>
            <a:pPr marL="0" indent="0" fontAlgn="auto">
              <a:spcAft>
                <a:spcPts val="900"/>
              </a:spcAft>
              <a:buFont typeface="Arial" pitchFamily="34" charset="0"/>
              <a:buNone/>
              <a:defRPr/>
            </a:pPr>
            <a:r>
              <a:rPr lang="en-US" dirty="0" smtClean="0"/>
              <a:t>Concentrated managerial ownership </a:t>
            </a:r>
            <a:r>
              <a:rPr lang="en-US" smtClean="0"/>
              <a:t>and resulting less </a:t>
            </a:r>
            <a:r>
              <a:rPr lang="en-US" dirty="0" smtClean="0"/>
              <a:t>formal governance raise adverse-selection costs and asset-substitution risk, which leads to greater reliance on cash than equity for controlling default risk. </a:t>
            </a:r>
          </a:p>
          <a:p>
            <a:pPr marL="0" indent="0" fontAlgn="auto">
              <a:spcAft>
                <a:spcPts val="900"/>
              </a:spcAft>
              <a:buFont typeface="Arial" pitchFamily="34" charset="0"/>
              <a:buNone/>
              <a:defRPr/>
            </a:pPr>
            <a:r>
              <a:rPr lang="en-US" dirty="0" smtClean="0"/>
              <a:t>Satisfying concerns of outsiders drives ownership structure, governance, and methods of risk management.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85800"/>
          </a:xfrm>
        </p:spPr>
        <p:txBody>
          <a:bodyPr/>
          <a:lstStyle/>
          <a:p>
            <a:r>
              <a:rPr lang="en-US" sz="3600" smtClean="0">
                <a:solidFill>
                  <a:srgbClr val="FFC000"/>
                </a:solidFill>
              </a:rPr>
              <a:t>Simple Bank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562600"/>
          </a:xfrm>
        </p:spPr>
        <p:txBody>
          <a:bodyPr rtlCol="0">
            <a:normAutofit fontScale="92500"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	</a:t>
            </a:r>
            <a:r>
              <a:rPr lang="en-US" sz="2800" dirty="0" smtClean="0"/>
              <a:t>Loans and cash are two categories of assets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sz="1300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800" dirty="0" smtClean="0"/>
              <a:t>	Deposits and equity are two funding sources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sz="1300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800" dirty="0" smtClean="0"/>
              <a:t>	Riskiness of assets is given by riskiness (</a:t>
            </a:r>
            <a:r>
              <a:rPr lang="en-US" sz="2800" dirty="0" err="1" smtClean="0"/>
              <a:t>s</a:t>
            </a:r>
            <a:r>
              <a:rPr lang="en-US" sz="2800" baseline="-25000" dirty="0" err="1" smtClean="0"/>
              <a:t>L</a:t>
            </a:r>
            <a:r>
              <a:rPr lang="en-US" sz="2800" dirty="0" smtClean="0"/>
              <a:t>) of loans multiplied by loan-to-asset ratio </a:t>
            </a:r>
            <a:endParaRPr lang="en-US" sz="1300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800" dirty="0" smtClean="0"/>
              <a:t>	(L/A) = </a:t>
            </a:r>
            <a:r>
              <a:rPr lang="en-US" sz="4000" dirty="0" smtClean="0"/>
              <a:t>1</a:t>
            </a:r>
            <a:r>
              <a:rPr lang="en-US" sz="2800" dirty="0" smtClean="0"/>
              <a:t> - (R/A)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sz="1300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800" dirty="0" smtClean="0"/>
              <a:t>	Equity ratio is (E/A)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sz="1300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800" dirty="0" smtClean="0"/>
              <a:t>	Riskiness of assets = </a:t>
            </a:r>
            <a:r>
              <a:rPr lang="en-US" sz="2800" dirty="0" err="1" smtClean="0"/>
              <a:t>s</a:t>
            </a:r>
            <a:r>
              <a:rPr lang="en-US" sz="2800" baseline="-25000" dirty="0" err="1" smtClean="0"/>
              <a:t>A</a:t>
            </a:r>
            <a:r>
              <a:rPr lang="en-US" sz="2800" dirty="0"/>
              <a:t> </a:t>
            </a:r>
            <a:r>
              <a:rPr lang="en-US" sz="2800" dirty="0" smtClean="0"/>
              <a:t>= (L/A) </a:t>
            </a:r>
            <a:r>
              <a:rPr lang="en-US" sz="2800" dirty="0" err="1" smtClean="0"/>
              <a:t>s</a:t>
            </a:r>
            <a:r>
              <a:rPr lang="en-US" sz="2800" baseline="-25000" dirty="0" err="1" smtClean="0"/>
              <a:t>L</a:t>
            </a:r>
            <a:endParaRPr lang="en-US" sz="2800" dirty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sz="2800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1300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800" dirty="0" smtClean="0"/>
              <a:t>	Given s, (R/A) and (E/A) are two alternative tools for reducing deposit default risk from loan loss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914400"/>
          </a:xfrm>
        </p:spPr>
        <p:txBody>
          <a:bodyPr/>
          <a:lstStyle/>
          <a:p>
            <a:r>
              <a:rPr lang="en-US" sz="3600" smtClean="0">
                <a:solidFill>
                  <a:srgbClr val="FFC000"/>
                </a:solidFill>
              </a:rPr>
              <a:t>A Frictionless Wor</a:t>
            </a:r>
            <a:r>
              <a:rPr lang="en-US" sz="3400" smtClean="0">
                <a:solidFill>
                  <a:srgbClr val="FFC000"/>
                </a:solidFill>
              </a:rPr>
              <a:t>ld</a:t>
            </a:r>
          </a:p>
        </p:txBody>
      </p:sp>
      <p:sp>
        <p:nvSpPr>
          <p:cNvPr id="16386" name="Content Placeholder 2"/>
          <p:cNvSpPr>
            <a:spLocks noGrp="1"/>
          </p:cNvSpPr>
          <p:nvPr>
            <p:ph idx="1"/>
          </p:nvPr>
        </p:nvSpPr>
        <p:spPr>
          <a:xfrm>
            <a:off x="609600" y="1676400"/>
            <a:ext cx="8077200" cy="4648200"/>
          </a:xfrm>
        </p:spPr>
        <p:txBody>
          <a:bodyPr rtlCol="0">
            <a:normAutofit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800" dirty="0" smtClean="0"/>
              <a:t>	</a:t>
            </a:r>
            <a:r>
              <a:rPr lang="en-US" sz="2800" dirty="0" smtClean="0">
                <a:solidFill>
                  <a:schemeClr val="bg1"/>
                </a:solidFill>
              </a:rPr>
              <a:t>In a frictionless world (perfect information, no transaction cost) a banks choose default risk that depositors want.</a:t>
            </a:r>
            <a:endParaRPr lang="en-US" sz="2800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sz="1000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800" dirty="0" smtClean="0"/>
              <a:t>	In that world, capital and cash are two equally good ways to skin the cat of targeting a given default risk on bank debt.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sz="1000" dirty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600" dirty="0" smtClean="0"/>
              <a:t>	Depositors enforce that equilibrium by moving away from risky banks and toward lower risk ones.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1300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800" dirty="0" smtClean="0"/>
              <a:t>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5"/>
          <p:cNvSpPr>
            <a:spLocks noChangeArrowheads="1"/>
          </p:cNvSpPr>
          <p:nvPr/>
        </p:nvSpPr>
        <p:spPr bwMode="auto">
          <a:xfrm>
            <a:off x="0" y="8429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buFont typeface="Arial" charset="0"/>
              <a:buNone/>
            </a:pPr>
            <a:endParaRPr lang="en-GB">
              <a:latin typeface="Constantia" pitchFamily="18" charset="0"/>
            </a:endParaRPr>
          </a:p>
        </p:txBody>
      </p:sp>
      <p:pic>
        <p:nvPicPr>
          <p:cNvPr id="19458" name="Picture 4" descr="figure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1000" y="1066800"/>
            <a:ext cx="8305800" cy="4948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1" name="Rectangle 6"/>
          <p:cNvSpPr>
            <a:spLocks noGrp="1" noChangeArrowheads="1"/>
          </p:cNvSpPr>
          <p:nvPr>
            <p:ph type="title"/>
          </p:nvPr>
        </p:nvSpPr>
        <p:spPr>
          <a:xfrm>
            <a:off x="457200" y="266700"/>
            <a:ext cx="8229600" cy="381000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3200" dirty="0" smtClean="0">
                <a:solidFill>
                  <a:srgbClr val="FFC000"/>
                </a:solidFill>
              </a:rPr>
              <a:t>Two Ways to Skin Cat of Default Risk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itle 1"/>
          <p:cNvSpPr>
            <a:spLocks noGrp="1"/>
          </p:cNvSpPr>
          <p:nvPr>
            <p:ph type="title"/>
          </p:nvPr>
        </p:nvSpPr>
        <p:spPr>
          <a:xfrm>
            <a:off x="228600" y="152400"/>
            <a:ext cx="8610600" cy="685800"/>
          </a:xfrm>
        </p:spPr>
        <p:txBody>
          <a:bodyPr/>
          <a:lstStyle/>
          <a:p>
            <a:r>
              <a:rPr lang="en-GB" sz="3600" smtClean="0">
                <a:solidFill>
                  <a:srgbClr val="FFC000"/>
                </a:solidFill>
              </a:rPr>
              <a:t>Frictions and Different Solutions</a:t>
            </a:r>
          </a:p>
        </p:txBody>
      </p:sp>
      <p:sp>
        <p:nvSpPr>
          <p:cNvPr id="18434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305800" cy="5334000"/>
          </a:xfrm>
        </p:spPr>
        <p:txBody>
          <a:bodyPr rtlCol="0">
            <a:normAutofit lnSpcReduction="10000"/>
          </a:bodyPr>
          <a:lstStyle/>
          <a:p>
            <a:pPr marL="342900" lvl="1" indent="-34290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600" b="1" dirty="0" smtClean="0">
                <a:solidFill>
                  <a:srgbClr val="FFC000"/>
                </a:solidFill>
              </a:rPr>
              <a:t>	</a:t>
            </a:r>
            <a:r>
              <a:rPr lang="en-US" sz="2600" dirty="0" smtClean="0">
                <a:solidFill>
                  <a:schemeClr val="bg1"/>
                </a:solidFill>
              </a:rPr>
              <a:t>Unobservable bank opportunities, unobservable ex ante risk management or ex post u</a:t>
            </a:r>
            <a:r>
              <a:rPr lang="en-US" sz="2600" dirty="0" smtClean="0"/>
              <a:t>nobservable outcomes and </a:t>
            </a:r>
            <a:r>
              <a:rPr lang="en-US" sz="2600" dirty="0" smtClean="0">
                <a:solidFill>
                  <a:schemeClr val="bg1"/>
                </a:solidFill>
              </a:rPr>
              <a:t>absconding. (</a:t>
            </a:r>
            <a:r>
              <a:rPr lang="en-US" sz="2600" dirty="0" err="1" smtClean="0">
                <a:solidFill>
                  <a:schemeClr val="bg1"/>
                </a:solidFill>
              </a:rPr>
              <a:t>Calomiris</a:t>
            </a:r>
            <a:r>
              <a:rPr lang="en-US" sz="2600" dirty="0" smtClean="0">
                <a:solidFill>
                  <a:schemeClr val="bg1"/>
                </a:solidFill>
              </a:rPr>
              <a:t> Kahn 1991)</a:t>
            </a:r>
          </a:p>
          <a:p>
            <a:pPr marL="342900" lvl="1" indent="-34290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sz="1000" dirty="0" smtClean="0"/>
          </a:p>
          <a:p>
            <a:pPr marL="342900" lvl="1" indent="-34290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600" dirty="0" smtClean="0"/>
              <a:t>	Cash has observability and incentive advantages over managerial capital =&gt; combination of capital and cash is superior to just capital, and this should depend on cross-sectional differences in the extent of adverse-selection and moral-hazard problems, as well as state of world (recession). (</a:t>
            </a:r>
            <a:r>
              <a:rPr lang="en-US" sz="2600" dirty="0" err="1" smtClean="0"/>
              <a:t>Calomiris</a:t>
            </a:r>
            <a:r>
              <a:rPr lang="en-US" sz="2600" dirty="0" smtClean="0"/>
              <a:t> </a:t>
            </a:r>
            <a:r>
              <a:rPr lang="en-US" sz="2600" dirty="0" err="1" smtClean="0"/>
              <a:t>Heider</a:t>
            </a:r>
            <a:r>
              <a:rPr lang="en-US" sz="2600" dirty="0" smtClean="0"/>
              <a:t> </a:t>
            </a:r>
            <a:r>
              <a:rPr lang="en-US" sz="2600" dirty="0" err="1" smtClean="0"/>
              <a:t>Hoerova</a:t>
            </a:r>
            <a:r>
              <a:rPr lang="en-US" sz="2600" dirty="0" smtClean="0"/>
              <a:t> 2013)</a:t>
            </a:r>
          </a:p>
          <a:p>
            <a:pPr marL="342900" lvl="1" indent="-34290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sz="1100" dirty="0"/>
          </a:p>
          <a:p>
            <a:pPr marL="342900" lvl="1" indent="-34290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600" dirty="0" smtClean="0"/>
              <a:t>	</a:t>
            </a:r>
            <a:r>
              <a:rPr lang="en-GB" sz="2600" dirty="0" smtClean="0"/>
              <a:t>Corporate governance is another dimension: formal governance may increase risk capacity, reduce cash, reduce managerial proportion of ownership.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/>
          <a:lstStyle/>
          <a:p>
            <a:r>
              <a:rPr lang="en-US" sz="3600" smtClean="0">
                <a:solidFill>
                  <a:srgbClr val="FFC000"/>
                </a:solidFill>
              </a:rPr>
              <a:t>Governance of National Banks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257800"/>
          </a:xfrm>
        </p:spPr>
        <p:txBody>
          <a:bodyPr rtlCol="0">
            <a:normAutofit fontScale="92500" lnSpcReduction="20000"/>
          </a:bodyPr>
          <a:lstStyle/>
          <a:p>
            <a:pPr fontAlgn="auto">
              <a:spcAft>
                <a:spcPts val="800"/>
              </a:spcAft>
              <a:buFont typeface="Arial" pitchFamily="34" charset="0"/>
              <a:buNone/>
              <a:defRPr/>
            </a:pPr>
            <a:r>
              <a:rPr lang="en-US" dirty="0" smtClean="0"/>
              <a:t>	Examined once-twice </a:t>
            </a:r>
            <a:r>
              <a:rPr lang="en-US" dirty="0"/>
              <a:t>a </a:t>
            </a:r>
            <a:r>
              <a:rPr lang="en-US" dirty="0" smtClean="0"/>
              <a:t>year (semi-random arrival, spatial sequencing).</a:t>
            </a:r>
            <a:endParaRPr lang="en-US" dirty="0"/>
          </a:p>
          <a:p>
            <a:pPr fontAlgn="auto">
              <a:spcAft>
                <a:spcPts val="800"/>
              </a:spcAft>
              <a:buFont typeface="Arial" pitchFamily="34" charset="0"/>
              <a:buNone/>
              <a:defRPr/>
            </a:pPr>
            <a:r>
              <a:rPr lang="en-US" dirty="0" smtClean="0"/>
              <a:t>	Five </a:t>
            </a:r>
            <a:r>
              <a:rPr lang="en-US" dirty="0"/>
              <a:t>times a year submit “call reports” detailing their balance </a:t>
            </a:r>
            <a:r>
              <a:rPr lang="en-US" dirty="0" smtClean="0"/>
              <a:t>sheets.</a:t>
            </a:r>
            <a:endParaRPr lang="en-US" dirty="0"/>
          </a:p>
          <a:p>
            <a:pPr fontAlgn="auto">
              <a:spcAft>
                <a:spcPts val="800"/>
              </a:spcAft>
              <a:buFont typeface="Arial" pitchFamily="34" charset="0"/>
              <a:buNone/>
              <a:defRPr/>
            </a:pPr>
            <a:r>
              <a:rPr lang="en-US" dirty="0" smtClean="0"/>
              <a:t>	No prudential capital requirements,  prudential cash reserve requirements  not strictly enforced (as a fraction of deposits; frequent ~15%  violations revealed in exams, unclear penalties).</a:t>
            </a:r>
            <a:endParaRPr lang="en-US" dirty="0"/>
          </a:p>
          <a:p>
            <a:pPr fontAlgn="auto">
              <a:spcAft>
                <a:spcPts val="800"/>
              </a:spcAft>
              <a:buFont typeface="Arial" pitchFamily="34" charset="0"/>
              <a:buNone/>
              <a:defRPr/>
            </a:pPr>
            <a:r>
              <a:rPr lang="en-US" dirty="0" smtClean="0"/>
              <a:t>	Stock </a:t>
            </a:r>
            <a:r>
              <a:rPr lang="en-US" dirty="0"/>
              <a:t>holders face double </a:t>
            </a:r>
            <a:r>
              <a:rPr lang="en-US" dirty="0" smtClean="0"/>
              <a:t>liability.</a:t>
            </a:r>
          </a:p>
          <a:p>
            <a:pPr fontAlgn="auto">
              <a:spcAft>
                <a:spcPts val="800"/>
              </a:spcAft>
              <a:buFont typeface="Arial" pitchFamily="34" charset="0"/>
              <a:buNone/>
              <a:defRPr/>
            </a:pPr>
            <a:r>
              <a:rPr lang="en-US" dirty="0" smtClean="0"/>
              <a:t>	Lots of </a:t>
            </a:r>
            <a:r>
              <a:rPr lang="en-US" dirty="0" smtClean="0">
                <a:solidFill>
                  <a:srgbClr val="FFC000"/>
                </a:solidFill>
              </a:rPr>
              <a:t>voluntary corporate governance </a:t>
            </a:r>
            <a:r>
              <a:rPr lang="en-US" dirty="0" smtClean="0"/>
              <a:t>rules.</a:t>
            </a:r>
            <a:endParaRPr lang="en-US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itle 1"/>
          <p:cNvSpPr>
            <a:spLocks noGrp="1"/>
          </p:cNvSpPr>
          <p:nvPr>
            <p:ph type="title"/>
          </p:nvPr>
        </p:nvSpPr>
        <p:spPr>
          <a:xfrm>
            <a:off x="228600" y="152400"/>
            <a:ext cx="8686800" cy="914400"/>
          </a:xfrm>
        </p:spPr>
        <p:txBody>
          <a:bodyPr/>
          <a:lstStyle/>
          <a:p>
            <a:r>
              <a:rPr lang="en-US" sz="3500" smtClean="0">
                <a:solidFill>
                  <a:srgbClr val="FFC000"/>
                </a:solidFill>
              </a:rPr>
              <a:t>Ownership Structure, Rents, Risk, and Cash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66800"/>
            <a:ext cx="8534400" cy="5486400"/>
          </a:xfrm>
        </p:spPr>
        <p:txBody>
          <a:bodyPr rtlCol="0">
            <a:normAutofit fontScale="92500" lnSpcReduction="20000"/>
          </a:bodyPr>
          <a:lstStyle/>
          <a:p>
            <a:pPr fontAlgn="auto">
              <a:spcAft>
                <a:spcPts val="700"/>
              </a:spcAft>
              <a:buFont typeface="Arial" pitchFamily="34" charset="0"/>
              <a:buNone/>
              <a:defRPr/>
            </a:pPr>
            <a:r>
              <a:rPr lang="en-US" sz="3400" dirty="0" smtClean="0"/>
              <a:t>	</a:t>
            </a:r>
            <a:r>
              <a:rPr lang="en-US" sz="3400" dirty="0" smtClean="0">
                <a:solidFill>
                  <a:schemeClr val="bg1"/>
                </a:solidFill>
              </a:rPr>
              <a:t>Ownership structure is a key covariate of corporate governance structure, salaries, inside lending, risk, and relative reliance on cash.</a:t>
            </a:r>
          </a:p>
          <a:p>
            <a:pPr fontAlgn="auto">
              <a:spcAft>
                <a:spcPts val="700"/>
              </a:spcAft>
              <a:buFont typeface="Arial" pitchFamily="34" charset="0"/>
              <a:buNone/>
              <a:defRPr/>
            </a:pPr>
            <a:r>
              <a:rPr lang="en-US" sz="3400" dirty="0" smtClean="0">
                <a:solidFill>
                  <a:schemeClr val="bg1"/>
                </a:solidFill>
              </a:rPr>
              <a:t>	Helpful to think of two kinds of banks:</a:t>
            </a:r>
          </a:p>
          <a:p>
            <a:pPr lvl="1" fontAlgn="auto">
              <a:spcAft>
                <a:spcPts val="700"/>
              </a:spcAft>
              <a:buFont typeface="Arial" pitchFamily="34" charset="0"/>
              <a:buChar char="–"/>
              <a:defRPr/>
            </a:pPr>
            <a:r>
              <a:rPr lang="en-US" dirty="0" smtClean="0">
                <a:solidFill>
                  <a:srgbClr val="FFC000"/>
                </a:solidFill>
              </a:rPr>
              <a:t>Closely held banks </a:t>
            </a:r>
            <a:r>
              <a:rPr lang="en-US" dirty="0" smtClean="0">
                <a:solidFill>
                  <a:schemeClr val="bg1"/>
                </a:solidFill>
              </a:rPr>
              <a:t>=&gt; informal governance, high </a:t>
            </a:r>
            <a:r>
              <a:rPr lang="en-US" dirty="0" err="1" smtClean="0">
                <a:solidFill>
                  <a:schemeClr val="bg1"/>
                </a:solidFill>
              </a:rPr>
              <a:t>mgr</a:t>
            </a:r>
            <a:r>
              <a:rPr lang="en-US" dirty="0" smtClean="0">
                <a:solidFill>
                  <a:schemeClr val="bg1"/>
                </a:solidFill>
              </a:rPr>
              <a:t> salaries and loans, hard to observe risk, but lower default risk; main costs are adverse selection and asset substitution risk in bad states, which are solved with greater reliance on cash as risk control.</a:t>
            </a:r>
          </a:p>
          <a:p>
            <a:pPr lvl="1" fontAlgn="auto">
              <a:spcAft>
                <a:spcPts val="700"/>
              </a:spcAft>
              <a:buFont typeface="Arial" pitchFamily="34" charset="0"/>
              <a:buChar char="–"/>
              <a:defRPr/>
            </a:pPr>
            <a:r>
              <a:rPr lang="en-US" dirty="0" smtClean="0">
                <a:solidFill>
                  <a:srgbClr val="FFC000"/>
                </a:solidFill>
              </a:rPr>
              <a:t>Widely held banks </a:t>
            </a:r>
            <a:r>
              <a:rPr lang="en-US" dirty="0" smtClean="0">
                <a:solidFill>
                  <a:schemeClr val="bg1"/>
                </a:solidFill>
              </a:rPr>
              <a:t>=&gt; formal governance structure, low salaries and </a:t>
            </a:r>
            <a:r>
              <a:rPr lang="en-US" dirty="0" err="1" smtClean="0">
                <a:solidFill>
                  <a:schemeClr val="bg1"/>
                </a:solidFill>
              </a:rPr>
              <a:t>mgr</a:t>
            </a:r>
            <a:r>
              <a:rPr lang="en-US" dirty="0" smtClean="0">
                <a:solidFill>
                  <a:schemeClr val="bg1"/>
                </a:solidFill>
              </a:rPr>
              <a:t> loans, greater tolerance for default risk, less risk of asset substitution in bad states, less reliance on cash.</a:t>
            </a:r>
          </a:p>
          <a:p>
            <a:pPr fontAlgn="auto">
              <a:spcAft>
                <a:spcPts val="700"/>
              </a:spcAft>
              <a:buFont typeface="Arial" pitchFamily="34" charset="0"/>
              <a:buNone/>
              <a:defRPr/>
            </a:pPr>
            <a:endParaRPr lang="en-US" sz="3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/>
          <a:lstStyle/>
          <a:p>
            <a:r>
              <a:rPr lang="en-US" sz="3600" smtClean="0">
                <a:solidFill>
                  <a:srgbClr val="FFC000"/>
                </a:solidFill>
              </a:rPr>
              <a:t>Sample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257800"/>
          </a:xfrm>
        </p:spPr>
        <p:txBody>
          <a:bodyPr rtlCol="0">
            <a:normAutofit fontScale="92500"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>
                <a:solidFill>
                  <a:schemeClr val="bg1"/>
                </a:solidFill>
              </a:rPr>
              <a:t>All National banks in 37 cities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>
                <a:solidFill>
                  <a:schemeClr val="bg1"/>
                </a:solidFill>
              </a:rPr>
              <a:t>207 total banks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>
                <a:solidFill>
                  <a:schemeClr val="bg1"/>
                </a:solidFill>
              </a:rPr>
              <a:t>22 failed in the panic and 36 suspended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>
                <a:solidFill>
                  <a:schemeClr val="bg1"/>
                </a:solidFill>
              </a:rPr>
              <a:t>Cities are either Western or Southern reserve cities </a:t>
            </a:r>
          </a:p>
          <a:p>
            <a:pPr lvl="2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>
                <a:solidFill>
                  <a:schemeClr val="bg1"/>
                </a:solidFill>
              </a:rPr>
              <a:t>Kansas City, MO; Louisville, KY; Minneapolis, MN; New Orleans, LA; Omaha, NE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>
                <a:solidFill>
                  <a:schemeClr val="bg1"/>
                </a:solidFill>
              </a:rPr>
              <a:t>Larger non-reserve cities</a:t>
            </a:r>
          </a:p>
          <a:p>
            <a:pPr lvl="2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>
                <a:solidFill>
                  <a:schemeClr val="bg1"/>
                </a:solidFill>
              </a:rPr>
              <a:t> Denver, CO; El Paso, TX; Los Angeles, CA; Portland, OR; Spokane, WA; Stillwater, MN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>
                <a:solidFill>
                  <a:schemeClr val="bg1"/>
                </a:solidFill>
              </a:rPr>
              <a:t>Mid-size banks 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>
                <a:solidFill>
                  <a:schemeClr val="bg1"/>
                </a:solidFill>
              </a:rPr>
              <a:t>Assets of $164 thousand to $8.3 million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>
                <a:solidFill>
                  <a:schemeClr val="bg1"/>
                </a:solidFill>
              </a:rPr>
              <a:t>Largest banks at the time had ~$35 million in assets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Test1">
      <a:dk1>
        <a:srgbClr val="FFFFFF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onstant1">
      <a:majorFont>
        <a:latin typeface="Constantia"/>
        <a:ea typeface=""/>
        <a:cs typeface=""/>
      </a:majorFont>
      <a:minorFont>
        <a:latin typeface="Constant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11526</TotalTime>
  <Words>1312</Words>
  <Application>Microsoft Macintosh PowerPoint</Application>
  <PresentationFormat>On-screen Show (4:3)</PresentationFormat>
  <Paragraphs>398</Paragraphs>
  <Slides>24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Design Template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0" baseType="lpstr">
      <vt:lpstr>Constantia</vt:lpstr>
      <vt:lpstr>Arial</vt:lpstr>
      <vt:lpstr>Calibri</vt:lpstr>
      <vt:lpstr>Cambria</vt:lpstr>
      <vt:lpstr>Times New Roman</vt:lpstr>
      <vt:lpstr>Office Theme</vt:lpstr>
      <vt:lpstr>Corporate Governance and Risk Management at Unprotected Banks: National Banks in the 1890s</vt:lpstr>
      <vt:lpstr>How Do Banks Raise Funds?</vt:lpstr>
      <vt:lpstr>Simple Bank</vt:lpstr>
      <vt:lpstr>A Frictionless World</vt:lpstr>
      <vt:lpstr>Two Ways to Skin Cat of Default Risk</vt:lpstr>
      <vt:lpstr>Frictions and Different Solutions</vt:lpstr>
      <vt:lpstr>Governance of National Banks</vt:lpstr>
      <vt:lpstr>Ownership Structure, Rents, Risk, and Cash</vt:lpstr>
      <vt:lpstr>Sample</vt:lpstr>
      <vt:lpstr>Slide 10</vt:lpstr>
      <vt:lpstr>Voluntary Governance Decisions</vt:lpstr>
      <vt:lpstr>Slide 12</vt:lpstr>
      <vt:lpstr>Slide 13</vt:lpstr>
      <vt:lpstr>Measures of Banks’ Risk Choices</vt:lpstr>
      <vt:lpstr>Bank Closures</vt:lpstr>
      <vt:lpstr>Instrumenting Ownership and Governnance</vt:lpstr>
      <vt:lpstr>First Stage Regressions</vt:lpstr>
      <vt:lpstr>Insider Rent Seeking</vt:lpstr>
      <vt:lpstr>Relationship to Risk Taking</vt:lpstr>
      <vt:lpstr>Capital/Cash Mix in Risk Management</vt:lpstr>
      <vt:lpstr>Summary of Second Stage Regressions</vt:lpstr>
      <vt:lpstr>Extensions and Robustness</vt:lpstr>
      <vt:lpstr>Conditional Means</vt:lpstr>
      <vt:lpstr>Summary</vt:lpstr>
    </vt:vector>
  </TitlesOfParts>
  <Company>Federal Reserve Board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Banks, Bank Examiner Reports, and the Panic of 1893  A series of projects</dc:title>
  <dc:creator>m1mac01</dc:creator>
  <cp:lastModifiedBy>Jeremy Miller</cp:lastModifiedBy>
  <cp:revision>807</cp:revision>
  <dcterms:created xsi:type="dcterms:W3CDTF">2012-11-02T20:46:17Z</dcterms:created>
  <dcterms:modified xsi:type="dcterms:W3CDTF">2015-06-29T08:34:39Z</dcterms:modified>
</cp:coreProperties>
</file>