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93" r:id="rId2"/>
  </p:sldMasterIdLst>
  <p:notesMasterIdLst>
    <p:notesMasterId r:id="rId45"/>
  </p:notesMasterIdLst>
  <p:handoutMasterIdLst>
    <p:handoutMasterId r:id="rId46"/>
  </p:handoutMasterIdLst>
  <p:sldIdLst>
    <p:sldId id="493" r:id="rId3"/>
    <p:sldId id="785" r:id="rId4"/>
    <p:sldId id="687" r:id="rId5"/>
    <p:sldId id="756" r:id="rId6"/>
    <p:sldId id="543" r:id="rId7"/>
    <p:sldId id="772" r:id="rId8"/>
    <p:sldId id="773" r:id="rId9"/>
    <p:sldId id="667" r:id="rId10"/>
    <p:sldId id="688" r:id="rId11"/>
    <p:sldId id="755" r:id="rId12"/>
    <p:sldId id="784" r:id="rId13"/>
    <p:sldId id="767" r:id="rId14"/>
    <p:sldId id="792" r:id="rId15"/>
    <p:sldId id="770" r:id="rId16"/>
    <p:sldId id="776" r:id="rId17"/>
    <p:sldId id="775" r:id="rId18"/>
    <p:sldId id="638" r:id="rId19"/>
    <p:sldId id="451" r:id="rId20"/>
    <p:sldId id="749" r:id="rId21"/>
    <p:sldId id="758" r:id="rId22"/>
    <p:sldId id="763" r:id="rId23"/>
    <p:sldId id="786" r:id="rId24"/>
    <p:sldId id="787" r:id="rId25"/>
    <p:sldId id="757" r:id="rId26"/>
    <p:sldId id="750" r:id="rId27"/>
    <p:sldId id="798" r:id="rId28"/>
    <p:sldId id="752" r:id="rId29"/>
    <p:sldId id="780" r:id="rId30"/>
    <p:sldId id="788" r:id="rId31"/>
    <p:sldId id="789" r:id="rId32"/>
    <p:sldId id="791" r:id="rId33"/>
    <p:sldId id="790" r:id="rId34"/>
    <p:sldId id="793" r:id="rId35"/>
    <p:sldId id="794" r:id="rId36"/>
    <p:sldId id="795" r:id="rId37"/>
    <p:sldId id="797" r:id="rId38"/>
    <p:sldId id="796" r:id="rId39"/>
    <p:sldId id="751" r:id="rId40"/>
    <p:sldId id="663" r:id="rId41"/>
    <p:sldId id="762" r:id="rId42"/>
    <p:sldId id="764" r:id="rId43"/>
    <p:sldId id="765" r:id="rId44"/>
  </p:sldIdLst>
  <p:sldSz cx="9144000" cy="6858000" type="screen4x3"/>
  <p:notesSz cx="6858000" cy="9296400"/>
  <p:defaultTextStyle>
    <a:defPPr>
      <a:defRPr lang="en-US"/>
    </a:defPPr>
    <a:lvl1pPr algn="l" rtl="0" fontAlgn="base">
      <a:spcBef>
        <a:spcPct val="0"/>
      </a:spcBef>
      <a:spcAft>
        <a:spcPct val="0"/>
      </a:spcAft>
      <a:defRPr sz="1400" kern="1200">
        <a:solidFill>
          <a:schemeClr val="tx1"/>
        </a:solidFill>
        <a:latin typeface="Arial Unicode MS" pitchFamily="34" charset="-128"/>
        <a:ea typeface="+mn-ea"/>
        <a:cs typeface="Arial" charset="0"/>
      </a:defRPr>
    </a:lvl1pPr>
    <a:lvl2pPr marL="457200" algn="l" rtl="0" fontAlgn="base">
      <a:spcBef>
        <a:spcPct val="0"/>
      </a:spcBef>
      <a:spcAft>
        <a:spcPct val="0"/>
      </a:spcAft>
      <a:defRPr sz="1400" kern="1200">
        <a:solidFill>
          <a:schemeClr val="tx1"/>
        </a:solidFill>
        <a:latin typeface="Arial Unicode MS" pitchFamily="34" charset="-128"/>
        <a:ea typeface="+mn-ea"/>
        <a:cs typeface="Arial" charset="0"/>
      </a:defRPr>
    </a:lvl2pPr>
    <a:lvl3pPr marL="914400" algn="l" rtl="0" fontAlgn="base">
      <a:spcBef>
        <a:spcPct val="0"/>
      </a:spcBef>
      <a:spcAft>
        <a:spcPct val="0"/>
      </a:spcAft>
      <a:defRPr sz="1400" kern="1200">
        <a:solidFill>
          <a:schemeClr val="tx1"/>
        </a:solidFill>
        <a:latin typeface="Arial Unicode MS" pitchFamily="34" charset="-128"/>
        <a:ea typeface="+mn-ea"/>
        <a:cs typeface="Arial" charset="0"/>
      </a:defRPr>
    </a:lvl3pPr>
    <a:lvl4pPr marL="1371600" algn="l" rtl="0" fontAlgn="base">
      <a:spcBef>
        <a:spcPct val="0"/>
      </a:spcBef>
      <a:spcAft>
        <a:spcPct val="0"/>
      </a:spcAft>
      <a:defRPr sz="1400" kern="1200">
        <a:solidFill>
          <a:schemeClr val="tx1"/>
        </a:solidFill>
        <a:latin typeface="Arial Unicode MS" pitchFamily="34" charset="-128"/>
        <a:ea typeface="+mn-ea"/>
        <a:cs typeface="Arial" charset="0"/>
      </a:defRPr>
    </a:lvl4pPr>
    <a:lvl5pPr marL="1828800" algn="l" rtl="0" fontAlgn="base">
      <a:spcBef>
        <a:spcPct val="0"/>
      </a:spcBef>
      <a:spcAft>
        <a:spcPct val="0"/>
      </a:spcAft>
      <a:defRPr sz="1400" kern="1200">
        <a:solidFill>
          <a:schemeClr val="tx1"/>
        </a:solidFill>
        <a:latin typeface="Arial Unicode MS" pitchFamily="34" charset="-128"/>
        <a:ea typeface="+mn-ea"/>
        <a:cs typeface="Arial" charset="0"/>
      </a:defRPr>
    </a:lvl5pPr>
    <a:lvl6pPr marL="2286000" algn="l" defTabSz="914400" rtl="0" eaLnBrk="1" latinLnBrk="0" hangingPunct="1">
      <a:defRPr sz="1400" kern="1200">
        <a:solidFill>
          <a:schemeClr val="tx1"/>
        </a:solidFill>
        <a:latin typeface="Arial Unicode MS" pitchFamily="34" charset="-128"/>
        <a:ea typeface="+mn-ea"/>
        <a:cs typeface="Arial" charset="0"/>
      </a:defRPr>
    </a:lvl6pPr>
    <a:lvl7pPr marL="2743200" algn="l" defTabSz="914400" rtl="0" eaLnBrk="1" latinLnBrk="0" hangingPunct="1">
      <a:defRPr sz="1400" kern="1200">
        <a:solidFill>
          <a:schemeClr val="tx1"/>
        </a:solidFill>
        <a:latin typeface="Arial Unicode MS" pitchFamily="34" charset="-128"/>
        <a:ea typeface="+mn-ea"/>
        <a:cs typeface="Arial" charset="0"/>
      </a:defRPr>
    </a:lvl7pPr>
    <a:lvl8pPr marL="3200400" algn="l" defTabSz="914400" rtl="0" eaLnBrk="1" latinLnBrk="0" hangingPunct="1">
      <a:defRPr sz="1400" kern="1200">
        <a:solidFill>
          <a:schemeClr val="tx1"/>
        </a:solidFill>
        <a:latin typeface="Arial Unicode MS" pitchFamily="34" charset="-128"/>
        <a:ea typeface="+mn-ea"/>
        <a:cs typeface="Arial" charset="0"/>
      </a:defRPr>
    </a:lvl8pPr>
    <a:lvl9pPr marL="3657600" algn="l" defTabSz="914400" rtl="0" eaLnBrk="1" latinLnBrk="0" hangingPunct="1">
      <a:defRPr sz="1400" kern="1200">
        <a:solidFill>
          <a:schemeClr val="tx1"/>
        </a:solidFill>
        <a:latin typeface="Arial Unicode MS" pitchFamily="34" charset="-12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E0000"/>
    <a:srgbClr val="CCCAFF"/>
    <a:srgbClr val="000000"/>
    <a:srgbClr val="001E85"/>
    <a:srgbClr val="428740"/>
    <a:srgbClr val="42408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82860" autoAdjust="0"/>
  </p:normalViewPr>
  <p:slideViewPr>
    <p:cSldViewPr snapToGrid="0">
      <p:cViewPr varScale="1">
        <p:scale>
          <a:sx n="46" d="100"/>
          <a:sy n="46" d="100"/>
        </p:scale>
        <p:origin x="-1176" y="-108"/>
      </p:cViewPr>
      <p:guideLst>
        <p:guide orient="horz" pos="4032"/>
        <p:guide orient="horz" pos="328"/>
        <p:guide orient="horz" pos="438"/>
        <p:guide orient="horz" pos="669"/>
        <p:guide orient="horz" pos="1095"/>
        <p:guide orient="horz" pos="2163"/>
        <p:guide orient="horz" pos="124"/>
        <p:guide pos="2880"/>
        <p:guide pos="5472"/>
        <p:guide pos="301"/>
      </p:guideLst>
    </p:cSldViewPr>
  </p:slideViewPr>
  <p:outlineViewPr>
    <p:cViewPr>
      <p:scale>
        <a:sx n="33" d="100"/>
        <a:sy n="33" d="100"/>
      </p:scale>
      <p:origin x="0" y="229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544" y="372"/>
      </p:cViewPr>
      <p:guideLst>
        <p:guide orient="horz" pos="2928"/>
        <p:guide pos="2160"/>
      </p:guideLst>
    </p:cSldViewPr>
  </p:notes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idx="2"/>
          </p:nvPr>
        </p:nvSpPr>
        <p:spPr bwMode="auto">
          <a:xfrm>
            <a:off x="1106488" y="698500"/>
            <a:ext cx="4646612" cy="348615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87425" y="4416425"/>
            <a:ext cx="5026025" cy="4181475"/>
          </a:xfrm>
          <a:prstGeom prst="rect">
            <a:avLst/>
          </a:prstGeom>
          <a:noFill/>
          <a:ln w="12700">
            <a:noFill/>
            <a:miter lim="800000"/>
            <a:headEnd/>
            <a:tailEnd/>
          </a:ln>
          <a:effectLst/>
        </p:spPr>
        <p:txBody>
          <a:bodyPr vert="horz" wrap="square" lIns="91319" tIns="44856" rIns="91319" bIns="448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w="9525"/>
        </p:spPr>
        <p:txBody>
          <a:bodyPr/>
          <a:lstStyle/>
          <a:p>
            <a:pPr lvl="1"/>
            <a:endParaRPr lang="en-GB" b="1" smtClean="0">
              <a:latin typeface="Times"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w="9525"/>
        </p:spPr>
        <p:txBody>
          <a:bodyPr/>
          <a:lstStyle/>
          <a:p>
            <a:pPr marL="171450" indent="-171450">
              <a:buFontTx/>
              <a:buChar char="•"/>
            </a:pPr>
            <a:endParaRPr lang="en-GB" smtClean="0">
              <a:latin typeface="Times"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w="9525"/>
        </p:spPr>
        <p:txBody>
          <a:bodyPr/>
          <a:lstStyle/>
          <a:p>
            <a:pPr marL="171450" indent="-171450">
              <a:buFontTx/>
              <a:buChar char="•"/>
            </a:pPr>
            <a:endParaRPr lang="en-GB" smtClean="0">
              <a:latin typeface="Times"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w="9525"/>
        </p:spPr>
        <p:txBody>
          <a:bodyPr/>
          <a:lstStyle/>
          <a:p>
            <a:endParaRPr lang="en-GB" smtClean="0">
              <a:latin typeface="Times"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w="9525"/>
        </p:spPr>
        <p:txBody>
          <a:bodyPr/>
          <a:lstStyle/>
          <a:p>
            <a:endParaRPr lang="en-GB" smtClean="0">
              <a:latin typeface="Times"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The barrier that we look at is arguably different from the barriers in the prior literature (more explicit). Ours is more like language but language does not change (so no diff-in-diff)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The barrier that we look at is arguably different from the barriers in the prior literature (more explicit). Ours is more like language but language does not change (so no diff-in-diff)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w="9525"/>
        </p:spPr>
        <p:txBody>
          <a:bodyPr/>
          <a:lstStyle/>
          <a:p>
            <a:pPr marL="228600" indent="-228600">
              <a:buFontTx/>
              <a:buAutoNum type="arabicParenR"/>
            </a:pPr>
            <a:r>
              <a:rPr lang="en-US" smtClean="0">
                <a:latin typeface="Times" pitchFamily="18" charset="0"/>
                <a:ea typeface="ＭＳ Ｐゴシック" pitchFamily="34" charset="-128"/>
              </a:rPr>
              <a:t>Market expects PCAOB regime to enhance the credibility of reporting and reacts when the regime is established.</a:t>
            </a:r>
          </a:p>
          <a:p>
            <a:pPr marL="228600" indent="-228600">
              <a:buFontTx/>
              <a:buAutoNum type="arabicParenR"/>
            </a:pPr>
            <a:r>
              <a:rPr lang="en-US" smtClean="0">
                <a:latin typeface="Times" pitchFamily="18" charset="0"/>
                <a:ea typeface="ＭＳ Ｐゴシック" pitchFamily="34" charset="-128"/>
              </a:rPr>
              <a:t>However, credibility is not actually enhanced until the PCAOB interacts with the audit firms, can’t respond until first public earnings release after the inspection. At the first inspection report subsequent to treatment market responds to earnings based on the expected credibility</a:t>
            </a:r>
          </a:p>
          <a:p>
            <a:pPr marL="685800" lvl="1" indent="-228600">
              <a:buFontTx/>
              <a:buChar char="•"/>
            </a:pPr>
            <a:r>
              <a:rPr lang="en-US" smtClean="0">
                <a:latin typeface="Times" pitchFamily="18" charset="0"/>
                <a:ea typeface="ＭＳ Ｐゴシック" pitchFamily="34" charset="-128"/>
              </a:rPr>
              <a:t>Treatment occurs at the time when the market expects the audit firm to change its practices based on its interaction with the PCAOB</a:t>
            </a:r>
          </a:p>
          <a:p>
            <a:pPr marL="685800" lvl="1" indent="-228600">
              <a:buFontTx/>
              <a:buChar char="•"/>
            </a:pPr>
            <a:r>
              <a:rPr lang="en-US" smtClean="0">
                <a:latin typeface="Times" pitchFamily="18" charset="0"/>
                <a:ea typeface="ＭＳ Ｐゴシック" pitchFamily="34" charset="-128"/>
              </a:rPr>
              <a:t>This could be either after the commencement of fieldwork (we look 30 days after)</a:t>
            </a:r>
          </a:p>
          <a:p>
            <a:pPr marL="685800" lvl="1" indent="-228600">
              <a:buFontTx/>
              <a:buChar char="•"/>
            </a:pPr>
            <a:r>
              <a:rPr lang="en-US" smtClean="0">
                <a:latin typeface="Times" pitchFamily="18" charset="0"/>
                <a:ea typeface="ＭＳ Ｐゴシック" pitchFamily="34" charset="-128"/>
              </a:rPr>
              <a:t>Or when the PCAOB publicly releases its inspection report  </a:t>
            </a:r>
          </a:p>
          <a:p>
            <a:pPr marL="228600" indent="-228600">
              <a:buFontTx/>
              <a:buAutoNum type="arabicParenR"/>
            </a:pPr>
            <a:r>
              <a:rPr lang="en-US" smtClean="0">
                <a:latin typeface="Times" pitchFamily="18" charset="0"/>
                <a:ea typeface="ＭＳ Ｐゴシック" pitchFamily="34" charset="-128"/>
              </a:rPr>
              <a:t>However, the release of the inspection report may also reveal information that causes the market to revise their expectations of credibility, this could lead to an additional upward or downward move in credibility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w="9525"/>
        </p:spPr>
        <p:txBody>
          <a:bodyPr/>
          <a:lstStyle/>
          <a:p>
            <a:pPr marL="171450" indent="-171450">
              <a:buFontTx/>
              <a:buChar char="•"/>
            </a:pPr>
            <a:r>
              <a:rPr lang="en-US" smtClean="0">
                <a:latin typeface="Times" pitchFamily="18" charset="0"/>
                <a:ea typeface="ＭＳ Ｐゴシック" pitchFamily="34" charset="-128"/>
              </a:rPr>
              <a:t>Applied for access to LFS. </a:t>
            </a:r>
          </a:p>
          <a:p>
            <a:pPr marL="171450" indent="-171450">
              <a:buFontTx/>
              <a:buChar char="•"/>
            </a:pPr>
            <a:r>
              <a:rPr lang="en-US" smtClean="0">
                <a:latin typeface="Times" pitchFamily="18" charset="0"/>
                <a:ea typeface="ＭＳ Ｐゴシック" pitchFamily="34" charset="-128"/>
              </a:rPr>
              <a:t>Point out advantage of LFS over prior sources used in labor econ.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The barrier that we look at is arguably different from the barriers in the prior literature (more explicit). Ours is more like language but language does not change (so no diff-in-diff)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The barrier that we look at is arguably different from the barriers in the prior literature (more explicit). Ours is more like language but language does not change (so no diff-in-diff)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w="9525"/>
        </p:spPr>
        <p:txBody>
          <a:bodyPr/>
          <a:lstStyle/>
          <a:p>
            <a:endParaRPr lang="en-GB" smtClean="0">
              <a:latin typeface="Times"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a:buFontTx/>
              <a:buAutoNum type="arabicParenR"/>
              <a:defRPr/>
            </a:pPr>
            <a:r>
              <a:rPr lang="en-US" dirty="0" smtClean="0"/>
              <a:t>Market expects PCAOB regime to enhance the credibility of reporting and reacts when the regime is established.</a:t>
            </a:r>
          </a:p>
          <a:p>
            <a:pPr marL="228600" indent="-228600">
              <a:buFontTx/>
              <a:buAutoNum type="arabicParenR"/>
              <a:defRPr/>
            </a:pPr>
            <a:r>
              <a:rPr lang="en-US" dirty="0" smtClean="0"/>
              <a:t>However, credibility is not actually enhanced until the PCAOB interacts with the audit firms, can’t respond until first public earnings release after the inspection. At the first inspection report subsequent to treatment market responds to earnings based on the expected credibility</a:t>
            </a:r>
          </a:p>
          <a:p>
            <a:pPr marL="685800" lvl="1" indent="-228600">
              <a:buFont typeface="Arial" panose="020B0604020202020204" pitchFamily="34" charset="0"/>
              <a:buChar char="•"/>
              <a:defRPr/>
            </a:pPr>
            <a:r>
              <a:rPr lang="en-US" dirty="0" smtClean="0"/>
              <a:t>Treatment occurs at the time when the market expects the audit firm to change its practices based on its interaction with the PCAOB</a:t>
            </a:r>
          </a:p>
          <a:p>
            <a:pPr marL="685800" lvl="1" indent="-228600">
              <a:buFont typeface="Arial" panose="020B0604020202020204" pitchFamily="34" charset="0"/>
              <a:buChar char="•"/>
              <a:defRPr/>
            </a:pPr>
            <a:r>
              <a:rPr lang="en-US" dirty="0" smtClean="0"/>
              <a:t>This could be either after the commencement of fieldwork (we look 30 days after)</a:t>
            </a:r>
          </a:p>
          <a:p>
            <a:pPr marL="685800" lvl="1" indent="-228600">
              <a:buFont typeface="Arial" panose="020B0604020202020204" pitchFamily="34" charset="0"/>
              <a:buChar char="•"/>
              <a:defRPr/>
            </a:pPr>
            <a:r>
              <a:rPr lang="en-US" dirty="0" smtClean="0"/>
              <a:t>Or when the PCAOB publicly releases its inspection report  </a:t>
            </a:r>
          </a:p>
          <a:p>
            <a:pPr marL="228600" indent="-228600">
              <a:buFontTx/>
              <a:buAutoNum type="arabicParenR"/>
              <a:defRPr/>
            </a:pPr>
            <a:r>
              <a:rPr lang="en-US" dirty="0" smtClean="0"/>
              <a:t>However, the release of the inspection report may also reveal information that causes the market to revise their expectations of credibility, this could lead to an additional upward or downward move in credibility</a:t>
            </a:r>
          </a:p>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The barrier that we look at is arguably different from the barriers in the prior literature (more explicit). Ours is more like language but language does not change (so no diff-in-diff)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w="9525"/>
        </p:spPr>
        <p:txBody>
          <a:bodyPr/>
          <a:lstStyle/>
          <a:p>
            <a:pPr marL="171450" indent="-171450">
              <a:buFontTx/>
              <a:buChar char="•"/>
            </a:pPr>
            <a:r>
              <a:rPr lang="en-US" smtClean="0">
                <a:latin typeface="Times" pitchFamily="18" charset="0"/>
                <a:ea typeface="ＭＳ Ｐゴシック" pitchFamily="34" charset="-128"/>
              </a:rPr>
              <a:t>We do have this at the firm-level with Big4 vs. non-Big4 (but major selection concerns and not a mandate)</a:t>
            </a:r>
          </a:p>
          <a:p>
            <a:pPr marL="171450" indent="-171450">
              <a:buFontTx/>
              <a:buChar char="•"/>
            </a:pPr>
            <a:r>
              <a:rPr lang="en-US" smtClean="0">
                <a:latin typeface="Times" pitchFamily="18" charset="0"/>
                <a:ea typeface="ＭＳ Ｐゴシック" pitchFamily="34" charset="-128"/>
              </a:rPr>
              <a:t>Signing of financial statements (there is some debate how important this was among legal scholars). Bigger question is can you separate from SOX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w="9525"/>
        </p:spPr>
        <p:txBody>
          <a:bodyPr/>
          <a:lstStyle/>
          <a:p>
            <a:pPr marL="171450" indent="-171450">
              <a:buFontTx/>
              <a:buChar char="•"/>
            </a:pPr>
            <a:r>
              <a:rPr lang="en-US" smtClean="0">
                <a:latin typeface="Times" pitchFamily="18" charset="0"/>
                <a:ea typeface="ＭＳ Ｐゴシック" pitchFamily="34" charset="-128"/>
              </a:rPr>
              <a:t>Economist article essentially makes the argument that audit oversight is not enough and does not fundamentally change the problems</a:t>
            </a:r>
          </a:p>
          <a:p>
            <a:pPr marL="171450" indent="-171450">
              <a:buFontTx/>
              <a:buChar char="•"/>
            </a:pPr>
            <a:r>
              <a:rPr lang="en-US" smtClean="0">
                <a:latin typeface="Times" pitchFamily="18" charset="0"/>
                <a:ea typeface="ＭＳ Ｐゴシック" pitchFamily="34" charset="-128"/>
              </a:rPr>
              <a:t>An accounting professional journal published in December 2002 said the recent legislative effort repeated the pattern in the late 1980s and late 1990s: “Public outrage over financial scandals spurred government intervention, resulting in meaningless reforms.” (Grumet, 2002)</a:t>
            </a:r>
          </a:p>
          <a:p>
            <a:pPr marL="171450" indent="-171450">
              <a:buFontTx/>
              <a:buChar char="•"/>
            </a:pPr>
            <a:r>
              <a:rPr lang="en-US" smtClean="0">
                <a:latin typeface="Times" pitchFamily="18" charset="0"/>
                <a:ea typeface="ＭＳ Ｐゴシック" pitchFamily="34" charset="-128"/>
              </a:rPr>
              <a:t>After the 2008 financial crisis and the lawsuit against the PCAOB regarding its constitutional legitimacy, people changed their view on the board. An article of the Washington Post on July 11, 2010 said the PCAOB was “slow to act, veiled in secrecy and weak” and need to be replaced. Lynn E. Turner, a former chief accountant at the SEC, said he would give the board a B for its routine inspections of accounting firms, a C-minus or D-plus for its standard-setting, and an F for enforcement. Another adviser to the board, Joseph V. Carcello, said the enforcement process was “unbelievably slow.”</a:t>
            </a:r>
          </a:p>
          <a:p>
            <a:pPr marL="171450" indent="-171450">
              <a:buFontTx/>
              <a:buChar char="•"/>
            </a:pPr>
            <a:r>
              <a:rPr lang="en-US" smtClean="0">
                <a:latin typeface="Times" pitchFamily="18" charset="0"/>
                <a:ea typeface="ＭＳ Ｐゴシック" pitchFamily="34" charset="-128"/>
              </a:rPr>
              <a:t>Palmrose (2006) suggests that PCAOB auditors lack state-of-the-art expertise because inspectors are prohibited to be active auditing professionals.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w="9525"/>
        </p:spPr>
        <p:txBody>
          <a:bodyPr/>
          <a:lstStyle/>
          <a:p>
            <a:pPr marL="171450" indent="-171450">
              <a:buFontTx/>
              <a:buChar char="•"/>
            </a:pPr>
            <a:r>
              <a:rPr lang="en-US" smtClean="0">
                <a:latin typeface="Times" pitchFamily="18" charset="0"/>
                <a:ea typeface="ＭＳ Ｐゴシック" pitchFamily="34" charset="-128"/>
              </a:rPr>
              <a:t>Had extensive talks at the PCAOB</a:t>
            </a:r>
          </a:p>
          <a:p>
            <a:pPr marL="171450" indent="-171450">
              <a:buFontTx/>
              <a:buChar char="•"/>
            </a:pPr>
            <a:r>
              <a:rPr lang="en-US" smtClean="0">
                <a:latin typeface="Times" pitchFamily="18" charset="0"/>
                <a:ea typeface="ＭＳ Ｐゴシック" pitchFamily="34" charset="-128"/>
              </a:rPr>
              <a:t>Even limited inspections were viewed as a game changer. Auditors were pretty intimidated.</a:t>
            </a:r>
          </a:p>
          <a:p>
            <a:pPr marL="171450" indent="-171450">
              <a:buFontTx/>
              <a:buChar char="•"/>
            </a:pPr>
            <a:r>
              <a:rPr lang="en-US" smtClean="0">
                <a:latin typeface="Times" pitchFamily="18" charset="0"/>
                <a:ea typeface="ＭＳ Ｐゴシック" pitchFamily="34" charset="-128"/>
              </a:rPr>
              <a:t>Now there are monetary and career consequences for partners that have Part I findings or deficiencies.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One success of the inspection was the identification of an accounting violation that all four firms had failed to catch (classification of certain debt as long-term rather than current liabilities). The board asked all four firms to check other clients for the same problem. As a result, at least 20 companies had to restate their balance sheets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w="9525"/>
        </p:spPr>
        <p:txBody>
          <a:bodyPr/>
          <a:lstStyle/>
          <a:p>
            <a:r>
              <a:rPr lang="en-US" smtClean="0">
                <a:latin typeface="Times" pitchFamily="18" charset="0"/>
                <a:ea typeface="ＭＳ Ｐゴシック" pitchFamily="34" charset="-128"/>
              </a:rPr>
              <a:t>One success of the inspection was the identification of an accounting violation that all four firms had failed to catch (classification of certain debt as long-term rather than current liabilities). The board asked all four firms to check other clients for the same problem. As a result, at least 20 companies had to restate their balance sheets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w="9525"/>
        </p:spPr>
        <p:txBody>
          <a:bodyPr/>
          <a:lstStyle/>
          <a:p>
            <a:pPr marL="171450" indent="-171450">
              <a:buFontTx/>
              <a:buChar char="•"/>
            </a:pPr>
            <a:endParaRPr lang="en-GB" smtClean="0">
              <a:latin typeface="Times"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w="9525"/>
        </p:spPr>
        <p:txBody>
          <a:bodyPr/>
          <a:lstStyle/>
          <a:p>
            <a:pPr marL="171450" indent="-171450">
              <a:buFontTx/>
              <a:buChar char="•"/>
            </a:pPr>
            <a:endParaRPr lang="en-GB" smtClean="0">
              <a:latin typeface="Times"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2" descr="C:\Users\Whitney\Documents\CHICAGO GSB\PPT-Large-Logo-with-Tag-Pos.png"/>
          <p:cNvPicPr>
            <a:picLocks noChangeAspect="1" noChangeArrowheads="1"/>
          </p:cNvPicPr>
          <p:nvPr userDrawn="1"/>
        </p:nvPicPr>
        <p:blipFill>
          <a:blip r:embed="rId2"/>
          <a:srcRect/>
          <a:stretch>
            <a:fillRect/>
          </a:stretch>
        </p:blipFill>
        <p:spPr bwMode="auto">
          <a:xfrm>
            <a:off x="457200" y="4232275"/>
            <a:ext cx="8229600" cy="2273300"/>
          </a:xfrm>
          <a:prstGeom prst="rect">
            <a:avLst/>
          </a:prstGeom>
          <a:noFill/>
          <a:ln w="9525">
            <a:noFill/>
            <a:miter lim="800000"/>
            <a:headEnd/>
            <a:tailEnd/>
          </a:ln>
        </p:spPr>
      </p:pic>
      <p:sp>
        <p:nvSpPr>
          <p:cNvPr id="2" name="Title 1"/>
          <p:cNvSpPr>
            <a:spLocks noGrp="1"/>
          </p:cNvSpPr>
          <p:nvPr>
            <p:ph type="ctrTitle"/>
          </p:nvPr>
        </p:nvSpPr>
        <p:spPr>
          <a:xfrm>
            <a:off x="457200" y="1163321"/>
            <a:ext cx="8229600" cy="1112520"/>
          </a:xfrm>
        </p:spPr>
        <p:txBody>
          <a:bodyPr lIns="0" tIns="0" rIns="0" bIns="0" anchor="t"/>
          <a:lstStyle>
            <a:lvl1pPr>
              <a:lnSpc>
                <a:spcPct val="90000"/>
              </a:lnSpc>
              <a:defRPr sz="4000" b="1"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6015"/>
            <a:ext cx="6400800" cy="1180465"/>
          </a:xfrm>
        </p:spPr>
        <p:txBody>
          <a:bodyPr lIns="0" tIns="0" rIns="0" bIns="0"/>
          <a:lstStyle>
            <a:lvl1pPr marL="0" indent="0" algn="l">
              <a:lnSpc>
                <a:spcPct val="114000"/>
              </a:lnSpc>
              <a:spcBef>
                <a:spcPts val="0"/>
              </a:spcBef>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4" name="Picture 3" descr="Lg-Ghosted-Shield-offset.png"/>
          <p:cNvPicPr>
            <a:picLocks noChangeAspect="1"/>
          </p:cNvPicPr>
          <p:nvPr userDrawn="1"/>
        </p:nvPicPr>
        <p:blipFill>
          <a:blip r:embed="rId2"/>
          <a:srcRect/>
          <a:stretch>
            <a:fillRect/>
          </a:stretch>
        </p:blipFill>
        <p:spPr bwMode="auto">
          <a:xfrm>
            <a:off x="4840288" y="0"/>
            <a:ext cx="4303712" cy="68580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0" y="685800"/>
            <a:ext cx="9144000" cy="1588"/>
          </a:xfrm>
          <a:prstGeom prst="line">
            <a:avLst/>
          </a:prstGeom>
          <a:noFill/>
          <a:ln w="3175">
            <a:solidFill>
              <a:srgbClr val="6E0000"/>
            </a:solidFill>
            <a:round/>
            <a:headEnd/>
            <a:tailEnd/>
          </a:ln>
        </p:spPr>
      </p:cxnSp>
      <p:pic>
        <p:nvPicPr>
          <p:cNvPr id="6" name="Picture 5" descr="CB-shield-title.png"/>
          <p:cNvPicPr>
            <a:picLocks noChangeAspect="1"/>
          </p:cNvPicPr>
          <p:nvPr userDrawn="1"/>
        </p:nvPicPr>
        <p:blipFill>
          <a:blip r:embed="rId3"/>
          <a:srcRect/>
          <a:stretch>
            <a:fillRect/>
          </a:stretch>
        </p:blipFill>
        <p:spPr bwMode="auto">
          <a:xfrm>
            <a:off x="457200" y="173038"/>
            <a:ext cx="2100263" cy="412750"/>
          </a:xfrm>
          <a:prstGeom prst="rect">
            <a:avLst/>
          </a:prstGeom>
          <a:noFill/>
          <a:ln w="9525">
            <a:noFill/>
            <a:miter lim="800000"/>
            <a:headEnd/>
            <a:tailEnd/>
          </a:ln>
        </p:spPr>
      </p:pic>
      <p:sp>
        <p:nvSpPr>
          <p:cNvPr id="2" name="Title 1"/>
          <p:cNvSpPr>
            <a:spLocks noGrp="1"/>
          </p:cNvSpPr>
          <p:nvPr>
            <p:ph type="ctrTitle"/>
          </p:nvPr>
        </p:nvSpPr>
        <p:spPr>
          <a:xfrm>
            <a:off x="457200" y="1663882"/>
            <a:ext cx="8229600" cy="1112520"/>
          </a:xfrm>
        </p:spPr>
        <p:txBody>
          <a:bodyPr lIns="0" tIns="0" rIns="0" bIns="0" anchor="t"/>
          <a:lstStyle>
            <a:lvl1pPr>
              <a:lnSpc>
                <a:spcPct val="90000"/>
              </a:lnSpc>
              <a:defRPr sz="4000" b="1" baseline="0"/>
            </a:lvl1pPr>
          </a:lstStyle>
          <a:p>
            <a:r>
              <a:rPr lang="en-US" dirty="0" smtClean="0"/>
              <a:t>Click to edit Master title style</a:t>
            </a:r>
            <a:endParaRPr lang="en-US" dirty="0"/>
          </a:p>
        </p:txBody>
      </p:sp>
      <p:sp>
        <p:nvSpPr>
          <p:cNvPr id="10" name="Text Placeholder 12" descr="Type department name here"/>
          <p:cNvSpPr>
            <a:spLocks noGrp="1"/>
          </p:cNvSpPr>
          <p:nvPr>
            <p:ph type="body" sz="quarter" idx="10"/>
          </p:nvPr>
        </p:nvSpPr>
        <p:spPr>
          <a:xfrm>
            <a:off x="5241335" y="87494"/>
            <a:ext cx="3456098" cy="548640"/>
          </a:xfrm>
        </p:spPr>
        <p:txBody>
          <a:bodyPr lIns="0" tIns="0" rIns="0" bIns="0"/>
          <a:lstStyle>
            <a:lvl1pPr algn="r">
              <a:defRPr sz="3300" baseline="0">
                <a:solidFill>
                  <a:schemeClr val="accent4">
                    <a:lumMod val="50000"/>
                    <a:lumOff val="50000"/>
                  </a:schemeClr>
                </a:solidFill>
                <a:latin typeface="Arial Narrow" pitchFamily="34" charset="0"/>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descr="Lg-Ghosted-Shield-offset_re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C:\Users\Whitney\Documents\CHICAGO GSB\PPT-Large-Logo-with-Tag-Neg.png"/>
          <p:cNvPicPr>
            <a:picLocks noChangeAspect="1" noChangeArrowheads="1"/>
          </p:cNvPicPr>
          <p:nvPr userDrawn="1"/>
        </p:nvPicPr>
        <p:blipFill>
          <a:blip r:embed="rId3"/>
          <a:srcRect/>
          <a:stretch>
            <a:fillRect/>
          </a:stretch>
        </p:blipFill>
        <p:spPr bwMode="auto">
          <a:xfrm>
            <a:off x="457200" y="5375275"/>
            <a:ext cx="4094163" cy="1130300"/>
          </a:xfrm>
          <a:prstGeom prst="rect">
            <a:avLst/>
          </a:prstGeom>
          <a:noFill/>
          <a:ln w="9525">
            <a:noFill/>
            <a:miter lim="800000"/>
            <a:headEnd/>
            <a:tailEnd/>
          </a:ln>
        </p:spPr>
      </p:pic>
      <p:sp>
        <p:nvSpPr>
          <p:cNvPr id="2" name="Title 1"/>
          <p:cNvSpPr>
            <a:spLocks noGrp="1"/>
          </p:cNvSpPr>
          <p:nvPr>
            <p:ph type="ctrTitle"/>
          </p:nvPr>
        </p:nvSpPr>
        <p:spPr>
          <a:xfrm>
            <a:off x="457200" y="1161288"/>
            <a:ext cx="8229600" cy="1115568"/>
          </a:xfrm>
        </p:spPr>
        <p:txBody>
          <a:bodyPr lIns="0" tIns="0" rIns="0" bIns="0" anchor="t"/>
          <a:lstStyle>
            <a:lvl1pPr>
              <a:lnSpc>
                <a:spcPct val="90000"/>
              </a:lnSpc>
              <a:defRPr sz="40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4872"/>
            <a:ext cx="6400800" cy="1179576"/>
          </a:xfrm>
        </p:spPr>
        <p:txBody>
          <a:bodyPr lIns="0" tIns="0" rIns="0" bIns="0"/>
          <a:lstStyle>
            <a:lvl1pPr marL="0" indent="0" algn="l">
              <a:lnSpc>
                <a:spcPct val="113000"/>
              </a:lnSpc>
              <a:spcBef>
                <a:spcPts val="0"/>
              </a:spcBef>
              <a:buNone/>
              <a:defRPr sz="20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4" name="Picture 3" descr="Lg-Ghosted-Shield-offset_re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0" y="685800"/>
            <a:ext cx="9144000" cy="1588"/>
          </a:xfrm>
          <a:prstGeom prst="line">
            <a:avLst/>
          </a:prstGeom>
          <a:noFill/>
          <a:ln w="3175">
            <a:solidFill>
              <a:schemeClr val="bg1"/>
            </a:solidFill>
            <a:round/>
            <a:headEnd/>
            <a:tailEnd/>
          </a:ln>
        </p:spPr>
      </p:cxnSp>
      <p:pic>
        <p:nvPicPr>
          <p:cNvPr id="6" name="Picture 5" descr="rev-logo-for-band.png"/>
          <p:cNvPicPr>
            <a:picLocks noChangeAspect="1"/>
          </p:cNvPicPr>
          <p:nvPr userDrawn="1"/>
        </p:nvPicPr>
        <p:blipFill>
          <a:blip r:embed="rId3"/>
          <a:srcRect/>
          <a:stretch>
            <a:fillRect/>
          </a:stretch>
        </p:blipFill>
        <p:spPr bwMode="auto">
          <a:xfrm>
            <a:off x="457200" y="177800"/>
            <a:ext cx="2103438" cy="411163"/>
          </a:xfrm>
          <a:prstGeom prst="rect">
            <a:avLst/>
          </a:prstGeom>
          <a:noFill/>
          <a:ln w="9525">
            <a:noFill/>
            <a:miter lim="800000"/>
            <a:headEnd/>
            <a:tailEnd/>
          </a:ln>
        </p:spPr>
      </p:pic>
      <p:sp>
        <p:nvSpPr>
          <p:cNvPr id="2" name="Title 1"/>
          <p:cNvSpPr>
            <a:spLocks noGrp="1"/>
          </p:cNvSpPr>
          <p:nvPr>
            <p:ph type="ctrTitle"/>
          </p:nvPr>
        </p:nvSpPr>
        <p:spPr>
          <a:xfrm>
            <a:off x="457200" y="1664208"/>
            <a:ext cx="8229600" cy="1115568"/>
          </a:xfrm>
        </p:spPr>
        <p:txBody>
          <a:bodyPr lIns="0" tIns="0" rIns="0" bIns="0" anchor="t"/>
          <a:lstStyle>
            <a:lvl1pPr>
              <a:lnSpc>
                <a:spcPct val="90000"/>
              </a:lnSpc>
              <a:defRPr sz="4000" baseline="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5241335" y="87494"/>
            <a:ext cx="3456098" cy="548640"/>
          </a:xfrm>
        </p:spPr>
        <p:txBody>
          <a:bodyPr lIns="0" tIns="0" rIns="0" bIns="0"/>
          <a:lstStyle>
            <a:lvl1pPr algn="r">
              <a:defRPr sz="3300">
                <a:solidFill>
                  <a:schemeClr val="bg1"/>
                </a:solidFill>
                <a:latin typeface="Arial Narrow" pitchFamily="34" charset="0"/>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5"/>
        </a:solidFill>
        <a:effectLst/>
      </p:bgPr>
    </p:bg>
    <p:spTree>
      <p:nvGrpSpPr>
        <p:cNvPr id="1" name=""/>
        <p:cNvGrpSpPr/>
        <p:nvPr/>
      </p:nvGrpSpPr>
      <p:grpSpPr>
        <a:xfrm>
          <a:off x="0" y="0"/>
          <a:ext cx="0" cy="0"/>
          <a:chOff x="0" y="0"/>
          <a:chExt cx="0" cy="0"/>
        </a:xfrm>
      </p:grpSpPr>
      <p:pic>
        <p:nvPicPr>
          <p:cNvPr id="4" name="Picture 3" descr="Lg-Ghosted-Shield-offset_4gray-bg.png"/>
          <p:cNvPicPr>
            <a:picLocks noChangeAspect="1"/>
          </p:cNvPicPr>
          <p:nvPr userDrawn="1"/>
        </p:nvPicPr>
        <p:blipFill>
          <a:blip r:embed="rId2"/>
          <a:srcRect/>
          <a:stretch>
            <a:fillRect/>
          </a:stretch>
        </p:blipFill>
        <p:spPr bwMode="auto">
          <a:xfrm>
            <a:off x="4840288" y="0"/>
            <a:ext cx="4303712" cy="6858000"/>
          </a:xfrm>
          <a:prstGeom prst="rect">
            <a:avLst/>
          </a:prstGeom>
          <a:noFill/>
          <a:ln w="9525">
            <a:noFill/>
            <a:miter lim="800000"/>
            <a:headEnd/>
            <a:tailEnd/>
          </a:ln>
        </p:spPr>
      </p:pic>
      <p:pic>
        <p:nvPicPr>
          <p:cNvPr id="5" name="Picture 4" descr="Logo-for-gray-bg-ppt-whitemaroon.png"/>
          <p:cNvPicPr>
            <a:picLocks noChangeAspect="1"/>
          </p:cNvPicPr>
          <p:nvPr userDrawn="1"/>
        </p:nvPicPr>
        <p:blipFill>
          <a:blip r:embed="rId3"/>
          <a:srcRect/>
          <a:stretch>
            <a:fillRect/>
          </a:stretch>
        </p:blipFill>
        <p:spPr bwMode="auto">
          <a:xfrm>
            <a:off x="457200" y="5370513"/>
            <a:ext cx="4117975" cy="1138237"/>
          </a:xfrm>
          <a:prstGeom prst="rect">
            <a:avLst/>
          </a:prstGeom>
          <a:noFill/>
          <a:ln w="9525">
            <a:noFill/>
            <a:miter lim="800000"/>
            <a:headEnd/>
            <a:tailEnd/>
          </a:ln>
        </p:spPr>
      </p:pic>
      <p:sp>
        <p:nvSpPr>
          <p:cNvPr id="2" name="Title 1"/>
          <p:cNvSpPr>
            <a:spLocks noGrp="1"/>
          </p:cNvSpPr>
          <p:nvPr>
            <p:ph type="ctrTitle"/>
          </p:nvPr>
        </p:nvSpPr>
        <p:spPr>
          <a:xfrm>
            <a:off x="457200" y="1161288"/>
            <a:ext cx="8229600" cy="1115568"/>
          </a:xfrm>
        </p:spPr>
        <p:txBody>
          <a:bodyPr lIns="0" tIns="0" rIns="0" bIns="0" anchor="t"/>
          <a:lstStyle>
            <a:lvl1pPr>
              <a:lnSpc>
                <a:spcPct val="90000"/>
              </a:lnSpc>
              <a:defRPr sz="4000" baseline="0">
                <a:solidFill>
                  <a:srgbClr val="6E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4872"/>
            <a:ext cx="6400800" cy="1179576"/>
          </a:xfrm>
        </p:spPr>
        <p:txBody>
          <a:bodyPr lIns="0" tIns="0" rIns="0" bIns="0"/>
          <a:lstStyle>
            <a:lvl1pPr marL="0" indent="0" algn="l">
              <a:lnSpc>
                <a:spcPct val="113000"/>
              </a:lnSpc>
              <a:spcBef>
                <a:spcPts val="0"/>
              </a:spcBef>
              <a:buNone/>
              <a:defRPr sz="2000">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accent5"/>
        </a:solidFill>
        <a:effectLst/>
      </p:bgPr>
    </p:bg>
    <p:spTree>
      <p:nvGrpSpPr>
        <p:cNvPr id="1" name=""/>
        <p:cNvGrpSpPr/>
        <p:nvPr/>
      </p:nvGrpSpPr>
      <p:grpSpPr>
        <a:xfrm>
          <a:off x="0" y="0"/>
          <a:ext cx="0" cy="0"/>
          <a:chOff x="0" y="0"/>
          <a:chExt cx="0" cy="0"/>
        </a:xfrm>
      </p:grpSpPr>
      <p:pic>
        <p:nvPicPr>
          <p:cNvPr id="4" name="Picture 3" descr="Lg-Ghosted-Shield-offset_4gray-bg.png"/>
          <p:cNvPicPr>
            <a:picLocks noChangeAspect="1"/>
          </p:cNvPicPr>
          <p:nvPr userDrawn="1"/>
        </p:nvPicPr>
        <p:blipFill>
          <a:blip r:embed="rId2"/>
          <a:srcRect/>
          <a:stretch>
            <a:fillRect/>
          </a:stretch>
        </p:blipFill>
        <p:spPr bwMode="auto">
          <a:xfrm>
            <a:off x="4840288" y="0"/>
            <a:ext cx="4303712" cy="68580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0" y="685800"/>
            <a:ext cx="9144000" cy="1588"/>
          </a:xfrm>
          <a:prstGeom prst="line">
            <a:avLst/>
          </a:prstGeom>
          <a:noFill/>
          <a:ln w="3175">
            <a:solidFill>
              <a:srgbClr val="6E0000"/>
            </a:solidFill>
            <a:round/>
            <a:headEnd/>
            <a:tailEnd/>
          </a:ln>
        </p:spPr>
      </p:cxnSp>
      <p:pic>
        <p:nvPicPr>
          <p:cNvPr id="6" name="Picture 5" descr="Logo-for-gray-bg-ppt-whitemaroon.png"/>
          <p:cNvPicPr>
            <a:picLocks noChangeAspect="1"/>
          </p:cNvPicPr>
          <p:nvPr userDrawn="1"/>
        </p:nvPicPr>
        <p:blipFill>
          <a:blip r:embed="rId3"/>
          <a:srcRect/>
          <a:stretch>
            <a:fillRect/>
          </a:stretch>
        </p:blipFill>
        <p:spPr bwMode="auto">
          <a:xfrm>
            <a:off x="457200" y="173038"/>
            <a:ext cx="2103438" cy="444500"/>
          </a:xfrm>
          <a:prstGeom prst="rect">
            <a:avLst/>
          </a:prstGeom>
          <a:noFill/>
          <a:ln w="9525">
            <a:noFill/>
            <a:miter lim="800000"/>
            <a:headEnd/>
            <a:tailEnd/>
          </a:ln>
        </p:spPr>
      </p:pic>
      <p:sp>
        <p:nvSpPr>
          <p:cNvPr id="10" name="Text Placeholder 12"/>
          <p:cNvSpPr>
            <a:spLocks noGrp="1"/>
          </p:cNvSpPr>
          <p:nvPr>
            <p:ph type="body" sz="quarter" idx="10"/>
          </p:nvPr>
        </p:nvSpPr>
        <p:spPr>
          <a:xfrm>
            <a:off x="5241335" y="87494"/>
            <a:ext cx="3456098" cy="548640"/>
          </a:xfrm>
        </p:spPr>
        <p:txBody>
          <a:bodyPr lIns="0" tIns="0" rIns="0" bIns="0"/>
          <a:lstStyle>
            <a:lvl1pPr algn="r">
              <a:defRPr sz="3300">
                <a:solidFill>
                  <a:srgbClr val="6E0000"/>
                </a:solidFill>
                <a:latin typeface="Arial Narrow" pitchFamily="34" charset="0"/>
              </a:defRPr>
            </a:lvl1pPr>
          </a:lstStyle>
          <a:p>
            <a:pPr lvl="0"/>
            <a:r>
              <a:rPr lang="en-US" smtClean="0"/>
              <a:t>Click to edit Master text styles</a:t>
            </a:r>
          </a:p>
        </p:txBody>
      </p:sp>
      <p:sp>
        <p:nvSpPr>
          <p:cNvPr id="2" name="Title 1"/>
          <p:cNvSpPr>
            <a:spLocks noGrp="1"/>
          </p:cNvSpPr>
          <p:nvPr>
            <p:ph type="ctrTitle"/>
          </p:nvPr>
        </p:nvSpPr>
        <p:spPr>
          <a:xfrm>
            <a:off x="457200" y="1664208"/>
            <a:ext cx="8229600" cy="1115568"/>
          </a:xfrm>
        </p:spPr>
        <p:txBody>
          <a:bodyPr lIns="0" tIns="0" rIns="0" bIns="0" anchor="t"/>
          <a:lstStyle>
            <a:lvl1pPr>
              <a:lnSpc>
                <a:spcPct val="90000"/>
              </a:lnSpc>
              <a:defRPr sz="4000" baseline="0">
                <a:solidFill>
                  <a:srgbClr val="6E0000"/>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3" descr="Lg-Ghosted-Shield-offset.png"/>
          <p:cNvPicPr>
            <a:picLocks noChangeAspect="1"/>
          </p:cNvPicPr>
          <p:nvPr userDrawn="1"/>
        </p:nvPicPr>
        <p:blipFill>
          <a:blip r:embed="rId2"/>
          <a:srcRect/>
          <a:stretch>
            <a:fillRect/>
          </a:stretch>
        </p:blipFill>
        <p:spPr bwMode="auto">
          <a:xfrm>
            <a:off x="4840288" y="0"/>
            <a:ext cx="4303712" cy="6858000"/>
          </a:xfrm>
          <a:prstGeom prst="rect">
            <a:avLst/>
          </a:prstGeom>
          <a:noFill/>
          <a:ln w="9525">
            <a:noFill/>
            <a:miter lim="800000"/>
            <a:headEnd/>
            <a:tailEnd/>
          </a:ln>
        </p:spPr>
      </p:pic>
      <p:cxnSp>
        <p:nvCxnSpPr>
          <p:cNvPr id="6" name="Straight Connector 4"/>
          <p:cNvCxnSpPr>
            <a:cxnSpLocks noChangeShapeType="1"/>
          </p:cNvCxnSpPr>
          <p:nvPr userDrawn="1"/>
        </p:nvCxnSpPr>
        <p:spPr bwMode="auto">
          <a:xfrm>
            <a:off x="0" y="685800"/>
            <a:ext cx="9144000" cy="1588"/>
          </a:xfrm>
          <a:prstGeom prst="line">
            <a:avLst/>
          </a:prstGeom>
          <a:noFill/>
          <a:ln w="3175">
            <a:solidFill>
              <a:srgbClr val="6E0000"/>
            </a:solidFill>
            <a:round/>
            <a:headEnd/>
            <a:tailEnd/>
          </a:ln>
        </p:spPr>
      </p:cxnSp>
      <p:pic>
        <p:nvPicPr>
          <p:cNvPr id="7" name="Picture 5" descr="CB-shield-title.png"/>
          <p:cNvPicPr>
            <a:picLocks noChangeAspect="1"/>
          </p:cNvPicPr>
          <p:nvPr userDrawn="1"/>
        </p:nvPicPr>
        <p:blipFill>
          <a:blip r:embed="rId3"/>
          <a:srcRect/>
          <a:stretch>
            <a:fillRect/>
          </a:stretch>
        </p:blipFill>
        <p:spPr bwMode="auto">
          <a:xfrm>
            <a:off x="457200" y="173038"/>
            <a:ext cx="2100263" cy="412750"/>
          </a:xfrm>
          <a:prstGeom prst="rect">
            <a:avLst/>
          </a:prstGeom>
          <a:noFill/>
          <a:ln w="9525">
            <a:noFill/>
            <a:miter lim="800000"/>
            <a:headEnd/>
            <a:tailEnd/>
          </a:ln>
        </p:spPr>
      </p:pic>
      <p:sp>
        <p:nvSpPr>
          <p:cNvPr id="2" name="Title 1"/>
          <p:cNvSpPr>
            <a:spLocks noGrp="1"/>
          </p:cNvSpPr>
          <p:nvPr>
            <p:ph type="title"/>
          </p:nvPr>
        </p:nvSpPr>
        <p:spPr>
          <a:xfrm>
            <a:off x="457200" y="950976"/>
            <a:ext cx="8229600" cy="1162050"/>
          </a:xfrm>
        </p:spPr>
        <p:txBody>
          <a:bodyPr lIns="0" tIns="0" rIns="0" bIns="0" anchor="b"/>
          <a:lstStyle>
            <a:lvl1pPr>
              <a:lnSpc>
                <a:spcPct val="90000"/>
              </a:lnSpc>
              <a:defRPr sz="3200" b="1" kern="1200" spc="-7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199" y="2267713"/>
            <a:ext cx="8229600" cy="4315968"/>
          </a:xfrm>
        </p:spPr>
        <p:txBody>
          <a:bodyPr lIns="0" tIns="0" rIns="0" bIns="0"/>
          <a:lstStyle>
            <a:lvl1pPr marL="0" indent="0">
              <a:lnSpc>
                <a:spcPct val="100000"/>
              </a:lnSpc>
              <a:spcBef>
                <a:spcPts val="900"/>
              </a:spcBef>
              <a:defRPr sz="2600"/>
            </a:lvl1pPr>
            <a:lvl2pPr marL="228600" indent="-228600">
              <a:lnSpc>
                <a:spcPct val="100000"/>
              </a:lnSpc>
              <a:spcBef>
                <a:spcPts val="900"/>
              </a:spcBef>
              <a:buFont typeface="Wingdings" pitchFamily="2" charset="2"/>
              <a:buChar char="§"/>
              <a:defRPr sz="2600"/>
            </a:lvl2pPr>
            <a:lvl3pPr marL="457200" indent="-228600">
              <a:lnSpc>
                <a:spcPct val="100000"/>
              </a:lnSpc>
              <a:spcBef>
                <a:spcPts val="900"/>
              </a:spcBef>
              <a:buFont typeface="Wingdings" pitchFamily="2" charset="2"/>
              <a:buChar char="§"/>
              <a:defRPr sz="2600"/>
            </a:lvl3pPr>
            <a:lvl4pPr marL="742950" indent="-285750">
              <a:lnSpc>
                <a:spcPct val="100000"/>
              </a:lnSpc>
              <a:spcBef>
                <a:spcPts val="900"/>
              </a:spcBef>
              <a:buFont typeface="Wingdings" pitchFamily="2" charset="2"/>
              <a:buChar char="§"/>
              <a:defRPr sz="2600"/>
            </a:lvl4pPr>
            <a:lvl5pPr marL="971550" indent="-228600">
              <a:lnSpc>
                <a:spcPct val="100000"/>
              </a:lnSpc>
              <a:spcBef>
                <a:spcPts val="900"/>
              </a:spcBef>
              <a:buFont typeface="Wingdings" pitchFamily="2" charset="2"/>
              <a:buChar cha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descr="Type department name here"/>
          <p:cNvSpPr>
            <a:spLocks noGrp="1"/>
          </p:cNvSpPr>
          <p:nvPr>
            <p:ph type="body" sz="quarter" idx="10"/>
          </p:nvPr>
        </p:nvSpPr>
        <p:spPr>
          <a:xfrm>
            <a:off x="5241335" y="87494"/>
            <a:ext cx="3456098" cy="548640"/>
          </a:xfrm>
        </p:spPr>
        <p:txBody>
          <a:bodyPr lIns="0" tIns="0" rIns="0" bIns="0"/>
          <a:lstStyle>
            <a:lvl1pPr algn="r">
              <a:defRPr sz="3300">
                <a:solidFill>
                  <a:schemeClr val="accent4">
                    <a:lumMod val="50000"/>
                    <a:lumOff val="50000"/>
                  </a:schemeClr>
                </a:solidFill>
                <a:latin typeface="Arial Narrow" pitchFamily="34" charset="0"/>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5943600"/>
            <a:ext cx="9144000" cy="1588"/>
          </a:xfrm>
          <a:prstGeom prst="line">
            <a:avLst/>
          </a:prstGeom>
          <a:noFill/>
          <a:ln w="3175">
            <a:solidFill>
              <a:srgbClr val="6E0000"/>
            </a:solidFill>
            <a:round/>
            <a:headEnd/>
            <a:tailEnd/>
          </a:ln>
        </p:spPr>
      </p:cxnSp>
      <p:pic>
        <p:nvPicPr>
          <p:cNvPr id="5" name="Picture 4" descr="PPT-Large-Logo-with-Tag-Pos.png"/>
          <p:cNvPicPr>
            <a:picLocks noChangeAspect="1"/>
          </p:cNvPicPr>
          <p:nvPr userDrawn="1"/>
        </p:nvPicPr>
        <p:blipFill>
          <a:blip r:embed="rId2"/>
          <a:srcRect/>
          <a:stretch>
            <a:fillRect/>
          </a:stretch>
        </p:blipFill>
        <p:spPr bwMode="auto">
          <a:xfrm>
            <a:off x="6291263" y="6070600"/>
            <a:ext cx="2395537" cy="660400"/>
          </a:xfrm>
          <a:prstGeom prst="rect">
            <a:avLst/>
          </a:prstGeom>
          <a:noFill/>
          <a:ln w="9525">
            <a:noFill/>
            <a:miter lim="800000"/>
            <a:headEnd/>
            <a:tailEnd/>
          </a:ln>
        </p:spPr>
      </p:pic>
      <p:sp>
        <p:nvSpPr>
          <p:cNvPr id="6" name="Slide Number Placeholder 2"/>
          <p:cNvSpPr txBox="1">
            <a:spLocks/>
          </p:cNvSpPr>
          <p:nvPr userDrawn="1"/>
        </p:nvSpPr>
        <p:spPr bwMode="auto">
          <a:xfrm>
            <a:off x="8126413" y="177800"/>
            <a:ext cx="1017587" cy="476250"/>
          </a:xfrm>
          <a:prstGeom prst="rect">
            <a:avLst/>
          </a:prstGeom>
          <a:noFill/>
          <a:ln w="9525">
            <a:noFill/>
            <a:miter lim="800000"/>
            <a:headEnd/>
            <a:tailEnd/>
          </a:ln>
        </p:spPr>
        <p:txBody>
          <a:bodyPr/>
          <a:lstStyle/>
          <a:p>
            <a:pPr eaLnBrk="0" hangingPunct="0">
              <a:spcBef>
                <a:spcPct val="30000"/>
              </a:spcBef>
              <a:defRPr/>
            </a:pPr>
            <a:r>
              <a:rPr lang="en-US">
                <a:latin typeface="Arial" charset="0"/>
              </a:rPr>
              <a:t>Slide </a:t>
            </a:r>
            <a:fld id="{DFB68A6C-CF46-4B27-B3DD-191F4C85276C}" type="slidenum">
              <a:rPr lang="en-US">
                <a:latin typeface="Arial" charset="0"/>
              </a:rPr>
              <a:pPr eaLnBrk="0" hangingPunct="0">
                <a:spcBef>
                  <a:spcPct val="30000"/>
                </a:spcBef>
                <a:defRPr/>
              </a:pPr>
              <a:t>‹#›</a:t>
            </a:fld>
            <a:endParaRPr lang="en-US">
              <a:latin typeface="Arial" charset="0"/>
            </a:endParaRPr>
          </a:p>
        </p:txBody>
      </p:sp>
      <p:sp>
        <p:nvSpPr>
          <p:cNvPr id="2" name="Title 1"/>
          <p:cNvSpPr>
            <a:spLocks noGrp="1"/>
          </p:cNvSpPr>
          <p:nvPr>
            <p:ph type="title"/>
          </p:nvPr>
        </p:nvSpPr>
        <p:spPr>
          <a:xfrm>
            <a:off x="457200" y="265176"/>
            <a:ext cx="8229600" cy="1162050"/>
          </a:xfrm>
        </p:spPr>
        <p:txBody>
          <a:bodyPr lIns="0" tIns="0" rIns="0" bIns="0" anchor="b"/>
          <a:lstStyle>
            <a:lvl1pPr>
              <a:lnSpc>
                <a:spcPct val="90000"/>
              </a:lnSpc>
              <a:defRPr sz="3200" b="1" kern="1200" spc="-7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199" y="1581912"/>
            <a:ext cx="8229600" cy="4191567"/>
          </a:xfrm>
        </p:spPr>
        <p:txBody>
          <a:bodyPr lIns="0" tIns="0" rIns="0" bIns="0">
            <a:normAutofit/>
          </a:bodyPr>
          <a:lstStyle>
            <a:lvl1pPr marL="182880" indent="-182880">
              <a:lnSpc>
                <a:spcPct val="100000"/>
              </a:lnSpc>
              <a:spcBef>
                <a:spcPts val="900"/>
              </a:spcBef>
              <a:buFont typeface="Arial" pitchFamily="34" charset="0"/>
              <a:buChar char="•"/>
              <a:defRPr lang="en-US" sz="2800" dirty="0" smtClean="0">
                <a:solidFill>
                  <a:schemeClr val="tx1"/>
                </a:solidFill>
                <a:latin typeface="+mn-lt"/>
                <a:ea typeface="+mn-ea"/>
                <a:cs typeface="+mn-cs"/>
              </a:defRPr>
            </a:lvl1pPr>
            <a:lvl2pPr marL="182880" indent="-182880" algn="l">
              <a:lnSpc>
                <a:spcPct val="100000"/>
              </a:lnSpc>
              <a:spcBef>
                <a:spcPts val="900"/>
              </a:spcBef>
              <a:buFont typeface="Arial" pitchFamily="34" charset="0"/>
              <a:buChar char="•"/>
              <a:defRPr sz="2800"/>
            </a:lvl2pPr>
            <a:lvl3pPr marL="457200" indent="-228600" algn="l">
              <a:lnSpc>
                <a:spcPct val="100000"/>
              </a:lnSpc>
              <a:spcBef>
                <a:spcPts val="900"/>
              </a:spcBef>
              <a:buFont typeface="Arial" pitchFamily="34" charset="0"/>
              <a:buChar char="−"/>
              <a:defRPr sz="2400"/>
            </a:lvl3pPr>
            <a:lvl4pPr marL="640080" indent="-182880" algn="l">
              <a:lnSpc>
                <a:spcPct val="100000"/>
              </a:lnSpc>
              <a:spcBef>
                <a:spcPts val="900"/>
              </a:spcBef>
              <a:buFont typeface="Wingdings" pitchFamily="2" charset="2"/>
              <a:buChar char="§"/>
              <a:defRPr sz="2000"/>
            </a:lvl4pPr>
            <a:lvl5pPr marL="914400" indent="-182880" algn="l">
              <a:lnSpc>
                <a:spcPct val="100000"/>
              </a:lnSpc>
              <a:spcBef>
                <a:spcPts val="900"/>
              </a:spcBef>
              <a:buFont typeface="Wingdings" pitchFamily="2" charset="2"/>
              <a:buChar char="§"/>
              <a:defRPr sz="2000"/>
            </a:lvl5pPr>
            <a:lvl6pPr>
              <a:defRPr/>
            </a:lvl6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cxnSp>
        <p:nvCxnSpPr>
          <p:cNvPr id="3" name="Straight Connector 3"/>
          <p:cNvCxnSpPr>
            <a:cxnSpLocks noChangeShapeType="1"/>
          </p:cNvCxnSpPr>
          <p:nvPr userDrawn="1"/>
        </p:nvCxnSpPr>
        <p:spPr bwMode="auto">
          <a:xfrm>
            <a:off x="0" y="5943600"/>
            <a:ext cx="9144000" cy="1588"/>
          </a:xfrm>
          <a:prstGeom prst="line">
            <a:avLst/>
          </a:prstGeom>
          <a:noFill/>
          <a:ln w="3175">
            <a:solidFill>
              <a:srgbClr val="6E0000"/>
            </a:solidFill>
            <a:round/>
            <a:headEnd/>
            <a:tailEnd/>
          </a:ln>
        </p:spPr>
      </p:cxnSp>
      <p:pic>
        <p:nvPicPr>
          <p:cNvPr id="4" name="Picture 4" descr="PPT-Large-Logo-with-Tag-Pos.png"/>
          <p:cNvPicPr>
            <a:picLocks noChangeAspect="1"/>
          </p:cNvPicPr>
          <p:nvPr userDrawn="1"/>
        </p:nvPicPr>
        <p:blipFill>
          <a:blip r:embed="rId2"/>
          <a:srcRect/>
          <a:stretch>
            <a:fillRect/>
          </a:stretch>
        </p:blipFill>
        <p:spPr bwMode="auto">
          <a:xfrm>
            <a:off x="6291263" y="6070600"/>
            <a:ext cx="2395537" cy="660400"/>
          </a:xfrm>
          <a:prstGeom prst="rect">
            <a:avLst/>
          </a:prstGeom>
          <a:noFill/>
          <a:ln w="9525">
            <a:noFill/>
            <a:miter lim="800000"/>
            <a:headEnd/>
            <a:tailEnd/>
          </a:ln>
        </p:spPr>
      </p:pic>
      <p:sp>
        <p:nvSpPr>
          <p:cNvPr id="2" name="Title 1"/>
          <p:cNvSpPr>
            <a:spLocks noGrp="1"/>
          </p:cNvSpPr>
          <p:nvPr>
            <p:ph type="ctrTitle"/>
          </p:nvPr>
        </p:nvSpPr>
        <p:spPr>
          <a:xfrm>
            <a:off x="457200" y="1002652"/>
            <a:ext cx="8229600" cy="2717799"/>
          </a:xfrm>
        </p:spPr>
        <p:txBody>
          <a:bodyPr lIns="0" tIns="0" rIns="0" bIns="0" anchor="t"/>
          <a:lstStyle>
            <a:lvl1pPr>
              <a:lnSpc>
                <a:spcPct val="90000"/>
              </a:lnSpc>
              <a:defRPr sz="4000" b="1" baseline="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6E0000"/>
        </a:solidFill>
        <a:effectLst/>
      </p:bgPr>
    </p:bg>
    <p:spTree>
      <p:nvGrpSpPr>
        <p:cNvPr id="1" name=""/>
        <p:cNvGrpSpPr/>
        <p:nvPr/>
      </p:nvGrpSpPr>
      <p:grpSpPr>
        <a:xfrm>
          <a:off x="0" y="0"/>
          <a:ext cx="0" cy="0"/>
          <a:chOff x="0" y="0"/>
          <a:chExt cx="0" cy="0"/>
        </a:xfrm>
      </p:grpSpPr>
      <p:pic>
        <p:nvPicPr>
          <p:cNvPr id="4" name="Picture 2" descr="C:\Users\Whitney\Documents\CHICAGO GSB\PPT-Large-Logo-with-Tag-Neg.png"/>
          <p:cNvPicPr>
            <a:picLocks noChangeAspect="1" noChangeArrowheads="1"/>
          </p:cNvPicPr>
          <p:nvPr userDrawn="1"/>
        </p:nvPicPr>
        <p:blipFill>
          <a:blip r:embed="rId2"/>
          <a:srcRect/>
          <a:stretch>
            <a:fillRect/>
          </a:stretch>
        </p:blipFill>
        <p:spPr bwMode="auto">
          <a:xfrm>
            <a:off x="457200" y="4232275"/>
            <a:ext cx="8229600" cy="2273300"/>
          </a:xfrm>
          <a:prstGeom prst="rect">
            <a:avLst/>
          </a:prstGeom>
          <a:noFill/>
          <a:ln w="9525">
            <a:noFill/>
            <a:miter lim="800000"/>
            <a:headEnd/>
            <a:tailEnd/>
          </a:ln>
        </p:spPr>
      </p:pic>
      <p:sp>
        <p:nvSpPr>
          <p:cNvPr id="2" name="Title 1"/>
          <p:cNvSpPr>
            <a:spLocks noGrp="1"/>
          </p:cNvSpPr>
          <p:nvPr>
            <p:ph type="ctrTitle"/>
          </p:nvPr>
        </p:nvSpPr>
        <p:spPr>
          <a:xfrm>
            <a:off x="457200" y="1161288"/>
            <a:ext cx="8229600" cy="1115568"/>
          </a:xfrm>
        </p:spPr>
        <p:txBody>
          <a:bodyPr lIns="0" tIns="0" rIns="0" bIns="0" anchor="t"/>
          <a:lstStyle>
            <a:lvl1pPr>
              <a:lnSpc>
                <a:spcPct val="90000"/>
              </a:lnSpc>
              <a:defRPr sz="40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4872"/>
            <a:ext cx="6400800" cy="1179576"/>
          </a:xfrm>
        </p:spPr>
        <p:txBody>
          <a:bodyPr lIns="0" tIns="0" rIns="0" bIns="0"/>
          <a:lstStyle>
            <a:lvl1pPr marL="0" indent="0" algn="l">
              <a:lnSpc>
                <a:spcPct val="113000"/>
              </a:lnSpc>
              <a:spcBef>
                <a:spcPts val="0"/>
              </a:spcBef>
              <a:buNone/>
              <a:defRPr sz="20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6E0000"/>
        </a:solidFill>
        <a:effectLst/>
      </p:bgPr>
    </p:bg>
    <p:spTree>
      <p:nvGrpSpPr>
        <p:cNvPr id="1" name=""/>
        <p:cNvGrpSpPr/>
        <p:nvPr/>
      </p:nvGrpSpPr>
      <p:grpSpPr>
        <a:xfrm>
          <a:off x="0" y="0"/>
          <a:ext cx="0" cy="0"/>
          <a:chOff x="0" y="0"/>
          <a:chExt cx="0" cy="0"/>
        </a:xfrm>
      </p:grpSpPr>
      <p:cxnSp>
        <p:nvCxnSpPr>
          <p:cNvPr id="3" name="Straight Connector 3"/>
          <p:cNvCxnSpPr>
            <a:cxnSpLocks noChangeShapeType="1"/>
          </p:cNvCxnSpPr>
          <p:nvPr userDrawn="1"/>
        </p:nvCxnSpPr>
        <p:spPr bwMode="auto">
          <a:xfrm>
            <a:off x="0" y="5943600"/>
            <a:ext cx="9144000" cy="1588"/>
          </a:xfrm>
          <a:prstGeom prst="line">
            <a:avLst/>
          </a:prstGeom>
          <a:noFill/>
          <a:ln w="3175">
            <a:solidFill>
              <a:schemeClr val="bg1"/>
            </a:solidFill>
            <a:round/>
            <a:headEnd/>
            <a:tailEnd/>
          </a:ln>
        </p:spPr>
      </p:cxnSp>
      <p:pic>
        <p:nvPicPr>
          <p:cNvPr id="4" name="Picture 4" descr="PPT-Large-Logo-with-Tag-Neg.png"/>
          <p:cNvPicPr>
            <a:picLocks noChangeAspect="1"/>
          </p:cNvPicPr>
          <p:nvPr userDrawn="1"/>
        </p:nvPicPr>
        <p:blipFill>
          <a:blip r:embed="rId2"/>
          <a:srcRect/>
          <a:stretch>
            <a:fillRect/>
          </a:stretch>
        </p:blipFill>
        <p:spPr bwMode="auto">
          <a:xfrm>
            <a:off x="6291263" y="6072188"/>
            <a:ext cx="2395537" cy="661987"/>
          </a:xfrm>
          <a:prstGeom prst="rect">
            <a:avLst/>
          </a:prstGeom>
          <a:noFill/>
          <a:ln w="9525">
            <a:noFill/>
            <a:miter lim="800000"/>
            <a:headEnd/>
            <a:tailEnd/>
          </a:ln>
        </p:spPr>
      </p:pic>
      <p:sp>
        <p:nvSpPr>
          <p:cNvPr id="2" name="Title 1"/>
          <p:cNvSpPr>
            <a:spLocks noGrp="1"/>
          </p:cNvSpPr>
          <p:nvPr>
            <p:ph type="ctrTitle"/>
          </p:nvPr>
        </p:nvSpPr>
        <p:spPr>
          <a:xfrm>
            <a:off x="457200" y="1005840"/>
            <a:ext cx="8229600" cy="1115568"/>
          </a:xfrm>
        </p:spPr>
        <p:txBody>
          <a:bodyPr lIns="0" tIns="0" rIns="0" bIns="0" anchor="t"/>
          <a:lstStyle>
            <a:lvl1pPr>
              <a:lnSpc>
                <a:spcPct val="90000"/>
              </a:lnSpc>
              <a:defRPr sz="4000" baseline="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5"/>
        </a:solidFill>
        <a:effectLst/>
      </p:bgPr>
    </p:bg>
    <p:spTree>
      <p:nvGrpSpPr>
        <p:cNvPr id="1" name=""/>
        <p:cNvGrpSpPr/>
        <p:nvPr/>
      </p:nvGrpSpPr>
      <p:grpSpPr>
        <a:xfrm>
          <a:off x="0" y="0"/>
          <a:ext cx="0" cy="0"/>
          <a:chOff x="0" y="0"/>
          <a:chExt cx="0" cy="0"/>
        </a:xfrm>
      </p:grpSpPr>
      <p:pic>
        <p:nvPicPr>
          <p:cNvPr id="4" name="Picture 3" descr="Logo-for-gray-bg-ppt-whitemaroon.png"/>
          <p:cNvPicPr>
            <a:picLocks noChangeAspect="1"/>
          </p:cNvPicPr>
          <p:nvPr userDrawn="1"/>
        </p:nvPicPr>
        <p:blipFill>
          <a:blip r:embed="rId2"/>
          <a:srcRect/>
          <a:stretch>
            <a:fillRect/>
          </a:stretch>
        </p:blipFill>
        <p:spPr bwMode="auto">
          <a:xfrm>
            <a:off x="457200" y="4233863"/>
            <a:ext cx="8229600" cy="2274887"/>
          </a:xfrm>
          <a:prstGeom prst="rect">
            <a:avLst/>
          </a:prstGeom>
          <a:noFill/>
          <a:ln w="9525">
            <a:noFill/>
            <a:miter lim="800000"/>
            <a:headEnd/>
            <a:tailEnd/>
          </a:ln>
        </p:spPr>
      </p:pic>
      <p:sp>
        <p:nvSpPr>
          <p:cNvPr id="2" name="Title 1"/>
          <p:cNvSpPr>
            <a:spLocks noGrp="1"/>
          </p:cNvSpPr>
          <p:nvPr>
            <p:ph type="ctrTitle"/>
          </p:nvPr>
        </p:nvSpPr>
        <p:spPr>
          <a:xfrm>
            <a:off x="457200" y="1161288"/>
            <a:ext cx="8229600" cy="1115568"/>
          </a:xfrm>
        </p:spPr>
        <p:txBody>
          <a:bodyPr lIns="0" tIns="0" rIns="0" bIns="0" anchor="t"/>
          <a:lstStyle>
            <a:lvl1pPr>
              <a:lnSpc>
                <a:spcPct val="90000"/>
              </a:lnSpc>
              <a:defRPr sz="4000" baseline="0">
                <a:solidFill>
                  <a:srgbClr val="6E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4872"/>
            <a:ext cx="6400800" cy="1179576"/>
          </a:xfrm>
        </p:spPr>
        <p:txBody>
          <a:bodyPr lIns="0" tIns="0" rIns="0" bIns="0"/>
          <a:lstStyle>
            <a:lvl1pPr marL="0" indent="0" algn="l">
              <a:lnSpc>
                <a:spcPct val="113000"/>
              </a:lnSpc>
              <a:spcBef>
                <a:spcPts val="0"/>
              </a:spcBef>
              <a:buNone/>
              <a:defRPr sz="2000">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accent5"/>
        </a:solidFill>
        <a:effectLst/>
      </p:bgPr>
    </p:bg>
    <p:spTree>
      <p:nvGrpSpPr>
        <p:cNvPr id="1" name=""/>
        <p:cNvGrpSpPr/>
        <p:nvPr/>
      </p:nvGrpSpPr>
      <p:grpSpPr>
        <a:xfrm>
          <a:off x="0" y="0"/>
          <a:ext cx="0" cy="0"/>
          <a:chOff x="0" y="0"/>
          <a:chExt cx="0" cy="0"/>
        </a:xfrm>
      </p:grpSpPr>
      <p:cxnSp>
        <p:nvCxnSpPr>
          <p:cNvPr id="3" name="Straight Connector 3"/>
          <p:cNvCxnSpPr>
            <a:cxnSpLocks noChangeShapeType="1"/>
          </p:cNvCxnSpPr>
          <p:nvPr userDrawn="1"/>
        </p:nvCxnSpPr>
        <p:spPr bwMode="auto">
          <a:xfrm>
            <a:off x="0" y="5943600"/>
            <a:ext cx="9144000" cy="1588"/>
          </a:xfrm>
          <a:prstGeom prst="line">
            <a:avLst/>
          </a:prstGeom>
          <a:noFill/>
          <a:ln w="3175">
            <a:solidFill>
              <a:srgbClr val="6E0000"/>
            </a:solidFill>
            <a:round/>
            <a:headEnd/>
            <a:tailEnd/>
          </a:ln>
        </p:spPr>
      </p:cxnSp>
      <p:pic>
        <p:nvPicPr>
          <p:cNvPr id="4" name="Picture 4" descr="Logo-for-gray-bg-ppt-whitemaroon.png"/>
          <p:cNvPicPr>
            <a:picLocks noChangeAspect="1"/>
          </p:cNvPicPr>
          <p:nvPr userDrawn="1"/>
        </p:nvPicPr>
        <p:blipFill>
          <a:blip r:embed="rId2"/>
          <a:srcRect/>
          <a:stretch>
            <a:fillRect/>
          </a:stretch>
        </p:blipFill>
        <p:spPr bwMode="auto">
          <a:xfrm>
            <a:off x="6291263" y="6072188"/>
            <a:ext cx="2395537" cy="661987"/>
          </a:xfrm>
          <a:prstGeom prst="rect">
            <a:avLst/>
          </a:prstGeom>
          <a:noFill/>
          <a:ln w="9525">
            <a:noFill/>
            <a:miter lim="800000"/>
            <a:headEnd/>
            <a:tailEnd/>
          </a:ln>
        </p:spPr>
      </p:pic>
      <p:sp>
        <p:nvSpPr>
          <p:cNvPr id="2" name="Title 1"/>
          <p:cNvSpPr>
            <a:spLocks noGrp="1"/>
          </p:cNvSpPr>
          <p:nvPr>
            <p:ph type="ctrTitle"/>
          </p:nvPr>
        </p:nvSpPr>
        <p:spPr>
          <a:xfrm>
            <a:off x="457200" y="1005840"/>
            <a:ext cx="8229600" cy="1115568"/>
          </a:xfrm>
        </p:spPr>
        <p:txBody>
          <a:bodyPr lIns="0" tIns="0" rIns="0" bIns="0" anchor="t"/>
          <a:lstStyle>
            <a:lvl1pPr>
              <a:lnSpc>
                <a:spcPct val="90000"/>
              </a:lnSpc>
              <a:defRPr sz="4000" baseline="0">
                <a:solidFill>
                  <a:srgbClr val="6E0000"/>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5943600"/>
            <a:ext cx="9144000" cy="1588"/>
          </a:xfrm>
          <a:prstGeom prst="line">
            <a:avLst/>
          </a:prstGeom>
          <a:noFill/>
          <a:ln w="3175">
            <a:solidFill>
              <a:srgbClr val="6E0000"/>
            </a:solidFill>
            <a:round/>
            <a:headEnd/>
            <a:tailEnd/>
          </a:ln>
        </p:spPr>
      </p:cxnSp>
      <p:pic>
        <p:nvPicPr>
          <p:cNvPr id="5" name="Picture 4" descr="PPT-Large-Logo-with-Tag-Pos.png"/>
          <p:cNvPicPr>
            <a:picLocks noChangeAspect="1"/>
          </p:cNvPicPr>
          <p:nvPr userDrawn="1"/>
        </p:nvPicPr>
        <p:blipFill>
          <a:blip r:embed="rId2"/>
          <a:srcRect/>
          <a:stretch>
            <a:fillRect/>
          </a:stretch>
        </p:blipFill>
        <p:spPr bwMode="auto">
          <a:xfrm>
            <a:off x="6291263" y="6070600"/>
            <a:ext cx="2395537" cy="660400"/>
          </a:xfrm>
          <a:prstGeom prst="rect">
            <a:avLst/>
          </a:prstGeom>
          <a:noFill/>
          <a:ln w="9525">
            <a:noFill/>
            <a:miter lim="800000"/>
            <a:headEnd/>
            <a:tailEnd/>
          </a:ln>
        </p:spPr>
      </p:pic>
      <p:sp>
        <p:nvSpPr>
          <p:cNvPr id="6" name="Slide Number Placeholder 2"/>
          <p:cNvSpPr txBox="1">
            <a:spLocks/>
          </p:cNvSpPr>
          <p:nvPr userDrawn="1"/>
        </p:nvSpPr>
        <p:spPr bwMode="auto">
          <a:xfrm>
            <a:off x="8126413" y="177800"/>
            <a:ext cx="1017587" cy="476250"/>
          </a:xfrm>
          <a:prstGeom prst="rect">
            <a:avLst/>
          </a:prstGeom>
          <a:noFill/>
          <a:ln w="9525">
            <a:noFill/>
            <a:miter lim="800000"/>
            <a:headEnd/>
            <a:tailEnd/>
          </a:ln>
        </p:spPr>
        <p:txBody>
          <a:bodyPr/>
          <a:lstStyle/>
          <a:p>
            <a:pPr eaLnBrk="0" hangingPunct="0">
              <a:spcBef>
                <a:spcPct val="30000"/>
              </a:spcBef>
              <a:defRPr/>
            </a:pPr>
            <a:r>
              <a:rPr lang="en-US">
                <a:latin typeface="Arial" charset="0"/>
              </a:rPr>
              <a:t>Slide </a:t>
            </a:r>
            <a:fld id="{A4AC3B38-8CDC-45ED-ADC7-694984D53A5D}" type="slidenum">
              <a:rPr lang="en-US">
                <a:latin typeface="Arial" charset="0"/>
              </a:rPr>
              <a:pPr eaLnBrk="0" hangingPunct="0">
                <a:spcBef>
                  <a:spcPct val="30000"/>
                </a:spcBef>
                <a:defRPr/>
              </a:pPr>
              <a:t>‹#›</a:t>
            </a:fld>
            <a:endParaRPr lang="en-US">
              <a:latin typeface="Arial" charset="0"/>
            </a:endParaRPr>
          </a:p>
        </p:txBody>
      </p:sp>
      <p:sp>
        <p:nvSpPr>
          <p:cNvPr id="2" name="Title 1"/>
          <p:cNvSpPr>
            <a:spLocks noGrp="1"/>
          </p:cNvSpPr>
          <p:nvPr>
            <p:ph type="title"/>
          </p:nvPr>
        </p:nvSpPr>
        <p:spPr>
          <a:xfrm>
            <a:off x="457200" y="265176"/>
            <a:ext cx="8229600" cy="1162050"/>
          </a:xfrm>
        </p:spPr>
        <p:txBody>
          <a:bodyPr lIns="0" tIns="0" rIns="0" bIns="0" anchor="b"/>
          <a:lstStyle>
            <a:lvl1pPr>
              <a:lnSpc>
                <a:spcPct val="90000"/>
              </a:lnSpc>
              <a:defRPr sz="3200" b="1" kern="1200" spc="-7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199" y="1581912"/>
            <a:ext cx="8229600" cy="4191567"/>
          </a:xfrm>
        </p:spPr>
        <p:txBody>
          <a:bodyPr lIns="0" tIns="0" rIns="0" bIns="0">
            <a:normAutofit/>
          </a:bodyPr>
          <a:lstStyle>
            <a:lvl1pPr marL="182880" indent="-182880">
              <a:lnSpc>
                <a:spcPct val="100000"/>
              </a:lnSpc>
              <a:spcBef>
                <a:spcPts val="900"/>
              </a:spcBef>
              <a:buFont typeface="Arial" pitchFamily="34" charset="0"/>
              <a:buChar char="•"/>
              <a:defRPr lang="en-US" sz="2800" dirty="0" smtClean="0">
                <a:solidFill>
                  <a:schemeClr val="tx1"/>
                </a:solidFill>
                <a:latin typeface="+mn-lt"/>
                <a:ea typeface="+mn-ea"/>
                <a:cs typeface="+mn-cs"/>
              </a:defRPr>
            </a:lvl1pPr>
            <a:lvl2pPr marL="182880" indent="-182880" algn="l">
              <a:lnSpc>
                <a:spcPct val="100000"/>
              </a:lnSpc>
              <a:spcBef>
                <a:spcPts val="900"/>
              </a:spcBef>
              <a:buFont typeface="Arial" pitchFamily="34" charset="0"/>
              <a:buChar char="•"/>
              <a:defRPr sz="2800"/>
            </a:lvl2pPr>
            <a:lvl3pPr marL="457200" indent="-228600" algn="l">
              <a:lnSpc>
                <a:spcPct val="100000"/>
              </a:lnSpc>
              <a:spcBef>
                <a:spcPts val="900"/>
              </a:spcBef>
              <a:buFont typeface="Arial" pitchFamily="34" charset="0"/>
              <a:buChar char="−"/>
              <a:defRPr sz="2400"/>
            </a:lvl3pPr>
            <a:lvl4pPr marL="640080" indent="-182880" algn="l">
              <a:lnSpc>
                <a:spcPct val="100000"/>
              </a:lnSpc>
              <a:spcBef>
                <a:spcPts val="900"/>
              </a:spcBef>
              <a:buFont typeface="Wingdings" pitchFamily="2" charset="2"/>
              <a:buChar char="§"/>
              <a:defRPr sz="2000"/>
            </a:lvl4pPr>
            <a:lvl5pPr marL="914400" indent="-182880" algn="l">
              <a:lnSpc>
                <a:spcPct val="100000"/>
              </a:lnSpc>
              <a:spcBef>
                <a:spcPts val="900"/>
              </a:spcBef>
              <a:buFont typeface="Wingdings" pitchFamily="2" charset="2"/>
              <a:buChar char="§"/>
              <a:defRPr sz="2000"/>
            </a:lvl5pPr>
            <a:lvl6pPr>
              <a:defRPr/>
            </a:lvl6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3" descr="Lg-Ghosted-Shield-offset.png"/>
          <p:cNvPicPr>
            <a:picLocks noChangeAspect="1"/>
          </p:cNvPicPr>
          <p:nvPr userDrawn="1"/>
        </p:nvPicPr>
        <p:blipFill>
          <a:blip r:embed="rId2"/>
          <a:srcRect/>
          <a:stretch>
            <a:fillRect/>
          </a:stretch>
        </p:blipFill>
        <p:spPr bwMode="auto">
          <a:xfrm>
            <a:off x="4840288" y="0"/>
            <a:ext cx="4303712" cy="6858000"/>
          </a:xfrm>
          <a:prstGeom prst="rect">
            <a:avLst/>
          </a:prstGeom>
          <a:noFill/>
          <a:ln w="9525">
            <a:noFill/>
            <a:miter lim="800000"/>
            <a:headEnd/>
            <a:tailEnd/>
          </a:ln>
        </p:spPr>
      </p:pic>
      <p:pic>
        <p:nvPicPr>
          <p:cNvPr id="5" name="Picture 2" descr="C:\Users\Whitney\Documents\CHICAGO GSB\PPT-Large-Logo-with-Tag-Pos.png"/>
          <p:cNvPicPr>
            <a:picLocks noChangeAspect="1" noChangeArrowheads="1"/>
          </p:cNvPicPr>
          <p:nvPr userDrawn="1"/>
        </p:nvPicPr>
        <p:blipFill>
          <a:blip r:embed="rId3"/>
          <a:srcRect/>
          <a:stretch>
            <a:fillRect/>
          </a:stretch>
        </p:blipFill>
        <p:spPr bwMode="auto">
          <a:xfrm>
            <a:off x="457200" y="5367338"/>
            <a:ext cx="4117975" cy="1138237"/>
          </a:xfrm>
          <a:prstGeom prst="rect">
            <a:avLst/>
          </a:prstGeom>
          <a:noFill/>
          <a:ln w="9525">
            <a:noFill/>
            <a:miter lim="800000"/>
            <a:headEnd/>
            <a:tailEnd/>
          </a:ln>
        </p:spPr>
      </p:pic>
      <p:sp>
        <p:nvSpPr>
          <p:cNvPr id="2" name="Title 1"/>
          <p:cNvSpPr>
            <a:spLocks noGrp="1"/>
          </p:cNvSpPr>
          <p:nvPr>
            <p:ph type="ctrTitle"/>
          </p:nvPr>
        </p:nvSpPr>
        <p:spPr>
          <a:xfrm>
            <a:off x="457200" y="1163321"/>
            <a:ext cx="8229600" cy="1112520"/>
          </a:xfrm>
        </p:spPr>
        <p:txBody>
          <a:bodyPr lIns="0" tIns="0" rIns="0" bIns="0" anchor="t"/>
          <a:lstStyle>
            <a:lvl1pPr>
              <a:lnSpc>
                <a:spcPct val="90000"/>
              </a:lnSpc>
              <a:defRPr sz="4000" b="1"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06015"/>
            <a:ext cx="6400800" cy="1180465"/>
          </a:xfrm>
        </p:spPr>
        <p:txBody>
          <a:bodyPr lIns="0" tIns="0" rIns="0" bIns="0"/>
          <a:lstStyle>
            <a:lvl1pPr marL="0" indent="0" algn="l">
              <a:lnSpc>
                <a:spcPct val="114000"/>
              </a:lnSpc>
              <a:spcBef>
                <a:spcPts val="0"/>
              </a:spcBef>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914400" y="1905000"/>
            <a:ext cx="7315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3"/>
          <p:cNvSpPr>
            <a:spLocks noGrp="1" noChangeArrowheads="1"/>
          </p:cNvSpPr>
          <p:nvPr>
            <p:ph type="title"/>
          </p:nvPr>
        </p:nvSpPr>
        <p:spPr bwMode="auto">
          <a:xfrm>
            <a:off x="381000" y="914400"/>
            <a:ext cx="8305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09" r:id="rId8"/>
  </p:sldLayoutIdLst>
  <p:hf hdr="0" ftr="0" dt="0"/>
  <p:txStyles>
    <p:titleStyle>
      <a:lvl1pPr algn="l" rtl="0" eaLnBrk="0" fontAlgn="base" hangingPunct="0">
        <a:spcBef>
          <a:spcPct val="0"/>
        </a:spcBef>
        <a:spcAft>
          <a:spcPct val="0"/>
        </a:spcAft>
        <a:defRPr sz="3600" b="1">
          <a:solidFill>
            <a:schemeClr val="hlink"/>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hlink"/>
          </a:solidFill>
          <a:latin typeface="Arial" charset="0"/>
        </a:defRPr>
      </a:lvl6pPr>
      <a:lvl7pPr marL="914400" algn="l" rtl="0" eaLnBrk="0" fontAlgn="base" hangingPunct="0">
        <a:spcBef>
          <a:spcPct val="0"/>
        </a:spcBef>
        <a:spcAft>
          <a:spcPct val="0"/>
        </a:spcAft>
        <a:defRPr sz="3600" b="1">
          <a:solidFill>
            <a:schemeClr val="hlink"/>
          </a:solidFill>
          <a:latin typeface="Arial" charset="0"/>
        </a:defRPr>
      </a:lvl7pPr>
      <a:lvl8pPr marL="1371600" algn="l" rtl="0" eaLnBrk="0" fontAlgn="base" hangingPunct="0">
        <a:spcBef>
          <a:spcPct val="0"/>
        </a:spcBef>
        <a:spcAft>
          <a:spcPct val="0"/>
        </a:spcAft>
        <a:defRPr sz="3600" b="1">
          <a:solidFill>
            <a:schemeClr val="hlink"/>
          </a:solidFill>
          <a:latin typeface="Arial" charset="0"/>
        </a:defRPr>
      </a:lvl8pPr>
      <a:lvl9pPr marL="1828800" algn="l" rtl="0" eaLnBrk="0" fontAlgn="base" hangingPunct="0">
        <a:spcBef>
          <a:spcPct val="0"/>
        </a:spcBef>
        <a:spcAft>
          <a:spcPct val="0"/>
        </a:spcAft>
        <a:defRPr sz="3600" b="1">
          <a:solidFill>
            <a:schemeClr val="hlink"/>
          </a:solidFill>
          <a:latin typeface="Arial" charset="0"/>
        </a:defRPr>
      </a:lvl9pPr>
    </p:titleStyle>
    <p:bodyStyle>
      <a:lvl1pPr marL="228600" indent="-228600" algn="l" rtl="0" eaLnBrk="0" fontAlgn="base" hangingPunct="0">
        <a:spcBef>
          <a:spcPct val="20000"/>
        </a:spcBef>
        <a:spcAft>
          <a:spcPct val="0"/>
        </a:spcAft>
        <a:buClr>
          <a:schemeClr val="tx1"/>
        </a:buClr>
        <a:buSzPct val="100000"/>
        <a:defRPr sz="3200">
          <a:solidFill>
            <a:schemeClr val="tx1"/>
          </a:solidFill>
          <a:latin typeface="+mn-lt"/>
          <a:ea typeface="ＭＳ Ｐゴシック" charset="-128"/>
          <a:cs typeface="ＭＳ Ｐゴシック" charset="-128"/>
        </a:defRPr>
      </a:lvl1pPr>
      <a:lvl2pPr marL="742950" indent="-285750" algn="just" rtl="0" eaLnBrk="0" fontAlgn="base" hangingPunct="0">
        <a:spcBef>
          <a:spcPct val="20000"/>
        </a:spcBef>
        <a:spcAft>
          <a:spcPct val="0"/>
        </a:spcAft>
        <a:buClr>
          <a:schemeClr val="tx1"/>
        </a:buClr>
        <a:buSzPct val="100000"/>
        <a:defRPr sz="2800">
          <a:solidFill>
            <a:schemeClr val="tx1"/>
          </a:solidFill>
          <a:latin typeface="+mn-lt"/>
          <a:ea typeface="ＭＳ Ｐゴシック" charset="-128"/>
        </a:defRPr>
      </a:lvl2pPr>
      <a:lvl3pPr marL="1143000" indent="-228600" algn="just" rtl="0" eaLnBrk="0" fontAlgn="base" hangingPunct="0">
        <a:spcBef>
          <a:spcPct val="20000"/>
        </a:spcBef>
        <a:spcAft>
          <a:spcPct val="0"/>
        </a:spcAft>
        <a:buClr>
          <a:schemeClr val="tx1"/>
        </a:buClr>
        <a:buSzPct val="100000"/>
        <a:defRPr sz="2400">
          <a:solidFill>
            <a:schemeClr val="tx1"/>
          </a:solidFill>
          <a:latin typeface="+mn-lt"/>
          <a:ea typeface="ＭＳ Ｐゴシック" charset="-128"/>
        </a:defRPr>
      </a:lvl3pPr>
      <a:lvl4pPr marL="1600200" indent="-228600" algn="just" rtl="0" eaLnBrk="0" fontAlgn="base" hangingPunct="0">
        <a:spcBef>
          <a:spcPct val="20000"/>
        </a:spcBef>
        <a:spcAft>
          <a:spcPct val="0"/>
        </a:spcAft>
        <a:buClr>
          <a:schemeClr val="tx1"/>
        </a:buClr>
        <a:buSzPct val="100000"/>
        <a:defRPr sz="2000">
          <a:solidFill>
            <a:schemeClr val="tx1"/>
          </a:solidFill>
          <a:latin typeface="+mn-lt"/>
          <a:ea typeface="ＭＳ Ｐゴシック" charset="-128"/>
        </a:defRPr>
      </a:lvl4pPr>
      <a:lvl5pPr marL="2057400" indent="-228600" algn="just" rtl="0" eaLnBrk="0" fontAlgn="base" hangingPunct="0">
        <a:spcBef>
          <a:spcPct val="20000"/>
        </a:spcBef>
        <a:spcAft>
          <a:spcPct val="0"/>
        </a:spcAft>
        <a:buClr>
          <a:schemeClr val="tx1"/>
        </a:buClr>
        <a:buSzPct val="100000"/>
        <a:defRPr sz="2000">
          <a:solidFill>
            <a:schemeClr val="tx1"/>
          </a:solidFill>
          <a:latin typeface="+mn-lt"/>
          <a:ea typeface="ＭＳ Ｐゴシック" charset="-128"/>
        </a:defRPr>
      </a:lvl5pPr>
      <a:lvl6pPr marL="2514600" indent="-228600" algn="just" rtl="0" eaLnBrk="0" fontAlgn="base" hangingPunct="0">
        <a:spcBef>
          <a:spcPct val="20000"/>
        </a:spcBef>
        <a:spcAft>
          <a:spcPct val="0"/>
        </a:spcAft>
        <a:buClr>
          <a:schemeClr val="tx1"/>
        </a:buClr>
        <a:buSzPct val="100000"/>
        <a:defRPr sz="2000">
          <a:solidFill>
            <a:schemeClr val="tx1"/>
          </a:solidFill>
          <a:latin typeface="+mn-lt"/>
        </a:defRPr>
      </a:lvl6pPr>
      <a:lvl7pPr marL="2971800" indent="-228600" algn="just" rtl="0" eaLnBrk="0" fontAlgn="base" hangingPunct="0">
        <a:spcBef>
          <a:spcPct val="20000"/>
        </a:spcBef>
        <a:spcAft>
          <a:spcPct val="0"/>
        </a:spcAft>
        <a:buClr>
          <a:schemeClr val="tx1"/>
        </a:buClr>
        <a:buSzPct val="100000"/>
        <a:defRPr sz="2000">
          <a:solidFill>
            <a:schemeClr val="tx1"/>
          </a:solidFill>
          <a:latin typeface="+mn-lt"/>
        </a:defRPr>
      </a:lvl7pPr>
      <a:lvl8pPr marL="3429000" indent="-228600" algn="just" rtl="0" eaLnBrk="0" fontAlgn="base" hangingPunct="0">
        <a:spcBef>
          <a:spcPct val="20000"/>
        </a:spcBef>
        <a:spcAft>
          <a:spcPct val="0"/>
        </a:spcAft>
        <a:buClr>
          <a:schemeClr val="tx1"/>
        </a:buClr>
        <a:buSzPct val="100000"/>
        <a:defRPr sz="2000">
          <a:solidFill>
            <a:schemeClr val="tx1"/>
          </a:solidFill>
          <a:latin typeface="+mn-lt"/>
        </a:defRPr>
      </a:lvl8pPr>
      <a:lvl9pPr marL="3886200" indent="-228600" algn="just" rtl="0" eaLnBrk="0" fontAlgn="base" hangingPunct="0">
        <a:spcBef>
          <a:spcPct val="20000"/>
        </a:spcBef>
        <a:spcAft>
          <a:spcPct val="0"/>
        </a:spcAft>
        <a:buClr>
          <a:schemeClr val="tx1"/>
        </a:buClr>
        <a:buSzPct val="100000"/>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
          <p:cNvSpPr>
            <a:spLocks noGrp="1" noChangeArrowheads="1"/>
          </p:cNvSpPr>
          <p:nvPr>
            <p:ph type="body" idx="1"/>
          </p:nvPr>
        </p:nvSpPr>
        <p:spPr bwMode="auto">
          <a:xfrm>
            <a:off x="914400" y="1905000"/>
            <a:ext cx="7315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3" name="Rectangle 13"/>
          <p:cNvSpPr>
            <a:spLocks noGrp="1" noChangeArrowheads="1"/>
          </p:cNvSpPr>
          <p:nvPr>
            <p:ph type="title"/>
          </p:nvPr>
        </p:nvSpPr>
        <p:spPr bwMode="auto">
          <a:xfrm>
            <a:off x="381000" y="914400"/>
            <a:ext cx="8305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10" r:id="rId8"/>
    <p:sldLayoutId id="2147483725" r:id="rId9"/>
  </p:sldLayoutIdLst>
  <p:hf hdr="0" dt="0"/>
  <p:txStyles>
    <p:titleStyle>
      <a:lvl1pPr algn="l" rtl="0" eaLnBrk="0" fontAlgn="base" hangingPunct="0">
        <a:spcBef>
          <a:spcPct val="0"/>
        </a:spcBef>
        <a:spcAft>
          <a:spcPct val="0"/>
        </a:spcAft>
        <a:defRPr sz="3600" b="1">
          <a:solidFill>
            <a:schemeClr val="hlink"/>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hlink"/>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hlink"/>
          </a:solidFill>
          <a:latin typeface="Arial" charset="0"/>
        </a:defRPr>
      </a:lvl6pPr>
      <a:lvl7pPr marL="914400" algn="l" rtl="0" eaLnBrk="0" fontAlgn="base" hangingPunct="0">
        <a:spcBef>
          <a:spcPct val="0"/>
        </a:spcBef>
        <a:spcAft>
          <a:spcPct val="0"/>
        </a:spcAft>
        <a:defRPr sz="3600" b="1">
          <a:solidFill>
            <a:schemeClr val="hlink"/>
          </a:solidFill>
          <a:latin typeface="Arial" charset="0"/>
        </a:defRPr>
      </a:lvl7pPr>
      <a:lvl8pPr marL="1371600" algn="l" rtl="0" eaLnBrk="0" fontAlgn="base" hangingPunct="0">
        <a:spcBef>
          <a:spcPct val="0"/>
        </a:spcBef>
        <a:spcAft>
          <a:spcPct val="0"/>
        </a:spcAft>
        <a:defRPr sz="3600" b="1">
          <a:solidFill>
            <a:schemeClr val="hlink"/>
          </a:solidFill>
          <a:latin typeface="Arial" charset="0"/>
        </a:defRPr>
      </a:lvl8pPr>
      <a:lvl9pPr marL="1828800" algn="l" rtl="0" eaLnBrk="0" fontAlgn="base" hangingPunct="0">
        <a:spcBef>
          <a:spcPct val="0"/>
        </a:spcBef>
        <a:spcAft>
          <a:spcPct val="0"/>
        </a:spcAft>
        <a:defRPr sz="3600" b="1">
          <a:solidFill>
            <a:schemeClr val="hlink"/>
          </a:solidFill>
          <a:latin typeface="Arial" charset="0"/>
        </a:defRPr>
      </a:lvl9pPr>
    </p:titleStyle>
    <p:bodyStyle>
      <a:lvl1pPr marL="228600" indent="-228600" algn="l" rtl="0" eaLnBrk="0" fontAlgn="base" hangingPunct="0">
        <a:spcBef>
          <a:spcPct val="20000"/>
        </a:spcBef>
        <a:spcAft>
          <a:spcPct val="0"/>
        </a:spcAft>
        <a:buClr>
          <a:schemeClr val="tx1"/>
        </a:buClr>
        <a:buSzPct val="100000"/>
        <a:defRPr sz="3200">
          <a:solidFill>
            <a:schemeClr val="tx1"/>
          </a:solidFill>
          <a:latin typeface="+mn-lt"/>
          <a:ea typeface="ＭＳ Ｐゴシック" charset="-128"/>
          <a:cs typeface="ＭＳ Ｐゴシック" charset="-128"/>
        </a:defRPr>
      </a:lvl1pPr>
      <a:lvl2pPr marL="742950" indent="-285750" algn="just" rtl="0" eaLnBrk="0" fontAlgn="base" hangingPunct="0">
        <a:spcBef>
          <a:spcPct val="20000"/>
        </a:spcBef>
        <a:spcAft>
          <a:spcPct val="0"/>
        </a:spcAft>
        <a:buClr>
          <a:schemeClr val="tx1"/>
        </a:buClr>
        <a:buSzPct val="100000"/>
        <a:defRPr sz="2800">
          <a:solidFill>
            <a:schemeClr val="tx1"/>
          </a:solidFill>
          <a:latin typeface="+mn-lt"/>
          <a:ea typeface="ＭＳ Ｐゴシック" charset="-128"/>
        </a:defRPr>
      </a:lvl2pPr>
      <a:lvl3pPr marL="1143000" indent="-228600" algn="just" rtl="0" eaLnBrk="0" fontAlgn="base" hangingPunct="0">
        <a:spcBef>
          <a:spcPct val="20000"/>
        </a:spcBef>
        <a:spcAft>
          <a:spcPct val="0"/>
        </a:spcAft>
        <a:buClr>
          <a:schemeClr val="tx1"/>
        </a:buClr>
        <a:buSzPct val="100000"/>
        <a:defRPr sz="2400">
          <a:solidFill>
            <a:schemeClr val="tx1"/>
          </a:solidFill>
          <a:latin typeface="+mn-lt"/>
          <a:ea typeface="ＭＳ Ｐゴシック" charset="-128"/>
        </a:defRPr>
      </a:lvl3pPr>
      <a:lvl4pPr marL="1600200" indent="-228600" algn="just" rtl="0" eaLnBrk="0" fontAlgn="base" hangingPunct="0">
        <a:spcBef>
          <a:spcPct val="20000"/>
        </a:spcBef>
        <a:spcAft>
          <a:spcPct val="0"/>
        </a:spcAft>
        <a:buClr>
          <a:schemeClr val="tx1"/>
        </a:buClr>
        <a:buSzPct val="100000"/>
        <a:defRPr sz="2000">
          <a:solidFill>
            <a:schemeClr val="tx1"/>
          </a:solidFill>
          <a:latin typeface="+mn-lt"/>
          <a:ea typeface="ＭＳ Ｐゴシック" charset="-128"/>
        </a:defRPr>
      </a:lvl4pPr>
      <a:lvl5pPr marL="2057400" indent="-228600" algn="just" rtl="0" eaLnBrk="0" fontAlgn="base" hangingPunct="0">
        <a:spcBef>
          <a:spcPct val="20000"/>
        </a:spcBef>
        <a:spcAft>
          <a:spcPct val="0"/>
        </a:spcAft>
        <a:buClr>
          <a:schemeClr val="tx1"/>
        </a:buClr>
        <a:buSzPct val="100000"/>
        <a:defRPr sz="2000">
          <a:solidFill>
            <a:schemeClr val="tx1"/>
          </a:solidFill>
          <a:latin typeface="+mn-lt"/>
          <a:ea typeface="ＭＳ Ｐゴシック" charset="-128"/>
        </a:defRPr>
      </a:lvl5pPr>
      <a:lvl6pPr marL="2514600" indent="-228600" algn="just" rtl="0" eaLnBrk="0" fontAlgn="base" hangingPunct="0">
        <a:spcBef>
          <a:spcPct val="20000"/>
        </a:spcBef>
        <a:spcAft>
          <a:spcPct val="0"/>
        </a:spcAft>
        <a:buClr>
          <a:schemeClr val="tx1"/>
        </a:buClr>
        <a:buSzPct val="100000"/>
        <a:defRPr sz="2000">
          <a:solidFill>
            <a:schemeClr val="tx1"/>
          </a:solidFill>
          <a:latin typeface="+mn-lt"/>
        </a:defRPr>
      </a:lvl6pPr>
      <a:lvl7pPr marL="2971800" indent="-228600" algn="just" rtl="0" eaLnBrk="0" fontAlgn="base" hangingPunct="0">
        <a:spcBef>
          <a:spcPct val="20000"/>
        </a:spcBef>
        <a:spcAft>
          <a:spcPct val="0"/>
        </a:spcAft>
        <a:buClr>
          <a:schemeClr val="tx1"/>
        </a:buClr>
        <a:buSzPct val="100000"/>
        <a:defRPr sz="2000">
          <a:solidFill>
            <a:schemeClr val="tx1"/>
          </a:solidFill>
          <a:latin typeface="+mn-lt"/>
        </a:defRPr>
      </a:lvl7pPr>
      <a:lvl8pPr marL="3429000" indent="-228600" algn="just" rtl="0" eaLnBrk="0" fontAlgn="base" hangingPunct="0">
        <a:spcBef>
          <a:spcPct val="20000"/>
        </a:spcBef>
        <a:spcAft>
          <a:spcPct val="0"/>
        </a:spcAft>
        <a:buClr>
          <a:schemeClr val="tx1"/>
        </a:buClr>
        <a:buSzPct val="100000"/>
        <a:defRPr sz="2000">
          <a:solidFill>
            <a:schemeClr val="tx1"/>
          </a:solidFill>
          <a:latin typeface="+mn-lt"/>
        </a:defRPr>
      </a:lvl8pPr>
      <a:lvl9pPr marL="3886200" indent="-228600" algn="just" rtl="0" eaLnBrk="0" fontAlgn="base" hangingPunct="0">
        <a:spcBef>
          <a:spcPct val="20000"/>
        </a:spcBef>
        <a:spcAft>
          <a:spcPct val="0"/>
        </a:spcAft>
        <a:buClr>
          <a:schemeClr val="tx1"/>
        </a:buClr>
        <a:buSzPct val="100000"/>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300038" y="365125"/>
            <a:ext cx="8943975" cy="1978025"/>
          </a:xfrm>
        </p:spPr>
        <p:txBody>
          <a:bodyPr/>
          <a:lstStyle/>
          <a:p>
            <a:r>
              <a:rPr lang="en-US" sz="3600" smtClean="0">
                <a:ea typeface="ＭＳ Ｐゴシック" pitchFamily="34" charset="-128"/>
              </a:rPr>
              <a:t>Public Audit Oversight and Reporting Credibility: Evidence from the PCAOB Inspection Regime</a:t>
            </a:r>
            <a:endParaRPr lang="en-US" sz="3500" smtClean="0">
              <a:ea typeface="ＭＳ Ｐゴシック" pitchFamily="34" charset="-128"/>
            </a:endParaRPr>
          </a:p>
        </p:txBody>
      </p:sp>
      <p:sp>
        <p:nvSpPr>
          <p:cNvPr id="22530" name="Subtitle 2"/>
          <p:cNvSpPr>
            <a:spLocks noGrp="1"/>
          </p:cNvSpPr>
          <p:nvPr>
            <p:ph type="subTitle" idx="1"/>
          </p:nvPr>
        </p:nvSpPr>
        <p:spPr>
          <a:xfrm>
            <a:off x="457200" y="2641600"/>
            <a:ext cx="6400800" cy="1882775"/>
          </a:xfrm>
        </p:spPr>
        <p:txBody>
          <a:bodyPr/>
          <a:lstStyle/>
          <a:p>
            <a:pPr>
              <a:spcBef>
                <a:spcPct val="0"/>
              </a:spcBef>
              <a:buClr>
                <a:srgbClr val="000000"/>
              </a:buClr>
            </a:pPr>
            <a:r>
              <a:rPr lang="en-US" sz="2800" b="1" smtClean="0">
                <a:ea typeface="ＭＳ Ｐゴシック" pitchFamily="34" charset="-128"/>
              </a:rPr>
              <a:t>Brandon Gipper</a:t>
            </a:r>
          </a:p>
          <a:p>
            <a:pPr>
              <a:spcBef>
                <a:spcPct val="0"/>
              </a:spcBef>
              <a:buClr>
                <a:srgbClr val="000000"/>
              </a:buClr>
            </a:pPr>
            <a:r>
              <a:rPr lang="en-US" sz="2800" b="1" smtClean="0">
                <a:ea typeface="ＭＳ Ｐゴシック" pitchFamily="34" charset="-128"/>
              </a:rPr>
              <a:t>Christian Leuz</a:t>
            </a:r>
          </a:p>
          <a:p>
            <a:pPr>
              <a:spcBef>
                <a:spcPct val="0"/>
              </a:spcBef>
              <a:buClr>
                <a:srgbClr val="000000"/>
              </a:buClr>
            </a:pPr>
            <a:r>
              <a:rPr lang="en-US" sz="2800" b="1" smtClean="0">
                <a:ea typeface="ＭＳ Ｐゴシック" pitchFamily="34" charset="-128"/>
              </a:rPr>
              <a:t>Mark Maffett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Identification strategy</a:t>
            </a:r>
            <a:endParaRPr lang="en-US" dirty="0"/>
          </a:p>
        </p:txBody>
      </p:sp>
      <p:sp>
        <p:nvSpPr>
          <p:cNvPr id="3" name="Content Placeholder 2"/>
          <p:cNvSpPr>
            <a:spLocks noGrp="1"/>
          </p:cNvSpPr>
          <p:nvPr>
            <p:ph idx="1"/>
          </p:nvPr>
        </p:nvSpPr>
        <p:spPr>
          <a:xfrm>
            <a:off x="457200" y="1581150"/>
            <a:ext cx="8229600" cy="4368800"/>
          </a:xfrm>
        </p:spPr>
        <p:txBody>
          <a:bodyPr>
            <a:normAutofit fontScale="77500" lnSpcReduction="20000"/>
          </a:bodyPr>
          <a:lstStyle/>
          <a:p>
            <a:pPr lvl="1">
              <a:defRPr/>
            </a:pPr>
            <a:r>
              <a:rPr lang="en-US" dirty="0"/>
              <a:t>Conduct difference-in-differences analyses of the ERC using earnings announcements 2 years before and after the respective </a:t>
            </a:r>
            <a:r>
              <a:rPr lang="en-US" dirty="0" smtClean="0"/>
              <a:t>event</a:t>
            </a:r>
          </a:p>
          <a:p>
            <a:pPr lvl="1">
              <a:defRPr/>
            </a:pPr>
            <a:r>
              <a:rPr lang="en-US" dirty="0"/>
              <a:t>When does the market adjust assessments of earnings credibility?</a:t>
            </a:r>
          </a:p>
          <a:p>
            <a:pPr lvl="2">
              <a:defRPr/>
            </a:pPr>
            <a:r>
              <a:rPr lang="en-US" dirty="0" smtClean="0"/>
              <a:t>Audits </a:t>
            </a:r>
            <a:r>
              <a:rPr lang="en-US" dirty="0"/>
              <a:t>and inspections are largely unobservable </a:t>
            </a:r>
          </a:p>
          <a:p>
            <a:pPr lvl="2">
              <a:defRPr/>
            </a:pPr>
            <a:r>
              <a:rPr lang="en-US" dirty="0"/>
              <a:t>It is not obvious when investors adjust their assessments whether the PCAOB regime has increased audit quality</a:t>
            </a:r>
          </a:p>
          <a:p>
            <a:pPr lvl="1">
              <a:defRPr/>
            </a:pPr>
            <a:r>
              <a:rPr lang="en-US" dirty="0" smtClean="0"/>
              <a:t>Use two alternative cutoff dates for “post” treatment variable</a:t>
            </a:r>
          </a:p>
          <a:p>
            <a:pPr lvl="2">
              <a:defRPr/>
            </a:pPr>
            <a:r>
              <a:rPr lang="en-US" dirty="0" smtClean="0"/>
              <a:t>Shortly after the “treatment” of auditors (i.e., after field work)</a:t>
            </a:r>
          </a:p>
          <a:p>
            <a:pPr lvl="2">
              <a:defRPr/>
            </a:pPr>
            <a:r>
              <a:rPr lang="en-US" dirty="0" smtClean="0"/>
              <a:t>When inspections report is released</a:t>
            </a:r>
          </a:p>
          <a:p>
            <a:pPr lvl="3">
              <a:defRPr/>
            </a:pPr>
            <a:r>
              <a:rPr lang="en-US" dirty="0" smtClean="0"/>
              <a:t>Inspection report could also provide information about the regime</a:t>
            </a:r>
          </a:p>
          <a:p>
            <a:pPr lvl="1">
              <a:defRPr/>
            </a:pPr>
            <a:r>
              <a:rPr lang="en-US" dirty="0" smtClean="0"/>
              <a:t>Results are not additive</a:t>
            </a:r>
          </a:p>
          <a:p>
            <a:pPr lvl="2">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788987"/>
          </a:xfrm>
        </p:spPr>
        <p:txBody>
          <a:bodyPr/>
          <a:lstStyle/>
          <a:p>
            <a:pPr>
              <a:defRPr/>
            </a:pPr>
            <a:r>
              <a:rPr lang="en-US" dirty="0" smtClean="0"/>
              <a:t>Table 3: Limited and full inspections</a:t>
            </a:r>
            <a:endParaRPr lang="en-US" dirty="0"/>
          </a:p>
        </p:txBody>
      </p:sp>
      <p:graphicFrame>
        <p:nvGraphicFramePr>
          <p:cNvPr id="4" name="Table 3"/>
          <p:cNvGraphicFramePr>
            <a:graphicFrameLocks noGrp="1"/>
          </p:cNvGraphicFramePr>
          <p:nvPr/>
        </p:nvGraphicFramePr>
        <p:xfrm>
          <a:off x="1136650" y="1285875"/>
          <a:ext cx="6559550" cy="4429125"/>
        </p:xfrm>
        <a:graphic>
          <a:graphicData uri="http://schemas.openxmlformats.org/drawingml/2006/table">
            <a:tbl>
              <a:tblPr/>
              <a:tblGrid>
                <a:gridCol w="2426564"/>
                <a:gridCol w="1033247"/>
                <a:gridCol w="1033247"/>
                <a:gridCol w="1033247"/>
                <a:gridCol w="1033247"/>
              </a:tblGrid>
              <a:tr h="246063">
                <a:tc>
                  <a:txBody>
                    <a:bodyPr/>
                    <a:lstStyle/>
                    <a:p>
                      <a:pPr algn="l" fontAlgn="b"/>
                      <a:r>
                        <a:rPr lang="en-US" sz="1200" b="1" i="0" u="none" strike="noStrike" dirty="0">
                          <a:effectLst/>
                          <a:latin typeface="Arial"/>
                        </a:rPr>
                        <a:t>Table 3: Panel 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98387">
                <a:tc>
                  <a:txBody>
                    <a:bodyPr/>
                    <a:lstStyle/>
                    <a:p>
                      <a:pPr algn="l" fontAlgn="b"/>
                      <a:r>
                        <a:rPr lang="en-US" sz="1200" b="0" i="0" u="none" strike="noStrike" dirty="0">
                          <a:effectLst/>
                          <a:latin typeface="Arial"/>
                        </a:rPr>
                        <a:t>Dependent Variable: Cumulative Abnormal Returns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8387">
                <a:tc>
                  <a:txBody>
                    <a:bodyPr/>
                    <a:lstStyle/>
                    <a:p>
                      <a:pPr algn="l" fontAlgn="b"/>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OLS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WLS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OLS of Deciles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WLS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193">
                <a:tc>
                  <a:txBody>
                    <a:bodyPr/>
                    <a:lstStyle/>
                    <a:p>
                      <a:pPr algn="l"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193">
                <a:tc>
                  <a:txBody>
                    <a:bodyPr/>
                    <a:lstStyle/>
                    <a:p>
                      <a:pPr algn="l" fontAlgn="b"/>
                      <a:r>
                        <a:rPr lang="en-US" sz="1200" b="1" i="0" u="none" strike="noStrike">
                          <a:effectLst/>
                          <a:latin typeface="Arial"/>
                        </a:rPr>
                        <a:t>Post x Treated x UE</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0.264</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0.358**</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0.078**</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0.368**</a:t>
                      </a:r>
                    </a:p>
                  </a:txBody>
                  <a:tcPr marL="9525" marR="9525" marT="9525" marB="0" anchor="b">
                    <a:lnL>
                      <a:noFill/>
                    </a:lnL>
                    <a:lnR>
                      <a:noFill/>
                    </a:lnR>
                    <a:lnT>
                      <a:noFill/>
                    </a:lnT>
                    <a:lnB>
                      <a:noFill/>
                    </a:lnB>
                  </a:tcPr>
                </a:tc>
              </a:tr>
              <a:tr h="199193">
                <a:tc>
                  <a:txBody>
                    <a:bodyPr/>
                    <a:lstStyle/>
                    <a:p>
                      <a:pPr algn="l" fontAlgn="b"/>
                      <a:endParaRPr lang="en-US"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(1.181)</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(2.469)</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(2.050)</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(2.392)</a:t>
                      </a:r>
                    </a:p>
                  </a:txBody>
                  <a:tcPr marL="9525" marR="9525" marT="9525" marB="0" anchor="b">
                    <a:lnL>
                      <a:noFill/>
                    </a:lnL>
                    <a:lnR>
                      <a:noFill/>
                    </a:lnR>
                    <a:lnT>
                      <a:noFill/>
                    </a:lnT>
                    <a:lnB>
                      <a:noFill/>
                    </a:lnB>
                  </a:tcPr>
                </a:tc>
              </a:tr>
              <a:tr h="199193">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193">
                <a:tc>
                  <a:txBody>
                    <a:bodyPr/>
                    <a:lstStyle/>
                    <a:p>
                      <a:pPr algn="l" fontAlgn="b"/>
                      <a:r>
                        <a:rPr lang="en-US" sz="1200" b="0" i="0" u="none" strike="noStrike">
                          <a:effectLst/>
                          <a:latin typeface="Arial"/>
                        </a:rPr>
                        <a:t>Observations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41,830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41,620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41,830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41,620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193">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193">
                <a:tc>
                  <a:txBody>
                    <a:bodyPr/>
                    <a:lstStyle/>
                    <a:p>
                      <a:pPr algn="l" fontAlgn="b"/>
                      <a:r>
                        <a:rPr lang="en-US" sz="1200" b="0" i="0" u="none" strike="noStrike" dirty="0">
                          <a:effectLst/>
                          <a:latin typeface="Arial"/>
                        </a:rPr>
                        <a:t>Firm Characteristics Main Effects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597580">
                <a:tc>
                  <a:txBody>
                    <a:bodyPr/>
                    <a:lstStyle/>
                    <a:p>
                      <a:pPr algn="l" fontAlgn="t"/>
                      <a:r>
                        <a:rPr lang="en-US" sz="1200" b="0" i="0" u="none" strike="noStrike" dirty="0">
                          <a:effectLst/>
                          <a:latin typeface="Arial"/>
                        </a:rPr>
                        <a:t>Fixed Effects</a:t>
                      </a: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a:t>
                      </a: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a:t>
                      </a: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a:t>
                      </a: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a:t>
                      </a:r>
                      <a:r>
                        <a:rPr lang="en-US" sz="1200" b="1" i="0" u="none" strike="noStrike" dirty="0">
                          <a:solidFill>
                            <a:srgbClr val="FF0000"/>
                          </a:solidFill>
                          <a:effectLst/>
                          <a:latin typeface="Arial"/>
                        </a:rPr>
                        <a:t>Year-Quarter</a:t>
                      </a: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r>
              <a:tr h="398387">
                <a:tc>
                  <a:txBody>
                    <a:bodyPr/>
                    <a:lstStyle/>
                    <a:p>
                      <a:pPr algn="l" fontAlgn="b"/>
                      <a:r>
                        <a:rPr lang="en-US" sz="1200" b="0" i="0" u="none" strike="noStrike" dirty="0">
                          <a:effectLst/>
                          <a:latin typeface="Arial"/>
                        </a:rPr>
                        <a:t>Treatment Indicators</a:t>
                      </a:r>
                      <a:br>
                        <a:rPr lang="en-US" sz="1200" b="0" i="0" u="none" strike="noStrike" dirty="0">
                          <a:effectLst/>
                          <a:latin typeface="Arial"/>
                        </a:rPr>
                      </a:br>
                      <a:r>
                        <a:rPr lang="en-US" sz="1200" b="0" i="0" u="none" strike="noStrike" dirty="0">
                          <a:effectLst/>
                          <a:latin typeface="Arial"/>
                        </a:rPr>
                        <a:t>(Post, Treated, Post x Treated)</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Yes</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Yes</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Yes</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effectLst/>
                          <a:latin typeface="Arial"/>
                        </a:rPr>
                        <a:t>Yes</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93">
                <a:tc>
                  <a:txBody>
                    <a:bodyPr/>
                    <a:lstStyle/>
                    <a:p>
                      <a:pPr algn="l" fontAlgn="b"/>
                      <a:r>
                        <a:rPr lang="en-US" sz="1200" b="0" i="0" u="none" strike="noStrike">
                          <a:effectLst/>
                          <a:latin typeface="Arial"/>
                        </a:rPr>
                        <a:t>UE x Fixed Effects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199193">
                <a:tc>
                  <a:txBody>
                    <a:bodyPr/>
                    <a:lstStyle/>
                    <a:p>
                      <a:pPr algn="l" fontAlgn="b"/>
                      <a:r>
                        <a:rPr lang="en-US" sz="1200" b="0" i="0" u="none" strike="noStrike">
                          <a:effectLst/>
                          <a:latin typeface="Arial"/>
                        </a:rPr>
                        <a:t>UE x Firm Characterstics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a:noFill/>
                    </a:lnB>
                  </a:tcPr>
                </a:tc>
              </a:tr>
              <a:tr h="199193">
                <a:tc>
                  <a:txBody>
                    <a:bodyPr/>
                    <a:lstStyle/>
                    <a:p>
                      <a:pPr algn="l" fontAlgn="b"/>
                      <a:r>
                        <a:rPr lang="en-US" sz="1200" b="0" i="0" u="none" strike="noStrike">
                          <a:effectLst/>
                          <a:latin typeface="Arial"/>
                        </a:rPr>
                        <a:t>UE x Treatment Indicators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193">
                <a:tc>
                  <a:txBody>
                    <a:bodyPr/>
                    <a:lstStyle/>
                    <a:p>
                      <a:pPr algn="l" fontAlgn="b"/>
                      <a:r>
                        <a:rPr lang="en-US" sz="1200" b="0" i="0" u="none" strike="noStrike">
                          <a:effectLst/>
                          <a:latin typeface="Arial"/>
                        </a:rPr>
                        <a:t>Robust t-statistics in parentheses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193">
                <a:tc>
                  <a:txBody>
                    <a:bodyPr/>
                    <a:lstStyle/>
                    <a:p>
                      <a:pPr algn="l" fontAlgn="b"/>
                      <a:r>
                        <a:rPr lang="en-US" sz="1200" b="0" i="0" u="none" strike="noStrike">
                          <a:effectLst/>
                          <a:latin typeface="Arial"/>
                        </a:rPr>
                        <a:t>*** p&lt;0.01, ** p&lt;0.05, * p&lt;0.1</a:t>
                      </a: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Arial"/>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Difference in ERCs over time</a:t>
            </a:r>
            <a:br>
              <a:rPr lang="en-US" dirty="0" smtClean="0"/>
            </a:br>
            <a:endParaRPr lang="en-US" dirty="0"/>
          </a:p>
        </p:txBody>
      </p:sp>
      <p:pic>
        <p:nvPicPr>
          <p:cNvPr id="44034" name="Picture 2"/>
          <p:cNvPicPr>
            <a:picLocks noChangeAspect="1" noChangeArrowheads="1"/>
          </p:cNvPicPr>
          <p:nvPr/>
        </p:nvPicPr>
        <p:blipFill>
          <a:blip r:embed="rId2"/>
          <a:srcRect/>
          <a:stretch>
            <a:fillRect/>
          </a:stretch>
        </p:blipFill>
        <p:spPr bwMode="auto">
          <a:xfrm>
            <a:off x="425450" y="1319213"/>
            <a:ext cx="8458200"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Summary of Key Results</a:t>
            </a:r>
            <a:endParaRPr lang="en-US" dirty="0"/>
          </a:p>
        </p:txBody>
      </p:sp>
      <p:sp>
        <p:nvSpPr>
          <p:cNvPr id="3" name="Content Placeholder 2"/>
          <p:cNvSpPr>
            <a:spLocks noGrp="1"/>
          </p:cNvSpPr>
          <p:nvPr>
            <p:ph idx="1"/>
          </p:nvPr>
        </p:nvSpPr>
        <p:spPr>
          <a:xfrm>
            <a:off x="457200" y="1581150"/>
            <a:ext cx="8229600" cy="4310063"/>
          </a:xfrm>
        </p:spPr>
        <p:txBody>
          <a:bodyPr>
            <a:normAutofit fontScale="85000" lnSpcReduction="20000"/>
          </a:bodyPr>
          <a:lstStyle/>
          <a:p>
            <a:pPr>
              <a:defRPr/>
            </a:pPr>
            <a:r>
              <a:t>ERC effects start to appear with the release of limited inspection reports and are strongest for full inspections</a:t>
            </a:r>
          </a:p>
          <a:p>
            <a:pPr lvl="2">
              <a:defRPr/>
            </a:pPr>
            <a:r>
              <a:rPr lang="en-US" dirty="0" smtClean="0"/>
              <a:t>Makes sense</a:t>
            </a:r>
          </a:p>
          <a:p>
            <a:pPr>
              <a:defRPr/>
            </a:pPr>
            <a:r>
              <a:t>Falsification exercise shows that counterfactually shifting the treatment date makes results go away </a:t>
            </a:r>
          </a:p>
          <a:p>
            <a:pPr lvl="2">
              <a:defRPr/>
            </a:pPr>
            <a:r>
              <a:rPr lang="en-US" dirty="0" smtClean="0"/>
              <a:t>There is a window between the end of the fieldwork and the release of the reports during which the results occur</a:t>
            </a:r>
          </a:p>
          <a:p>
            <a:pPr lvl="1">
              <a:defRPr/>
            </a:pPr>
            <a:r>
              <a:rPr lang="en-US" dirty="0" smtClean="0"/>
              <a:t>Use alternative credibility proxy</a:t>
            </a:r>
          </a:p>
          <a:p>
            <a:pPr lvl="2">
              <a:defRPr/>
            </a:pPr>
            <a:r>
              <a:rPr lang="en-US" dirty="0" smtClean="0"/>
              <a:t>Abnormal </a:t>
            </a:r>
            <a:r>
              <a:rPr lang="en-US" dirty="0"/>
              <a:t>trading volume around the release of the 10-K filing:</a:t>
            </a:r>
          </a:p>
          <a:p>
            <a:pPr lvl="2">
              <a:defRPr/>
            </a:pPr>
            <a:r>
              <a:rPr lang="en-US" dirty="0" smtClean="0"/>
              <a:t>Captures response by investors; more credible reports should have stronger response</a:t>
            </a:r>
          </a:p>
          <a:p>
            <a:pPr lvl="2">
              <a:defRPr/>
            </a:pPr>
            <a:r>
              <a:rPr lang="en-US" dirty="0" smtClean="0"/>
              <a:t>Find significant increase in abnormal trading volume with same design</a:t>
            </a:r>
            <a:endParaRPr lang="en-US" dirty="0"/>
          </a:p>
          <a:p>
            <a:pPr lvl="1">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Concerns about other moving parts</a:t>
            </a:r>
            <a:endParaRPr lang="en-US" dirty="0"/>
          </a:p>
        </p:txBody>
      </p:sp>
      <p:sp>
        <p:nvSpPr>
          <p:cNvPr id="3" name="Content Placeholder 2"/>
          <p:cNvSpPr>
            <a:spLocks noGrp="1"/>
          </p:cNvSpPr>
          <p:nvPr>
            <p:ph idx="1"/>
          </p:nvPr>
        </p:nvSpPr>
        <p:spPr>
          <a:xfrm>
            <a:off x="457200" y="1581150"/>
            <a:ext cx="8229600" cy="4192588"/>
          </a:xfrm>
        </p:spPr>
        <p:txBody>
          <a:bodyPr>
            <a:normAutofit fontScale="92500" lnSpcReduction="10000"/>
          </a:bodyPr>
          <a:lstStyle/>
          <a:p>
            <a:pPr>
              <a:defRPr/>
            </a:pPr>
            <a:r>
              <a:rPr/>
              <a:t>P</a:t>
            </a:r>
            <a:r>
              <a:t>otential concern is that stricter audit oversight affects other aspects of information environment</a:t>
            </a:r>
          </a:p>
          <a:p>
            <a:pPr lvl="2">
              <a:defRPr/>
            </a:pPr>
            <a:r>
              <a:rPr lang="en-US" dirty="0" smtClean="0"/>
              <a:t>Disclosures over the course of the year</a:t>
            </a:r>
          </a:p>
          <a:p>
            <a:pPr lvl="2">
              <a:defRPr/>
            </a:pPr>
            <a:r>
              <a:rPr lang="en-US" dirty="0" smtClean="0"/>
              <a:t>Change in managerial bias in earnings</a:t>
            </a:r>
          </a:p>
          <a:p>
            <a:pPr lvl="2">
              <a:defRPr/>
            </a:pPr>
            <a:r>
              <a:rPr lang="en-US" dirty="0" smtClean="0"/>
              <a:t>Transitory and permanent components of earnings</a:t>
            </a:r>
          </a:p>
          <a:p>
            <a:pPr lvl="2">
              <a:defRPr/>
            </a:pPr>
            <a:r>
              <a:rPr lang="en-US" dirty="0" smtClean="0"/>
              <a:t>Analyst forecasts</a:t>
            </a:r>
          </a:p>
          <a:p>
            <a:pPr lvl="1">
              <a:defRPr/>
            </a:pPr>
            <a:r>
              <a:rPr lang="en-US" dirty="0" smtClean="0"/>
              <a:t>We explore changes in these factors using the same </a:t>
            </a:r>
            <a:r>
              <a:rPr lang="en-US" dirty="0" err="1" smtClean="0"/>
              <a:t>DiD</a:t>
            </a:r>
            <a:r>
              <a:rPr lang="en-US" dirty="0" smtClean="0"/>
              <a:t> design</a:t>
            </a:r>
          </a:p>
          <a:p>
            <a:pPr lvl="2">
              <a:defRPr/>
            </a:pPr>
            <a:r>
              <a:rPr lang="en-US" dirty="0"/>
              <a:t>There is little evidence that other components of the ERC are systematically </a:t>
            </a:r>
            <a:r>
              <a:rPr lang="en-US" dirty="0" smtClean="0"/>
              <a:t>changing or that this affects our results</a:t>
            </a:r>
            <a:endParaRPr lang="en-US" dirty="0"/>
          </a:p>
          <a:p>
            <a:pPr lvl="2">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Other threats to identification</a:t>
            </a:r>
            <a:endParaRPr lang="en-US" dirty="0"/>
          </a:p>
        </p:txBody>
      </p:sp>
      <p:sp>
        <p:nvSpPr>
          <p:cNvPr id="3" name="Content Placeholder 2"/>
          <p:cNvSpPr>
            <a:spLocks noGrp="1"/>
          </p:cNvSpPr>
          <p:nvPr>
            <p:ph idx="1"/>
          </p:nvPr>
        </p:nvSpPr>
        <p:spPr>
          <a:xfrm>
            <a:off x="457200" y="1581150"/>
            <a:ext cx="8229600" cy="4192588"/>
          </a:xfrm>
        </p:spPr>
        <p:txBody>
          <a:bodyPr>
            <a:normAutofit lnSpcReduction="10000"/>
          </a:bodyPr>
          <a:lstStyle/>
          <a:p>
            <a:pPr lvl="1">
              <a:defRPr/>
            </a:pPr>
            <a:r>
              <a:rPr lang="en-US" dirty="0" smtClean="0"/>
              <a:t>Market responses to the accounting scandals </a:t>
            </a:r>
          </a:p>
          <a:p>
            <a:pPr lvl="1">
              <a:defRPr/>
            </a:pPr>
            <a:r>
              <a:rPr lang="en-US" dirty="0" smtClean="0"/>
              <a:t>Other SOX provisions overlap some of our tests (notably 404[b])</a:t>
            </a:r>
          </a:p>
          <a:p>
            <a:pPr lvl="1">
              <a:defRPr/>
            </a:pPr>
            <a:r>
              <a:rPr lang="en-US" dirty="0" smtClean="0"/>
              <a:t>We provide tests that results are not only concentrated in firms that have strongest incentives to respond to scandals</a:t>
            </a:r>
          </a:p>
          <a:p>
            <a:pPr lvl="2">
              <a:defRPr/>
            </a:pPr>
            <a:r>
              <a:rPr lang="en-US" dirty="0" smtClean="0"/>
              <a:t>Firms that are former AA clients</a:t>
            </a:r>
          </a:p>
          <a:p>
            <a:pPr lvl="1">
              <a:defRPr/>
            </a:pPr>
            <a:r>
              <a:rPr lang="en-US" dirty="0" smtClean="0"/>
              <a:t>Results are not concentrated in firms that have to comply with Section 404[b]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a:t>Triennial-firm inspections</a:t>
            </a:r>
          </a:p>
        </p:txBody>
      </p:sp>
      <p:sp>
        <p:nvSpPr>
          <p:cNvPr id="3" name="Content Placeholder 2"/>
          <p:cNvSpPr>
            <a:spLocks noGrp="1"/>
          </p:cNvSpPr>
          <p:nvPr>
            <p:ph idx="1"/>
          </p:nvPr>
        </p:nvSpPr>
        <p:spPr>
          <a:xfrm>
            <a:off x="457200" y="1581150"/>
            <a:ext cx="8229600" cy="4192588"/>
          </a:xfrm>
        </p:spPr>
        <p:txBody>
          <a:bodyPr>
            <a:normAutofit fontScale="85000" lnSpcReduction="20000"/>
          </a:bodyPr>
          <a:lstStyle/>
          <a:p>
            <a:pPr lvl="1">
              <a:defRPr/>
            </a:pPr>
            <a:r>
              <a:rPr lang="en-US" dirty="0" smtClean="0"/>
              <a:t>Phased in over three years </a:t>
            </a:r>
          </a:p>
          <a:p>
            <a:pPr lvl="2">
              <a:defRPr/>
            </a:pPr>
            <a:r>
              <a:rPr lang="en-US" dirty="0"/>
              <a:t>Rollout separates PCAOB regime from SOX</a:t>
            </a:r>
          </a:p>
          <a:p>
            <a:pPr lvl="1">
              <a:defRPr/>
            </a:pPr>
            <a:r>
              <a:rPr lang="en-US" dirty="0" smtClean="0"/>
              <a:t>Do not need to use foreign firms as control group</a:t>
            </a:r>
          </a:p>
          <a:p>
            <a:pPr lvl="2">
              <a:defRPr/>
            </a:pPr>
            <a:r>
              <a:rPr lang="en-US" dirty="0" smtClean="0"/>
              <a:t>Can use other triennial auditors and their clients as a control </a:t>
            </a:r>
          </a:p>
          <a:p>
            <a:pPr lvl="2">
              <a:defRPr/>
            </a:pPr>
            <a:r>
              <a:rPr lang="en-US" dirty="0" smtClean="0"/>
              <a:t>Fewer concerns about parallel trend assumption</a:t>
            </a:r>
          </a:p>
          <a:p>
            <a:pPr lvl="1">
              <a:defRPr/>
            </a:pPr>
            <a:r>
              <a:rPr lang="en-US" dirty="0" smtClean="0"/>
              <a:t>Demanding FE design that looks for an effect around the change in inspections regime </a:t>
            </a:r>
            <a:r>
              <a:rPr lang="en-US" u="sng" dirty="0" smtClean="0"/>
              <a:t>for their auditor</a:t>
            </a:r>
            <a:endParaRPr lang="en-US" u="sng" dirty="0"/>
          </a:p>
          <a:p>
            <a:pPr lvl="1">
              <a:defRPr/>
            </a:pPr>
            <a:r>
              <a:rPr lang="en-US" dirty="0" smtClean="0"/>
              <a:t>Results are similar though somewhat weaker in magnitude and significance</a:t>
            </a:r>
          </a:p>
          <a:p>
            <a:pPr lvl="2">
              <a:defRPr/>
            </a:pPr>
            <a:r>
              <a:rPr lang="en-US" dirty="0" smtClean="0"/>
              <a:t>One possible explanation is that we didn’t quite separate concurrent SOX effects in earlier analyses as successfully</a:t>
            </a:r>
          </a:p>
          <a:p>
            <a:pPr lvl="2">
              <a:defRPr/>
            </a:pPr>
            <a:r>
              <a:rPr lang="en-US" dirty="0" smtClean="0"/>
              <a:t>Less power and stringent within-design</a:t>
            </a:r>
          </a:p>
          <a:p>
            <a:pPr lvl="1">
              <a:defRPr/>
            </a:pPr>
            <a:endParaRPr lang="en-US" dirty="0" smtClean="0"/>
          </a:p>
          <a:p>
            <a:pPr lvl="2">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Conclusions</a:t>
            </a:r>
            <a:endParaRPr lang="en-US" dirty="0"/>
          </a:p>
        </p:txBody>
      </p:sp>
      <p:sp>
        <p:nvSpPr>
          <p:cNvPr id="3" name="Content Placeholder 2"/>
          <p:cNvSpPr>
            <a:spLocks noGrp="1"/>
          </p:cNvSpPr>
          <p:nvPr>
            <p:ph idx="1"/>
          </p:nvPr>
        </p:nvSpPr>
        <p:spPr>
          <a:xfrm>
            <a:off x="457200" y="1581150"/>
            <a:ext cx="8229600" cy="4192588"/>
          </a:xfrm>
        </p:spPr>
        <p:txBody>
          <a:bodyPr/>
          <a:lstStyle/>
          <a:p>
            <a:pPr>
              <a:defRPr/>
            </a:pPr>
            <a:r>
              <a:t>Findings are consistent with an increase in reporting credibility due to public audit oversight</a:t>
            </a:r>
          </a:p>
          <a:p>
            <a:pPr lvl="2">
              <a:defRPr/>
            </a:pPr>
            <a:r>
              <a:rPr lang="en-US" dirty="0" smtClean="0"/>
              <a:t>ERCs increase significantly following the introduction of the PCAOB regime</a:t>
            </a:r>
          </a:p>
          <a:p>
            <a:pPr lvl="2">
              <a:defRPr/>
            </a:pPr>
            <a:r>
              <a:rPr lang="en-US" dirty="0" smtClean="0"/>
              <a:t>Abnormal volume responses around 10-K filing increase</a:t>
            </a:r>
          </a:p>
          <a:p>
            <a:pPr lvl="1">
              <a:defRPr/>
            </a:pPr>
            <a:r>
              <a:rPr lang="en-US" dirty="0" smtClean="0"/>
              <a:t>Results provide evidence on capital-market effects (or benefits) from public audit oversight</a:t>
            </a:r>
          </a:p>
          <a:p>
            <a:pPr lvl="1">
              <a:defRPr/>
            </a:pPr>
            <a:r>
              <a:rPr lang="en-US" dirty="0" smtClean="0"/>
              <a:t>Further evidence that reporting credibility is priced in markets and ERCs in predicted way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E0000"/>
        </a:solidFill>
        <a:effectLst/>
      </p:bgPr>
    </p:bg>
    <p:spTree>
      <p:nvGrpSpPr>
        <p:cNvPr id="1" name=""/>
        <p:cNvGrpSpPr/>
        <p:nvPr/>
      </p:nvGrpSpPr>
      <p:grpSpPr>
        <a:xfrm>
          <a:off x="0" y="0"/>
          <a:ext cx="0" cy="0"/>
          <a:chOff x="0" y="0"/>
          <a:chExt cx="0" cy="0"/>
        </a:xfrm>
      </p:grpSpPr>
      <p:pic>
        <p:nvPicPr>
          <p:cNvPr id="52226" name="Picture 2" descr="C:\Users\Whitney\Documents\CHICAGO GSB\PPT-Large-Logo-with-Tag-Neg.png"/>
          <p:cNvPicPr>
            <a:picLocks noChangeAspect="1" noChangeArrowheads="1"/>
          </p:cNvPicPr>
          <p:nvPr/>
        </p:nvPicPr>
        <p:blipFill>
          <a:blip r:embed="rId3"/>
          <a:srcRect/>
          <a:stretch>
            <a:fillRect/>
          </a:stretch>
        </p:blipFill>
        <p:spPr bwMode="auto">
          <a:xfrm>
            <a:off x="457200" y="2266950"/>
            <a:ext cx="822960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801687"/>
          </a:xfrm>
        </p:spPr>
        <p:txBody>
          <a:bodyPr/>
          <a:lstStyle/>
          <a:p>
            <a:pPr>
              <a:defRPr/>
            </a:pPr>
            <a:r>
              <a:rPr lang="en-US" dirty="0" smtClean="0"/>
              <a:t>Inspection Report Part I Example</a:t>
            </a:r>
            <a:endParaRPr lang="en-US" dirty="0"/>
          </a:p>
        </p:txBody>
      </p:sp>
      <p:grpSp>
        <p:nvGrpSpPr>
          <p:cNvPr id="54274" name="Group 3"/>
          <p:cNvGrpSpPr>
            <a:grpSpLocks/>
          </p:cNvGrpSpPr>
          <p:nvPr/>
        </p:nvGrpSpPr>
        <p:grpSpPr bwMode="auto">
          <a:xfrm>
            <a:off x="828675" y="1200150"/>
            <a:ext cx="7772400" cy="4662488"/>
            <a:chOff x="228600" y="1004888"/>
            <a:chExt cx="8686800" cy="5295900"/>
          </a:xfrm>
        </p:grpSpPr>
        <p:pic>
          <p:nvPicPr>
            <p:cNvPr id="54275" name="Picture 2"/>
            <p:cNvPicPr>
              <a:picLocks noChangeAspect="1" noChangeArrowheads="1"/>
            </p:cNvPicPr>
            <p:nvPr/>
          </p:nvPicPr>
          <p:blipFill>
            <a:blip r:embed="rId3"/>
            <a:srcRect/>
            <a:stretch>
              <a:fillRect/>
            </a:stretch>
          </p:blipFill>
          <p:spPr bwMode="auto">
            <a:xfrm>
              <a:off x="290513" y="1004888"/>
              <a:ext cx="8562975" cy="1514475"/>
            </a:xfrm>
            <a:prstGeom prst="rect">
              <a:avLst/>
            </a:prstGeom>
            <a:noFill/>
            <a:ln w="9525">
              <a:noFill/>
              <a:miter lim="800000"/>
              <a:headEnd/>
              <a:tailEnd/>
            </a:ln>
          </p:spPr>
        </p:pic>
        <p:pic>
          <p:nvPicPr>
            <p:cNvPr id="54276" name="Picture 3"/>
            <p:cNvPicPr>
              <a:picLocks noChangeAspect="1" noChangeArrowheads="1"/>
            </p:cNvPicPr>
            <p:nvPr/>
          </p:nvPicPr>
          <p:blipFill>
            <a:blip r:embed="rId4"/>
            <a:srcRect/>
            <a:stretch>
              <a:fillRect/>
            </a:stretch>
          </p:blipFill>
          <p:spPr bwMode="auto">
            <a:xfrm>
              <a:off x="228600" y="2519363"/>
              <a:ext cx="8686800" cy="37814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Motivation</a:t>
            </a:r>
            <a:endParaRPr lang="en-US" dirty="0" smtClean="0"/>
          </a:p>
        </p:txBody>
      </p:sp>
      <p:sp>
        <p:nvSpPr>
          <p:cNvPr id="24579" name="Content Placeholder 2"/>
          <p:cNvSpPr>
            <a:spLocks noGrp="1"/>
          </p:cNvSpPr>
          <p:nvPr>
            <p:ph idx="1"/>
          </p:nvPr>
        </p:nvSpPr>
        <p:spPr>
          <a:xfrm>
            <a:off x="457200" y="1581150"/>
            <a:ext cx="8229600" cy="4192588"/>
          </a:xfrm>
        </p:spPr>
        <p:txBody>
          <a:bodyPr>
            <a:normAutofit fontScale="77500" lnSpcReduction="20000"/>
          </a:bodyPr>
          <a:lstStyle/>
          <a:p>
            <a:pPr>
              <a:defRPr/>
            </a:pPr>
            <a:r>
              <a:t>Accounting scandals in the early 2000s were a major shock to reporting credibility</a:t>
            </a:r>
          </a:p>
          <a:p>
            <a:pPr lvl="2">
              <a:defRPr/>
            </a:pPr>
            <a:r>
              <a:rPr lang="en-US" dirty="0" smtClean="0"/>
              <a:t>Weak auditing was viewed as part of the problem (AA’s role in Enron)</a:t>
            </a:r>
          </a:p>
          <a:p>
            <a:pPr lvl="2">
              <a:defRPr/>
            </a:pPr>
            <a:r>
              <a:rPr lang="en-US" dirty="0" smtClean="0"/>
              <a:t>Congress passed SOX in an effort to restore investor confidence &amp; trust</a:t>
            </a:r>
          </a:p>
          <a:p>
            <a:pPr lvl="3">
              <a:defRPr/>
            </a:pPr>
            <a:r>
              <a:rPr lang="en-US" dirty="0" smtClean="0"/>
              <a:t>Created the PCAOB</a:t>
            </a:r>
          </a:p>
          <a:p>
            <a:pPr lvl="3">
              <a:defRPr/>
            </a:pPr>
            <a:r>
              <a:rPr lang="en-US" dirty="0" smtClean="0"/>
              <a:t>Required to inspect all auditors of SEC-registered companies</a:t>
            </a:r>
          </a:p>
          <a:p>
            <a:pPr>
              <a:defRPr/>
            </a:pPr>
            <a:r>
              <a:t>Major shift in audit oversight</a:t>
            </a:r>
          </a:p>
          <a:p>
            <a:pPr lvl="2">
              <a:defRPr/>
            </a:pPr>
            <a:r>
              <a:rPr lang="en-US" dirty="0" smtClean="0"/>
              <a:t>From self-regulation and peer review to inspections by a public regulator</a:t>
            </a:r>
          </a:p>
          <a:p>
            <a:pPr lvl="1">
              <a:defRPr/>
            </a:pPr>
            <a:r>
              <a:rPr lang="en-US" dirty="0" smtClean="0"/>
              <a:t>Significant (academic, professional, political) debate about SOX </a:t>
            </a:r>
          </a:p>
          <a:p>
            <a:pPr lvl="2">
              <a:defRPr/>
            </a:pPr>
            <a:r>
              <a:rPr lang="en-US" dirty="0" smtClean="0"/>
              <a:t>Call for more economic analysis of SOX and PCAOB’s activities</a:t>
            </a:r>
          </a:p>
          <a:p>
            <a:pPr lvl="2">
              <a:defRPr/>
            </a:pPr>
            <a:r>
              <a:rPr lang="en-US" dirty="0" smtClean="0"/>
              <a:t>Little evidence on overall capital-market effects of new audit regime</a:t>
            </a:r>
          </a:p>
          <a:p>
            <a:pPr lvl="2">
              <a:defRPr/>
            </a:pPr>
            <a:r>
              <a:rPr lang="en-US" dirty="0" smtClean="0"/>
              <a:t>Did intro of the PCAOB and its inspection regime increase credibility?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801687"/>
          </a:xfrm>
        </p:spPr>
        <p:txBody>
          <a:bodyPr/>
          <a:lstStyle/>
          <a:p>
            <a:pPr>
              <a:defRPr/>
            </a:pPr>
            <a:r>
              <a:rPr lang="en-US" dirty="0" smtClean="0"/>
              <a:t>Inspection Report Part II Example</a:t>
            </a:r>
            <a:endParaRPr lang="en-US" dirty="0"/>
          </a:p>
        </p:txBody>
      </p:sp>
      <p:grpSp>
        <p:nvGrpSpPr>
          <p:cNvPr id="56322" name="Group 4"/>
          <p:cNvGrpSpPr>
            <a:grpSpLocks/>
          </p:cNvGrpSpPr>
          <p:nvPr/>
        </p:nvGrpSpPr>
        <p:grpSpPr bwMode="auto">
          <a:xfrm>
            <a:off x="2038350" y="1190625"/>
            <a:ext cx="5248275" cy="4610100"/>
            <a:chOff x="1628775" y="695325"/>
            <a:chExt cx="5915024" cy="5400675"/>
          </a:xfrm>
        </p:grpSpPr>
        <p:pic>
          <p:nvPicPr>
            <p:cNvPr id="56323" name="Picture 2"/>
            <p:cNvPicPr>
              <a:picLocks noChangeAspect="1" noChangeArrowheads="1"/>
            </p:cNvPicPr>
            <p:nvPr/>
          </p:nvPicPr>
          <p:blipFill>
            <a:blip r:embed="rId3"/>
            <a:srcRect/>
            <a:stretch>
              <a:fillRect/>
            </a:stretch>
          </p:blipFill>
          <p:spPr bwMode="auto">
            <a:xfrm>
              <a:off x="1628775" y="695325"/>
              <a:ext cx="5867400" cy="2066925"/>
            </a:xfrm>
            <a:prstGeom prst="rect">
              <a:avLst/>
            </a:prstGeom>
            <a:noFill/>
            <a:ln w="9525">
              <a:noFill/>
              <a:miter lim="800000"/>
              <a:headEnd/>
              <a:tailEnd/>
            </a:ln>
          </p:spPr>
        </p:pic>
        <p:pic>
          <p:nvPicPr>
            <p:cNvPr id="56324" name="Picture 3"/>
            <p:cNvPicPr>
              <a:picLocks noChangeAspect="1" noChangeArrowheads="1"/>
            </p:cNvPicPr>
            <p:nvPr/>
          </p:nvPicPr>
          <p:blipFill>
            <a:blip r:embed="rId4"/>
            <a:srcRect/>
            <a:stretch>
              <a:fillRect/>
            </a:stretch>
          </p:blipFill>
          <p:spPr bwMode="auto">
            <a:xfrm>
              <a:off x="1652587" y="2838450"/>
              <a:ext cx="5876925" cy="2286000"/>
            </a:xfrm>
            <a:prstGeom prst="rect">
              <a:avLst/>
            </a:prstGeom>
            <a:noFill/>
            <a:ln w="9525">
              <a:noFill/>
              <a:miter lim="800000"/>
              <a:headEnd/>
              <a:tailEnd/>
            </a:ln>
          </p:spPr>
        </p:pic>
        <p:pic>
          <p:nvPicPr>
            <p:cNvPr id="56325" name="Picture 4"/>
            <p:cNvPicPr>
              <a:picLocks noChangeAspect="1" noChangeArrowheads="1"/>
            </p:cNvPicPr>
            <p:nvPr/>
          </p:nvPicPr>
          <p:blipFill>
            <a:blip r:embed="rId5"/>
            <a:srcRect/>
            <a:stretch>
              <a:fillRect/>
            </a:stretch>
          </p:blipFill>
          <p:spPr bwMode="auto">
            <a:xfrm>
              <a:off x="1638299" y="5219700"/>
              <a:ext cx="5905500" cy="8763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Time Line</a:t>
            </a:r>
            <a:endParaRPr lang="en-US" dirty="0"/>
          </a:p>
        </p:txBody>
      </p:sp>
      <p:sp>
        <p:nvSpPr>
          <p:cNvPr id="3" name="Content Placeholder 2"/>
          <p:cNvSpPr>
            <a:spLocks noGrp="1"/>
          </p:cNvSpPr>
          <p:nvPr>
            <p:ph idx="1"/>
          </p:nvPr>
        </p:nvSpPr>
        <p:spPr>
          <a:xfrm>
            <a:off x="457200" y="1581150"/>
            <a:ext cx="8229600" cy="1476375"/>
          </a:xfrm>
        </p:spPr>
        <p:txBody>
          <a:bodyPr/>
          <a:lstStyle/>
          <a:p>
            <a:pPr>
              <a:defRPr/>
            </a:pPr>
            <a:r>
              <a:t>Note that the events and analyses overlap</a:t>
            </a:r>
          </a:p>
          <a:p>
            <a:pPr lvl="2">
              <a:defRPr/>
            </a:pPr>
            <a:r>
              <a:rPr lang="en-US" dirty="0" smtClean="0"/>
              <a:t>Results are not additive</a:t>
            </a:r>
            <a:endParaRPr lang="en-US" dirty="0"/>
          </a:p>
        </p:txBody>
      </p:sp>
      <p:pic>
        <p:nvPicPr>
          <p:cNvPr id="58371" name="Picture 2"/>
          <p:cNvPicPr>
            <a:picLocks noChangeAspect="1" noChangeArrowheads="1"/>
          </p:cNvPicPr>
          <p:nvPr/>
        </p:nvPicPr>
        <p:blipFill>
          <a:blip r:embed="rId2"/>
          <a:srcRect/>
          <a:stretch>
            <a:fillRect/>
          </a:stretch>
        </p:blipFill>
        <p:spPr bwMode="auto">
          <a:xfrm>
            <a:off x="658813" y="2728913"/>
            <a:ext cx="80391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3" name="Straight Connector 37"/>
          <p:cNvCxnSpPr>
            <a:cxnSpLocks noChangeShapeType="1"/>
          </p:cNvCxnSpPr>
          <p:nvPr/>
        </p:nvCxnSpPr>
        <p:spPr bwMode="auto">
          <a:xfrm flipH="1" flipV="1">
            <a:off x="6157913" y="2940050"/>
            <a:ext cx="7937" cy="1433513"/>
          </a:xfrm>
          <a:prstGeom prst="line">
            <a:avLst/>
          </a:prstGeom>
          <a:noFill/>
          <a:ln w="28575" algn="ctr">
            <a:solidFill>
              <a:srgbClr val="0070C0"/>
            </a:solidFill>
            <a:round/>
            <a:headEnd/>
            <a:tailEnd/>
          </a:ln>
        </p:spPr>
      </p:cxnSp>
      <p:cxnSp>
        <p:nvCxnSpPr>
          <p:cNvPr id="59394" name="Straight Connector 55"/>
          <p:cNvCxnSpPr>
            <a:cxnSpLocks noChangeShapeType="1"/>
          </p:cNvCxnSpPr>
          <p:nvPr/>
        </p:nvCxnSpPr>
        <p:spPr bwMode="auto">
          <a:xfrm>
            <a:off x="2636838" y="2924175"/>
            <a:ext cx="3525837" cy="0"/>
          </a:xfrm>
          <a:prstGeom prst="line">
            <a:avLst/>
          </a:prstGeom>
          <a:noFill/>
          <a:ln w="28575" algn="ctr">
            <a:solidFill>
              <a:srgbClr val="00B050"/>
            </a:solidFill>
            <a:round/>
            <a:headEnd/>
            <a:tailEnd/>
          </a:ln>
        </p:spPr>
      </p:cxnSp>
      <p:cxnSp>
        <p:nvCxnSpPr>
          <p:cNvPr id="59395" name="Straight Connector 59"/>
          <p:cNvCxnSpPr>
            <a:cxnSpLocks noChangeShapeType="1"/>
          </p:cNvCxnSpPr>
          <p:nvPr/>
        </p:nvCxnSpPr>
        <p:spPr bwMode="auto">
          <a:xfrm>
            <a:off x="6162675" y="2924175"/>
            <a:ext cx="1423988" cy="0"/>
          </a:xfrm>
          <a:prstGeom prst="line">
            <a:avLst/>
          </a:prstGeom>
          <a:noFill/>
          <a:ln w="28575" algn="ctr">
            <a:solidFill>
              <a:srgbClr val="0070C0"/>
            </a:solidFill>
            <a:round/>
            <a:headEnd/>
            <a:tailEnd/>
          </a:ln>
        </p:spPr>
      </p:cxnSp>
      <p:sp>
        <p:nvSpPr>
          <p:cNvPr id="2" name="Title 1"/>
          <p:cNvSpPr>
            <a:spLocks noGrp="1"/>
          </p:cNvSpPr>
          <p:nvPr>
            <p:ph type="title"/>
          </p:nvPr>
        </p:nvSpPr>
        <p:spPr>
          <a:xfrm>
            <a:off x="457200" y="265113"/>
            <a:ext cx="8229600" cy="715962"/>
          </a:xfrm>
        </p:spPr>
        <p:txBody>
          <a:bodyPr/>
          <a:lstStyle/>
          <a:p>
            <a:pPr>
              <a:defRPr/>
            </a:pPr>
            <a:r>
              <a:rPr lang="en-US" dirty="0" smtClean="0"/>
              <a:t>Fixing ideas (continued)</a:t>
            </a:r>
            <a:endParaRPr lang="en-US" dirty="0"/>
          </a:p>
        </p:txBody>
      </p:sp>
      <p:cxnSp>
        <p:nvCxnSpPr>
          <p:cNvPr id="5" name="Straight Arrow Connector 4"/>
          <p:cNvCxnSpPr/>
          <p:nvPr/>
        </p:nvCxnSpPr>
        <p:spPr bwMode="auto">
          <a:xfrm flipH="1">
            <a:off x="634562" y="1644212"/>
            <a:ext cx="15766" cy="3389586"/>
          </a:xfrm>
          <a:prstGeom prst="straightConnector1">
            <a:avLst/>
          </a:prstGeom>
          <a:noFill/>
          <a:ln w="12700" cap="flat" cmpd="sng" algn="ctr">
            <a:solidFill>
              <a:schemeClr val="tx1"/>
            </a:solidFill>
            <a:prstDash val="solid"/>
            <a:round/>
            <a:headEnd type="none" w="med" len="med"/>
            <a:tailEnd type="arrow"/>
          </a:ln>
          <a:effectLst/>
          <a:scene3d>
            <a:camera prst="orthographicFront">
              <a:rot lat="0" lon="0" rev="10799999"/>
            </a:camera>
            <a:lightRig rig="threePt" dir="t"/>
          </a:scene3d>
        </p:spPr>
      </p:cxnSp>
      <p:cxnSp>
        <p:nvCxnSpPr>
          <p:cNvPr id="59398" name="Straight Arrow Connector 10"/>
          <p:cNvCxnSpPr>
            <a:cxnSpLocks noChangeShapeType="1"/>
          </p:cNvCxnSpPr>
          <p:nvPr/>
        </p:nvCxnSpPr>
        <p:spPr bwMode="auto">
          <a:xfrm>
            <a:off x="666750" y="5097463"/>
            <a:ext cx="7188200" cy="0"/>
          </a:xfrm>
          <a:prstGeom prst="straightConnector1">
            <a:avLst/>
          </a:prstGeom>
          <a:noFill/>
          <a:ln w="12700" algn="ctr">
            <a:solidFill>
              <a:schemeClr val="tx1"/>
            </a:solidFill>
            <a:round/>
            <a:headEnd/>
            <a:tailEnd type="arrow" w="med" len="med"/>
          </a:ln>
        </p:spPr>
      </p:cxnSp>
      <p:sp>
        <p:nvSpPr>
          <p:cNvPr id="59399" name="TextBox 11"/>
          <p:cNvSpPr txBox="1">
            <a:spLocks noChangeArrowheads="1"/>
          </p:cNvSpPr>
          <p:nvPr/>
        </p:nvSpPr>
        <p:spPr bwMode="auto">
          <a:xfrm>
            <a:off x="7477125" y="5226050"/>
            <a:ext cx="1023938" cy="307975"/>
          </a:xfrm>
          <a:prstGeom prst="rect">
            <a:avLst/>
          </a:prstGeom>
          <a:noFill/>
          <a:ln w="28575">
            <a:noFill/>
            <a:miter lim="800000"/>
            <a:headEnd/>
            <a:tailEnd/>
          </a:ln>
        </p:spPr>
        <p:txBody>
          <a:bodyPr>
            <a:spAutoFit/>
          </a:bodyPr>
          <a:lstStyle/>
          <a:p>
            <a:r>
              <a:rPr lang="en-US"/>
              <a:t>Time</a:t>
            </a:r>
          </a:p>
        </p:txBody>
      </p:sp>
      <p:cxnSp>
        <p:nvCxnSpPr>
          <p:cNvPr id="14" name="Straight Connector 13"/>
          <p:cNvCxnSpPr/>
          <p:nvPr/>
        </p:nvCxnSpPr>
        <p:spPr bwMode="auto">
          <a:xfrm>
            <a:off x="1422837" y="5018032"/>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18" name="Straight Connector 17"/>
          <p:cNvCxnSpPr/>
          <p:nvPr/>
        </p:nvCxnSpPr>
        <p:spPr bwMode="auto">
          <a:xfrm>
            <a:off x="5973951" y="502853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19" name="Straight Connector 18"/>
          <p:cNvCxnSpPr/>
          <p:nvPr/>
        </p:nvCxnSpPr>
        <p:spPr bwMode="auto">
          <a:xfrm>
            <a:off x="4124069" y="502327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20" name="Straight Connector 19"/>
          <p:cNvCxnSpPr/>
          <p:nvPr/>
        </p:nvCxnSpPr>
        <p:spPr bwMode="auto">
          <a:xfrm>
            <a:off x="2621039" y="501801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sp>
        <p:nvSpPr>
          <p:cNvPr id="59404" name="TextBox 21"/>
          <p:cNvSpPr txBox="1">
            <a:spLocks noChangeArrowheads="1"/>
          </p:cNvSpPr>
          <p:nvPr/>
        </p:nvSpPr>
        <p:spPr bwMode="auto">
          <a:xfrm>
            <a:off x="1092200" y="5253038"/>
            <a:ext cx="682625" cy="307975"/>
          </a:xfrm>
          <a:prstGeom prst="rect">
            <a:avLst/>
          </a:prstGeom>
          <a:noFill/>
          <a:ln w="9525">
            <a:noFill/>
            <a:miter lim="800000"/>
            <a:headEnd/>
            <a:tailEnd/>
          </a:ln>
        </p:spPr>
        <p:txBody>
          <a:bodyPr wrap="none">
            <a:spAutoFit/>
          </a:bodyPr>
          <a:lstStyle/>
          <a:p>
            <a:r>
              <a:rPr lang="en-US"/>
              <a:t>Shock</a:t>
            </a:r>
          </a:p>
        </p:txBody>
      </p:sp>
      <p:sp>
        <p:nvSpPr>
          <p:cNvPr id="59405" name="TextBox 22"/>
          <p:cNvSpPr txBox="1">
            <a:spLocks noChangeArrowheads="1"/>
          </p:cNvSpPr>
          <p:nvPr/>
        </p:nvSpPr>
        <p:spPr bwMode="auto">
          <a:xfrm>
            <a:off x="2274888" y="5170488"/>
            <a:ext cx="814387" cy="523875"/>
          </a:xfrm>
          <a:prstGeom prst="rect">
            <a:avLst/>
          </a:prstGeom>
          <a:noFill/>
          <a:ln w="9525">
            <a:noFill/>
            <a:miter lim="800000"/>
            <a:headEnd/>
            <a:tailEnd/>
          </a:ln>
        </p:spPr>
        <p:txBody>
          <a:bodyPr wrap="none">
            <a:spAutoFit/>
          </a:bodyPr>
          <a:lstStyle/>
          <a:p>
            <a:r>
              <a:rPr lang="en-US"/>
              <a:t>SOX</a:t>
            </a:r>
          </a:p>
          <a:p>
            <a:r>
              <a:rPr lang="en-US"/>
              <a:t>PCAOB</a:t>
            </a:r>
          </a:p>
        </p:txBody>
      </p:sp>
      <p:sp>
        <p:nvSpPr>
          <p:cNvPr id="59406" name="TextBox 24"/>
          <p:cNvSpPr txBox="1">
            <a:spLocks noChangeArrowheads="1"/>
          </p:cNvSpPr>
          <p:nvPr/>
        </p:nvSpPr>
        <p:spPr bwMode="auto">
          <a:xfrm>
            <a:off x="3660775" y="5259388"/>
            <a:ext cx="1041400" cy="307975"/>
          </a:xfrm>
          <a:prstGeom prst="rect">
            <a:avLst/>
          </a:prstGeom>
          <a:noFill/>
          <a:ln w="9525">
            <a:noFill/>
            <a:miter lim="800000"/>
            <a:headEnd/>
            <a:tailEnd/>
          </a:ln>
        </p:spPr>
        <p:txBody>
          <a:bodyPr wrap="none">
            <a:spAutoFit/>
          </a:bodyPr>
          <a:lstStyle/>
          <a:p>
            <a:r>
              <a:rPr lang="en-US"/>
              <a:t>Field Work</a:t>
            </a:r>
          </a:p>
        </p:txBody>
      </p:sp>
      <p:sp>
        <p:nvSpPr>
          <p:cNvPr id="59407" name="TextBox 25"/>
          <p:cNvSpPr txBox="1">
            <a:spLocks noChangeArrowheads="1"/>
          </p:cNvSpPr>
          <p:nvPr/>
        </p:nvSpPr>
        <p:spPr bwMode="auto">
          <a:xfrm>
            <a:off x="5475288" y="5159375"/>
            <a:ext cx="1000125" cy="522288"/>
          </a:xfrm>
          <a:prstGeom prst="rect">
            <a:avLst/>
          </a:prstGeom>
          <a:noFill/>
          <a:ln w="9525">
            <a:noFill/>
            <a:miter lim="800000"/>
            <a:headEnd/>
            <a:tailEnd/>
          </a:ln>
        </p:spPr>
        <p:txBody>
          <a:bodyPr wrap="none">
            <a:spAutoFit/>
          </a:bodyPr>
          <a:lstStyle/>
          <a:p>
            <a:r>
              <a:rPr lang="en-US"/>
              <a:t>Inspection</a:t>
            </a:r>
            <a:br>
              <a:rPr lang="en-US"/>
            </a:br>
            <a:r>
              <a:rPr lang="en-US"/>
              <a:t>Report</a:t>
            </a:r>
          </a:p>
        </p:txBody>
      </p:sp>
      <p:cxnSp>
        <p:nvCxnSpPr>
          <p:cNvPr id="59408" name="Elbow Connector 27"/>
          <p:cNvCxnSpPr>
            <a:cxnSpLocks noChangeShapeType="1"/>
          </p:cNvCxnSpPr>
          <p:nvPr/>
        </p:nvCxnSpPr>
        <p:spPr bwMode="auto">
          <a:xfrm>
            <a:off x="666750" y="3133725"/>
            <a:ext cx="1560513" cy="1239838"/>
          </a:xfrm>
          <a:prstGeom prst="bentConnector3">
            <a:avLst>
              <a:gd name="adj1" fmla="val 50000"/>
            </a:avLst>
          </a:prstGeom>
          <a:noFill/>
          <a:ln w="31750" algn="ctr">
            <a:solidFill>
              <a:srgbClr val="0070C0"/>
            </a:solidFill>
            <a:round/>
            <a:headEnd/>
            <a:tailEnd/>
          </a:ln>
        </p:spPr>
      </p:cxnSp>
      <p:cxnSp>
        <p:nvCxnSpPr>
          <p:cNvPr id="59409" name="Straight Connector 34"/>
          <p:cNvCxnSpPr>
            <a:cxnSpLocks noChangeShapeType="1"/>
          </p:cNvCxnSpPr>
          <p:nvPr/>
        </p:nvCxnSpPr>
        <p:spPr bwMode="auto">
          <a:xfrm>
            <a:off x="2171700" y="4373563"/>
            <a:ext cx="2173288" cy="0"/>
          </a:xfrm>
          <a:prstGeom prst="line">
            <a:avLst/>
          </a:prstGeom>
          <a:noFill/>
          <a:ln w="31750" algn="ctr">
            <a:solidFill>
              <a:srgbClr val="0070C0"/>
            </a:solidFill>
            <a:round/>
            <a:headEnd/>
            <a:tailEnd/>
          </a:ln>
        </p:spPr>
      </p:cxnSp>
      <p:cxnSp>
        <p:nvCxnSpPr>
          <p:cNvPr id="59410" name="Straight Connector 40"/>
          <p:cNvCxnSpPr>
            <a:cxnSpLocks noChangeShapeType="1"/>
          </p:cNvCxnSpPr>
          <p:nvPr/>
        </p:nvCxnSpPr>
        <p:spPr bwMode="auto">
          <a:xfrm>
            <a:off x="4344988" y="4373563"/>
            <a:ext cx="1817687" cy="0"/>
          </a:xfrm>
          <a:prstGeom prst="line">
            <a:avLst/>
          </a:prstGeom>
          <a:noFill/>
          <a:ln w="31750" algn="ctr">
            <a:solidFill>
              <a:srgbClr val="0070C0"/>
            </a:solidFill>
            <a:round/>
            <a:headEnd/>
            <a:tailEnd/>
          </a:ln>
        </p:spPr>
      </p:cxnSp>
      <p:cxnSp>
        <p:nvCxnSpPr>
          <p:cNvPr id="43" name="Straight Connector 42"/>
          <p:cNvCxnSpPr>
            <a:cxnSpLocks noChangeShapeType="1"/>
          </p:cNvCxnSpPr>
          <p:nvPr/>
        </p:nvCxnSpPr>
        <p:spPr bwMode="auto">
          <a:xfrm flipH="1" flipV="1">
            <a:off x="6146800" y="2355850"/>
            <a:ext cx="7938" cy="584200"/>
          </a:xfrm>
          <a:prstGeom prst="line">
            <a:avLst/>
          </a:prstGeom>
          <a:noFill/>
          <a:ln w="31750" algn="ctr">
            <a:solidFill>
              <a:srgbClr val="0070C0"/>
            </a:solidFill>
            <a:round/>
            <a:headEnd/>
            <a:tailEnd/>
          </a:ln>
        </p:spPr>
      </p:cxnSp>
      <p:cxnSp>
        <p:nvCxnSpPr>
          <p:cNvPr id="52" name="Straight Connector 51"/>
          <p:cNvCxnSpPr>
            <a:cxnSpLocks noChangeShapeType="1"/>
          </p:cNvCxnSpPr>
          <p:nvPr/>
        </p:nvCxnSpPr>
        <p:spPr bwMode="auto">
          <a:xfrm>
            <a:off x="6162675" y="2355850"/>
            <a:ext cx="1503363" cy="0"/>
          </a:xfrm>
          <a:prstGeom prst="line">
            <a:avLst/>
          </a:prstGeom>
          <a:noFill/>
          <a:ln w="31750" algn="ctr">
            <a:solidFill>
              <a:srgbClr val="0070C0"/>
            </a:solidFill>
            <a:round/>
            <a:headEnd/>
            <a:tailEnd/>
          </a:ln>
        </p:spPr>
      </p:cxnSp>
      <p:cxnSp>
        <p:nvCxnSpPr>
          <p:cNvPr id="59413" name="Straight Connector 53"/>
          <p:cNvCxnSpPr>
            <a:cxnSpLocks noChangeShapeType="1"/>
          </p:cNvCxnSpPr>
          <p:nvPr/>
        </p:nvCxnSpPr>
        <p:spPr bwMode="auto">
          <a:xfrm flipV="1">
            <a:off x="2636838" y="2940050"/>
            <a:ext cx="0" cy="1433513"/>
          </a:xfrm>
          <a:prstGeom prst="line">
            <a:avLst/>
          </a:prstGeom>
          <a:noFill/>
          <a:ln w="28575" algn="ctr">
            <a:solidFill>
              <a:srgbClr val="00B050"/>
            </a:solidFill>
            <a:round/>
            <a:headEnd/>
            <a:tailEnd/>
          </a:ln>
        </p:spPr>
      </p:cxnSp>
      <p:sp>
        <p:nvSpPr>
          <p:cNvPr id="59414" name="Right Brace 65"/>
          <p:cNvSpPr>
            <a:spLocks/>
          </p:cNvSpPr>
          <p:nvPr/>
        </p:nvSpPr>
        <p:spPr bwMode="auto">
          <a:xfrm>
            <a:off x="6181725" y="2924175"/>
            <a:ext cx="176213" cy="1449388"/>
          </a:xfrm>
          <a:prstGeom prst="rightBrace">
            <a:avLst>
              <a:gd name="adj1" fmla="val 8339"/>
              <a:gd name="adj2" fmla="val 50000"/>
            </a:avLst>
          </a:prstGeom>
          <a:noFill/>
          <a:ln w="12700" algn="ctr">
            <a:solidFill>
              <a:schemeClr val="tx1"/>
            </a:solidFill>
            <a:round/>
            <a:headEnd/>
            <a:tailEnd/>
          </a:ln>
        </p:spPr>
        <p:txBody>
          <a:bodyPr lIns="91909" tIns="45147" rIns="91909" bIns="45147"/>
          <a:lstStyle/>
          <a:p>
            <a:pPr eaLnBrk="0" hangingPunct="0">
              <a:spcBef>
                <a:spcPct val="30000"/>
              </a:spcBef>
              <a:buFontTx/>
              <a:buChar char="•"/>
            </a:pPr>
            <a:endParaRPr lang="en-GB"/>
          </a:p>
        </p:txBody>
      </p:sp>
      <p:sp>
        <p:nvSpPr>
          <p:cNvPr id="59415" name="TextBox 66"/>
          <p:cNvSpPr txBox="1">
            <a:spLocks noChangeArrowheads="1"/>
          </p:cNvSpPr>
          <p:nvPr/>
        </p:nvSpPr>
        <p:spPr bwMode="auto">
          <a:xfrm>
            <a:off x="4906963" y="3506788"/>
            <a:ext cx="835025" cy="307975"/>
          </a:xfrm>
          <a:prstGeom prst="rect">
            <a:avLst/>
          </a:prstGeom>
          <a:noFill/>
          <a:ln w="9525">
            <a:noFill/>
            <a:miter lim="800000"/>
            <a:headEnd/>
            <a:tailEnd/>
          </a:ln>
        </p:spPr>
        <p:txBody>
          <a:bodyPr>
            <a:spAutoFit/>
          </a:bodyPr>
          <a:lstStyle/>
          <a:p>
            <a:endParaRPr lang="en-GB"/>
          </a:p>
        </p:txBody>
      </p:sp>
      <p:sp>
        <p:nvSpPr>
          <p:cNvPr id="59416" name="TextBox 67"/>
          <p:cNvSpPr txBox="1">
            <a:spLocks noChangeArrowheads="1"/>
          </p:cNvSpPr>
          <p:nvPr/>
        </p:nvSpPr>
        <p:spPr bwMode="auto">
          <a:xfrm>
            <a:off x="6342063" y="3482975"/>
            <a:ext cx="1835150" cy="307975"/>
          </a:xfrm>
          <a:prstGeom prst="rect">
            <a:avLst/>
          </a:prstGeom>
          <a:noFill/>
          <a:ln w="9525">
            <a:noFill/>
            <a:miter lim="800000"/>
            <a:headEnd/>
            <a:tailEnd/>
          </a:ln>
        </p:spPr>
        <p:txBody>
          <a:bodyPr>
            <a:spAutoFit/>
          </a:bodyPr>
          <a:lstStyle/>
          <a:p>
            <a:r>
              <a:rPr lang="en-US"/>
              <a:t>ERC Response</a:t>
            </a:r>
          </a:p>
        </p:txBody>
      </p:sp>
      <p:sp>
        <p:nvSpPr>
          <p:cNvPr id="59417" name="TextBox 70"/>
          <p:cNvSpPr txBox="1">
            <a:spLocks noChangeArrowheads="1"/>
          </p:cNvSpPr>
          <p:nvPr/>
        </p:nvSpPr>
        <p:spPr bwMode="auto">
          <a:xfrm>
            <a:off x="1598613" y="6005513"/>
            <a:ext cx="4375150" cy="739775"/>
          </a:xfrm>
          <a:prstGeom prst="rect">
            <a:avLst/>
          </a:prstGeom>
          <a:noFill/>
          <a:ln w="9525">
            <a:noFill/>
            <a:miter lim="800000"/>
            <a:headEnd/>
            <a:tailEnd/>
          </a:ln>
        </p:spPr>
        <p:txBody>
          <a:bodyPr>
            <a:spAutoFit/>
          </a:bodyPr>
          <a:lstStyle/>
          <a:p>
            <a:r>
              <a:rPr lang="en-US"/>
              <a:t>Timing of ERC response assumes that market adjusts to the PCAOB inspection regime after the inspection reports come out</a:t>
            </a:r>
          </a:p>
        </p:txBody>
      </p:sp>
      <p:cxnSp>
        <p:nvCxnSpPr>
          <p:cNvPr id="29" name="Straight Connector 28"/>
          <p:cNvCxnSpPr/>
          <p:nvPr/>
        </p:nvCxnSpPr>
        <p:spPr bwMode="auto">
          <a:xfrm>
            <a:off x="6121091" y="501801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59419" name="Straight Arrow Connector 29"/>
          <p:cNvCxnSpPr>
            <a:cxnSpLocks noChangeShapeType="1"/>
          </p:cNvCxnSpPr>
          <p:nvPr/>
        </p:nvCxnSpPr>
        <p:spPr bwMode="auto">
          <a:xfrm flipH="1">
            <a:off x="6197600" y="4705350"/>
            <a:ext cx="301625" cy="328613"/>
          </a:xfrm>
          <a:prstGeom prst="straightConnector1">
            <a:avLst/>
          </a:prstGeom>
          <a:noFill/>
          <a:ln w="12700" algn="ctr">
            <a:solidFill>
              <a:schemeClr val="tx1"/>
            </a:solidFill>
            <a:round/>
            <a:headEnd/>
            <a:tailEnd type="arrow" w="med" len="med"/>
          </a:ln>
        </p:spPr>
      </p:cxnSp>
      <p:sp>
        <p:nvSpPr>
          <p:cNvPr id="59420" name="TextBox 30"/>
          <p:cNvSpPr txBox="1">
            <a:spLocks noChangeArrowheads="1"/>
          </p:cNvSpPr>
          <p:nvPr/>
        </p:nvSpPr>
        <p:spPr bwMode="auto">
          <a:xfrm>
            <a:off x="6515100" y="4548188"/>
            <a:ext cx="1636713" cy="307975"/>
          </a:xfrm>
          <a:prstGeom prst="rect">
            <a:avLst/>
          </a:prstGeom>
          <a:noFill/>
          <a:ln w="9525">
            <a:noFill/>
            <a:miter lim="800000"/>
            <a:headEnd/>
            <a:tailEnd/>
          </a:ln>
        </p:spPr>
        <p:txBody>
          <a:bodyPr wrap="none">
            <a:spAutoFit/>
          </a:bodyPr>
          <a:lstStyle/>
          <a:p>
            <a:r>
              <a:rPr lang="en-US"/>
              <a:t>Firm announces E</a:t>
            </a:r>
          </a:p>
        </p:txBody>
      </p:sp>
      <p:grpSp>
        <p:nvGrpSpPr>
          <p:cNvPr id="59421" name="Group 31"/>
          <p:cNvGrpSpPr>
            <a:grpSpLocks/>
          </p:cNvGrpSpPr>
          <p:nvPr/>
        </p:nvGrpSpPr>
        <p:grpSpPr bwMode="auto">
          <a:xfrm>
            <a:off x="4792663" y="1241425"/>
            <a:ext cx="3544887" cy="555625"/>
            <a:chOff x="4608129" y="685800"/>
            <a:chExt cx="3545454" cy="555427"/>
          </a:xfrm>
        </p:grpSpPr>
        <p:cxnSp>
          <p:nvCxnSpPr>
            <p:cNvPr id="59427" name="Straight Connector 32"/>
            <p:cNvCxnSpPr>
              <a:cxnSpLocks noChangeShapeType="1"/>
            </p:cNvCxnSpPr>
            <p:nvPr/>
          </p:nvCxnSpPr>
          <p:spPr bwMode="auto">
            <a:xfrm flipV="1">
              <a:off x="4608129" y="830163"/>
              <a:ext cx="544896" cy="1"/>
            </a:xfrm>
            <a:prstGeom prst="line">
              <a:avLst/>
            </a:prstGeom>
            <a:noFill/>
            <a:ln w="25400" algn="ctr">
              <a:solidFill>
                <a:srgbClr val="00B050"/>
              </a:solidFill>
              <a:round/>
              <a:headEnd/>
              <a:tailEnd/>
            </a:ln>
          </p:spPr>
        </p:cxnSp>
        <p:sp>
          <p:nvSpPr>
            <p:cNvPr id="59428" name="TextBox 33"/>
            <p:cNvSpPr txBox="1">
              <a:spLocks noChangeArrowheads="1"/>
            </p:cNvSpPr>
            <p:nvPr/>
          </p:nvSpPr>
          <p:spPr bwMode="auto">
            <a:xfrm>
              <a:off x="5172075" y="685800"/>
              <a:ext cx="2981508" cy="307777"/>
            </a:xfrm>
            <a:prstGeom prst="rect">
              <a:avLst/>
            </a:prstGeom>
            <a:noFill/>
            <a:ln w="9525">
              <a:noFill/>
              <a:miter lim="800000"/>
              <a:headEnd/>
              <a:tailEnd/>
            </a:ln>
          </p:spPr>
          <p:txBody>
            <a:bodyPr>
              <a:spAutoFit/>
            </a:bodyPr>
            <a:lstStyle/>
            <a:p>
              <a:r>
                <a:rPr lang="en-US"/>
                <a:t>Market’s Credibility Assessment</a:t>
              </a:r>
            </a:p>
          </p:txBody>
        </p:sp>
        <p:cxnSp>
          <p:nvCxnSpPr>
            <p:cNvPr id="59429" name="Straight Connector 35"/>
            <p:cNvCxnSpPr>
              <a:cxnSpLocks noChangeShapeType="1"/>
            </p:cNvCxnSpPr>
            <p:nvPr/>
          </p:nvCxnSpPr>
          <p:spPr bwMode="auto">
            <a:xfrm flipV="1">
              <a:off x="4608129" y="1077813"/>
              <a:ext cx="544896" cy="1"/>
            </a:xfrm>
            <a:prstGeom prst="line">
              <a:avLst/>
            </a:prstGeom>
            <a:noFill/>
            <a:ln w="25400" algn="ctr">
              <a:solidFill>
                <a:srgbClr val="0070C0"/>
              </a:solidFill>
              <a:round/>
              <a:headEnd/>
              <a:tailEnd/>
            </a:ln>
          </p:spPr>
        </p:cxnSp>
        <p:sp>
          <p:nvSpPr>
            <p:cNvPr id="59430" name="TextBox 36"/>
            <p:cNvSpPr txBox="1">
              <a:spLocks noChangeArrowheads="1"/>
            </p:cNvSpPr>
            <p:nvPr/>
          </p:nvSpPr>
          <p:spPr bwMode="auto">
            <a:xfrm>
              <a:off x="5172075" y="933450"/>
              <a:ext cx="2981508" cy="307777"/>
            </a:xfrm>
            <a:prstGeom prst="rect">
              <a:avLst/>
            </a:prstGeom>
            <a:noFill/>
            <a:ln w="9525">
              <a:noFill/>
              <a:miter lim="800000"/>
              <a:headEnd/>
              <a:tailEnd/>
            </a:ln>
          </p:spPr>
          <p:txBody>
            <a:bodyPr>
              <a:spAutoFit/>
            </a:bodyPr>
            <a:lstStyle/>
            <a:p>
              <a:r>
                <a:rPr lang="en-US"/>
                <a:t>ERC </a:t>
              </a:r>
            </a:p>
          </p:txBody>
        </p:sp>
      </p:grpSp>
      <p:cxnSp>
        <p:nvCxnSpPr>
          <p:cNvPr id="39" name="Straight Connector 38"/>
          <p:cNvCxnSpPr>
            <a:cxnSpLocks noChangeShapeType="1"/>
          </p:cNvCxnSpPr>
          <p:nvPr/>
        </p:nvCxnSpPr>
        <p:spPr bwMode="auto">
          <a:xfrm flipV="1">
            <a:off x="5973763" y="2355850"/>
            <a:ext cx="0" cy="584200"/>
          </a:xfrm>
          <a:prstGeom prst="line">
            <a:avLst/>
          </a:prstGeom>
          <a:noFill/>
          <a:ln w="28575" algn="ctr">
            <a:solidFill>
              <a:srgbClr val="00B050"/>
            </a:solidFill>
            <a:round/>
            <a:headEnd/>
            <a:tailEnd/>
          </a:ln>
        </p:spPr>
      </p:cxnSp>
      <p:cxnSp>
        <p:nvCxnSpPr>
          <p:cNvPr id="42" name="Straight Connector 41"/>
          <p:cNvCxnSpPr>
            <a:cxnSpLocks noChangeShapeType="1"/>
          </p:cNvCxnSpPr>
          <p:nvPr/>
        </p:nvCxnSpPr>
        <p:spPr bwMode="auto">
          <a:xfrm>
            <a:off x="5989638" y="2355850"/>
            <a:ext cx="1250950" cy="0"/>
          </a:xfrm>
          <a:prstGeom prst="line">
            <a:avLst/>
          </a:prstGeom>
          <a:noFill/>
          <a:ln w="28575" algn="ctr">
            <a:solidFill>
              <a:srgbClr val="00B050"/>
            </a:solidFill>
            <a:round/>
            <a:headEnd/>
            <a:tailEnd/>
          </a:ln>
        </p:spPr>
      </p:cxnSp>
      <p:cxnSp>
        <p:nvCxnSpPr>
          <p:cNvPr id="44" name="Straight Connector 43"/>
          <p:cNvCxnSpPr>
            <a:cxnSpLocks noChangeShapeType="1"/>
          </p:cNvCxnSpPr>
          <p:nvPr/>
        </p:nvCxnSpPr>
        <p:spPr bwMode="auto">
          <a:xfrm flipV="1">
            <a:off x="5973763" y="2832100"/>
            <a:ext cx="0" cy="584200"/>
          </a:xfrm>
          <a:prstGeom prst="line">
            <a:avLst/>
          </a:prstGeom>
          <a:noFill/>
          <a:ln w="28575" algn="ctr">
            <a:solidFill>
              <a:srgbClr val="00B050"/>
            </a:solidFill>
            <a:round/>
            <a:headEnd/>
            <a:tailEnd/>
          </a:ln>
        </p:spPr>
      </p:cxnSp>
      <p:cxnSp>
        <p:nvCxnSpPr>
          <p:cNvPr id="45" name="Straight Connector 44"/>
          <p:cNvCxnSpPr>
            <a:cxnSpLocks noChangeShapeType="1"/>
          </p:cNvCxnSpPr>
          <p:nvPr/>
        </p:nvCxnSpPr>
        <p:spPr bwMode="auto">
          <a:xfrm>
            <a:off x="6162675" y="3375025"/>
            <a:ext cx="1503363" cy="0"/>
          </a:xfrm>
          <a:prstGeom prst="line">
            <a:avLst/>
          </a:prstGeom>
          <a:noFill/>
          <a:ln w="31750" algn="ctr">
            <a:solidFill>
              <a:srgbClr val="0070C0"/>
            </a:solidFill>
            <a:round/>
            <a:headEnd/>
            <a:tailEnd/>
          </a:ln>
        </p:spPr>
      </p:cxnSp>
      <p:cxnSp>
        <p:nvCxnSpPr>
          <p:cNvPr id="46" name="Straight Connector 45"/>
          <p:cNvCxnSpPr>
            <a:cxnSpLocks noChangeShapeType="1"/>
          </p:cNvCxnSpPr>
          <p:nvPr/>
        </p:nvCxnSpPr>
        <p:spPr bwMode="auto">
          <a:xfrm>
            <a:off x="5980113" y="3394075"/>
            <a:ext cx="1250950" cy="0"/>
          </a:xfrm>
          <a:prstGeom prst="line">
            <a:avLst/>
          </a:prstGeom>
          <a:noFill/>
          <a:ln w="28575" algn="ctr">
            <a:solidFill>
              <a:srgbClr val="00B05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830262"/>
          </a:xfrm>
        </p:spPr>
        <p:txBody>
          <a:bodyPr/>
          <a:lstStyle/>
          <a:p>
            <a:pPr>
              <a:defRPr/>
            </a:pPr>
            <a:r>
              <a:rPr lang="en-US" dirty="0" smtClean="0"/>
              <a:t>Data</a:t>
            </a:r>
            <a:endParaRPr lang="en-US" dirty="0"/>
          </a:p>
        </p:txBody>
      </p:sp>
      <p:sp>
        <p:nvSpPr>
          <p:cNvPr id="3" name="Content Placeholder 2"/>
          <p:cNvSpPr>
            <a:spLocks noGrp="1"/>
          </p:cNvSpPr>
          <p:nvPr>
            <p:ph idx="1"/>
          </p:nvPr>
        </p:nvSpPr>
        <p:spPr>
          <a:xfrm>
            <a:off x="457200" y="1343025"/>
            <a:ext cx="8229600" cy="4430713"/>
          </a:xfrm>
        </p:spPr>
        <p:txBody>
          <a:bodyPr/>
          <a:lstStyle/>
          <a:p>
            <a:pPr>
              <a:defRPr/>
            </a:pPr>
            <a:r>
              <a:rPr/>
              <a:t>We obtain</a:t>
            </a:r>
            <a:r>
              <a:t>:</a:t>
            </a:r>
          </a:p>
          <a:p>
            <a:pPr lvl="2">
              <a:defRPr/>
            </a:pPr>
            <a:r>
              <a:rPr lang="en-US" dirty="0" smtClean="0"/>
              <a:t>(</a:t>
            </a:r>
            <a:r>
              <a:rPr lang="en-US" dirty="0"/>
              <a:t>a) accounting, auditor, and market data from Compustat, </a:t>
            </a:r>
            <a:endParaRPr lang="en-US" dirty="0" smtClean="0"/>
          </a:p>
          <a:p>
            <a:pPr lvl="2">
              <a:defRPr/>
            </a:pPr>
            <a:r>
              <a:rPr lang="en-US" dirty="0" smtClean="0"/>
              <a:t>(</a:t>
            </a:r>
            <a:r>
              <a:rPr lang="en-US" dirty="0"/>
              <a:t>b) additional auditor data from Audit Analytics, </a:t>
            </a:r>
            <a:endParaRPr lang="en-US" dirty="0" smtClean="0"/>
          </a:p>
          <a:p>
            <a:pPr lvl="2">
              <a:defRPr/>
            </a:pPr>
            <a:r>
              <a:rPr lang="en-US" dirty="0" smtClean="0"/>
              <a:t>(</a:t>
            </a:r>
            <a:r>
              <a:rPr lang="en-US" dirty="0"/>
              <a:t>c) analyst forecasts and accounting data from I/B/E/S </a:t>
            </a:r>
            <a:endParaRPr lang="en-US" dirty="0" smtClean="0"/>
          </a:p>
          <a:p>
            <a:pPr lvl="2">
              <a:defRPr/>
            </a:pPr>
            <a:r>
              <a:rPr lang="en-US" dirty="0" smtClean="0"/>
              <a:t>(</a:t>
            </a:r>
            <a:r>
              <a:rPr lang="en-US" dirty="0"/>
              <a:t>d) market data from CRSP, and </a:t>
            </a:r>
            <a:endParaRPr lang="en-US" dirty="0" smtClean="0"/>
          </a:p>
          <a:p>
            <a:pPr lvl="2">
              <a:defRPr/>
            </a:pPr>
            <a:r>
              <a:rPr lang="en-US" dirty="0" smtClean="0"/>
              <a:t>(</a:t>
            </a:r>
            <a:r>
              <a:rPr lang="en-US" dirty="0"/>
              <a:t>e) fieldwork and inspection dates from </a:t>
            </a:r>
            <a:r>
              <a:rPr lang="en-US" dirty="0" smtClean="0"/>
              <a:t>PCAOB’s website</a:t>
            </a:r>
          </a:p>
          <a:p>
            <a:pPr lvl="1">
              <a:defRPr/>
            </a:pPr>
            <a:r>
              <a:rPr lang="en-US" dirty="0" smtClean="0"/>
              <a:t>Merge </a:t>
            </a:r>
            <a:r>
              <a:rPr lang="en-US" dirty="0"/>
              <a:t>these datasets into an issuer-year </a:t>
            </a:r>
            <a:r>
              <a:rPr lang="en-US" dirty="0" smtClean="0"/>
              <a:t>panel</a:t>
            </a:r>
          </a:p>
          <a:p>
            <a:pPr lvl="2">
              <a:defRPr/>
            </a:pPr>
            <a:r>
              <a:rPr lang="en-US" dirty="0" smtClean="0"/>
              <a:t>In principle, quarter ERCs are available but not audited</a:t>
            </a:r>
            <a:endParaRPr lang="en-US" dirty="0"/>
          </a:p>
          <a:p>
            <a:pPr>
              <a:defRPr/>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Big4 &amp; Tier Two Fieldwork and Report Dates</a:t>
            </a:r>
            <a:endParaRPr lang="en-US" dirty="0"/>
          </a:p>
        </p:txBody>
      </p:sp>
      <p:pic>
        <p:nvPicPr>
          <p:cNvPr id="63490" name="Picture 2"/>
          <p:cNvPicPr>
            <a:picLocks noChangeAspect="1" noChangeArrowheads="1"/>
          </p:cNvPicPr>
          <p:nvPr/>
        </p:nvPicPr>
        <p:blipFill>
          <a:blip r:embed="rId3"/>
          <a:srcRect/>
          <a:stretch>
            <a:fillRect/>
          </a:stretch>
        </p:blipFill>
        <p:spPr bwMode="auto">
          <a:xfrm>
            <a:off x="781050" y="1611313"/>
            <a:ext cx="758190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Coding the </a:t>
            </a:r>
            <a:r>
              <a:rPr lang="en-US" i="1" dirty="0" smtClean="0"/>
              <a:t>Post</a:t>
            </a:r>
            <a:r>
              <a:rPr lang="en-US" dirty="0" smtClean="0"/>
              <a:t> variable </a:t>
            </a:r>
            <a:endParaRPr lang="en-US" dirty="0"/>
          </a:p>
        </p:txBody>
      </p:sp>
      <p:pic>
        <p:nvPicPr>
          <p:cNvPr id="65538" name="Picture 2"/>
          <p:cNvPicPr>
            <a:picLocks noChangeAspect="1" noChangeArrowheads="1"/>
          </p:cNvPicPr>
          <p:nvPr/>
        </p:nvPicPr>
        <p:blipFill>
          <a:blip r:embed="rId3"/>
          <a:srcRect/>
          <a:stretch>
            <a:fillRect/>
          </a:stretch>
        </p:blipFill>
        <p:spPr bwMode="auto">
          <a:xfrm>
            <a:off x="-11113" y="1787525"/>
            <a:ext cx="9170988" cy="386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a:cxnSpLocks noChangeShapeType="1"/>
          </p:cNvCxnSpPr>
          <p:nvPr/>
        </p:nvCxnSpPr>
        <p:spPr bwMode="auto">
          <a:xfrm>
            <a:off x="6043613" y="3109913"/>
            <a:ext cx="1422400" cy="0"/>
          </a:xfrm>
          <a:prstGeom prst="line">
            <a:avLst/>
          </a:prstGeom>
          <a:noFill/>
          <a:ln w="28575" algn="ctr">
            <a:solidFill>
              <a:srgbClr val="00B050"/>
            </a:solidFill>
            <a:round/>
            <a:headEnd/>
            <a:tailEnd/>
          </a:ln>
        </p:spPr>
      </p:cxnSp>
      <p:cxnSp>
        <p:nvCxnSpPr>
          <p:cNvPr id="62" name="Straight Connector 61"/>
          <p:cNvCxnSpPr>
            <a:cxnSpLocks noChangeShapeType="1"/>
          </p:cNvCxnSpPr>
          <p:nvPr/>
        </p:nvCxnSpPr>
        <p:spPr bwMode="auto">
          <a:xfrm>
            <a:off x="6019800" y="2559050"/>
            <a:ext cx="15875" cy="550863"/>
          </a:xfrm>
          <a:prstGeom prst="line">
            <a:avLst/>
          </a:prstGeom>
          <a:noFill/>
          <a:ln w="28575" algn="ctr">
            <a:solidFill>
              <a:srgbClr val="00B050"/>
            </a:solidFill>
            <a:round/>
            <a:headEnd/>
            <a:tailEnd/>
          </a:ln>
        </p:spPr>
      </p:cxnSp>
      <p:sp>
        <p:nvSpPr>
          <p:cNvPr id="2" name="Title 1"/>
          <p:cNvSpPr>
            <a:spLocks noGrp="1"/>
          </p:cNvSpPr>
          <p:nvPr>
            <p:ph type="title"/>
          </p:nvPr>
        </p:nvSpPr>
        <p:spPr>
          <a:xfrm>
            <a:off x="457200" y="265113"/>
            <a:ext cx="8229600" cy="754062"/>
          </a:xfrm>
        </p:spPr>
        <p:txBody>
          <a:bodyPr/>
          <a:lstStyle/>
          <a:p>
            <a:pPr>
              <a:defRPr/>
            </a:pPr>
            <a:r>
              <a:rPr lang="en-US" dirty="0" smtClean="0"/>
              <a:t>Fixing ideas</a:t>
            </a:r>
            <a:endParaRPr lang="en-US" dirty="0"/>
          </a:p>
        </p:txBody>
      </p:sp>
      <p:cxnSp>
        <p:nvCxnSpPr>
          <p:cNvPr id="5" name="Straight Arrow Connector 4"/>
          <p:cNvCxnSpPr/>
          <p:nvPr/>
        </p:nvCxnSpPr>
        <p:spPr bwMode="auto">
          <a:xfrm flipH="1">
            <a:off x="758387" y="1253687"/>
            <a:ext cx="15766" cy="3389586"/>
          </a:xfrm>
          <a:prstGeom prst="straightConnector1">
            <a:avLst/>
          </a:prstGeom>
          <a:noFill/>
          <a:ln w="12700" cap="flat" cmpd="sng" algn="ctr">
            <a:solidFill>
              <a:schemeClr val="tx1"/>
            </a:solidFill>
            <a:prstDash val="solid"/>
            <a:round/>
            <a:headEnd type="none" w="med" len="med"/>
            <a:tailEnd type="arrow"/>
          </a:ln>
          <a:effectLst/>
          <a:scene3d>
            <a:camera prst="orthographicFront">
              <a:rot lat="0" lon="0" rev="10799999"/>
            </a:camera>
            <a:lightRig rig="threePt" dir="t"/>
          </a:scene3d>
        </p:spPr>
      </p:cxnSp>
      <p:cxnSp>
        <p:nvCxnSpPr>
          <p:cNvPr id="67589" name="Straight Arrow Connector 10"/>
          <p:cNvCxnSpPr>
            <a:cxnSpLocks noChangeShapeType="1"/>
          </p:cNvCxnSpPr>
          <p:nvPr/>
        </p:nvCxnSpPr>
        <p:spPr bwMode="auto">
          <a:xfrm>
            <a:off x="762000" y="4716463"/>
            <a:ext cx="7188200" cy="0"/>
          </a:xfrm>
          <a:prstGeom prst="straightConnector1">
            <a:avLst/>
          </a:prstGeom>
          <a:noFill/>
          <a:ln w="12700" algn="ctr">
            <a:solidFill>
              <a:schemeClr val="tx1"/>
            </a:solidFill>
            <a:round/>
            <a:headEnd/>
            <a:tailEnd type="arrow" w="med" len="med"/>
          </a:ln>
        </p:spPr>
      </p:cxnSp>
      <p:sp>
        <p:nvSpPr>
          <p:cNvPr id="67590" name="TextBox 11"/>
          <p:cNvSpPr txBox="1">
            <a:spLocks noChangeArrowheads="1"/>
          </p:cNvSpPr>
          <p:nvPr/>
        </p:nvSpPr>
        <p:spPr bwMode="auto">
          <a:xfrm>
            <a:off x="7572375" y="4845050"/>
            <a:ext cx="1023938" cy="307975"/>
          </a:xfrm>
          <a:prstGeom prst="rect">
            <a:avLst/>
          </a:prstGeom>
          <a:noFill/>
          <a:ln w="28575">
            <a:noFill/>
            <a:miter lim="800000"/>
            <a:headEnd/>
            <a:tailEnd/>
          </a:ln>
        </p:spPr>
        <p:txBody>
          <a:bodyPr>
            <a:spAutoFit/>
          </a:bodyPr>
          <a:lstStyle/>
          <a:p>
            <a:r>
              <a:rPr lang="en-US"/>
              <a:t>Time</a:t>
            </a:r>
          </a:p>
        </p:txBody>
      </p:sp>
      <p:cxnSp>
        <p:nvCxnSpPr>
          <p:cNvPr id="14" name="Straight Connector 13"/>
          <p:cNvCxnSpPr/>
          <p:nvPr/>
        </p:nvCxnSpPr>
        <p:spPr bwMode="auto">
          <a:xfrm>
            <a:off x="1518087" y="4637032"/>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18" name="Straight Connector 17"/>
          <p:cNvCxnSpPr/>
          <p:nvPr/>
        </p:nvCxnSpPr>
        <p:spPr bwMode="auto">
          <a:xfrm>
            <a:off x="6006137" y="464753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19" name="Straight Connector 18"/>
          <p:cNvCxnSpPr/>
          <p:nvPr/>
        </p:nvCxnSpPr>
        <p:spPr bwMode="auto">
          <a:xfrm>
            <a:off x="4219319" y="464227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20" name="Straight Connector 19"/>
          <p:cNvCxnSpPr/>
          <p:nvPr/>
        </p:nvCxnSpPr>
        <p:spPr bwMode="auto">
          <a:xfrm>
            <a:off x="2716289" y="463701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sp>
        <p:nvSpPr>
          <p:cNvPr id="67595" name="TextBox 21"/>
          <p:cNvSpPr txBox="1">
            <a:spLocks noChangeArrowheads="1"/>
          </p:cNvSpPr>
          <p:nvPr/>
        </p:nvSpPr>
        <p:spPr bwMode="auto">
          <a:xfrm>
            <a:off x="1187450" y="4872038"/>
            <a:ext cx="682625" cy="307975"/>
          </a:xfrm>
          <a:prstGeom prst="rect">
            <a:avLst/>
          </a:prstGeom>
          <a:noFill/>
          <a:ln w="9525">
            <a:noFill/>
            <a:miter lim="800000"/>
            <a:headEnd/>
            <a:tailEnd/>
          </a:ln>
        </p:spPr>
        <p:txBody>
          <a:bodyPr wrap="none">
            <a:spAutoFit/>
          </a:bodyPr>
          <a:lstStyle/>
          <a:p>
            <a:r>
              <a:rPr lang="en-US"/>
              <a:t>Shock</a:t>
            </a:r>
          </a:p>
        </p:txBody>
      </p:sp>
      <p:sp>
        <p:nvSpPr>
          <p:cNvPr id="67596" name="TextBox 22"/>
          <p:cNvSpPr txBox="1">
            <a:spLocks noChangeArrowheads="1"/>
          </p:cNvSpPr>
          <p:nvPr/>
        </p:nvSpPr>
        <p:spPr bwMode="auto">
          <a:xfrm>
            <a:off x="2370138" y="4789488"/>
            <a:ext cx="814387" cy="523875"/>
          </a:xfrm>
          <a:prstGeom prst="rect">
            <a:avLst/>
          </a:prstGeom>
          <a:noFill/>
          <a:ln w="9525">
            <a:noFill/>
            <a:miter lim="800000"/>
            <a:headEnd/>
            <a:tailEnd/>
          </a:ln>
        </p:spPr>
        <p:txBody>
          <a:bodyPr wrap="none">
            <a:spAutoFit/>
          </a:bodyPr>
          <a:lstStyle/>
          <a:p>
            <a:r>
              <a:rPr lang="en-US"/>
              <a:t>SOX</a:t>
            </a:r>
          </a:p>
          <a:p>
            <a:r>
              <a:rPr lang="en-US"/>
              <a:t>PCAOB</a:t>
            </a:r>
          </a:p>
        </p:txBody>
      </p:sp>
      <p:sp>
        <p:nvSpPr>
          <p:cNvPr id="67597" name="TextBox 24"/>
          <p:cNvSpPr txBox="1">
            <a:spLocks noChangeArrowheads="1"/>
          </p:cNvSpPr>
          <p:nvPr/>
        </p:nvSpPr>
        <p:spPr bwMode="auto">
          <a:xfrm>
            <a:off x="3898900" y="4799013"/>
            <a:ext cx="603250" cy="523875"/>
          </a:xfrm>
          <a:prstGeom prst="rect">
            <a:avLst/>
          </a:prstGeom>
          <a:noFill/>
          <a:ln w="9525">
            <a:noFill/>
            <a:miter lim="800000"/>
            <a:headEnd/>
            <a:tailEnd/>
          </a:ln>
        </p:spPr>
        <p:txBody>
          <a:bodyPr wrap="none">
            <a:spAutoFit/>
          </a:bodyPr>
          <a:lstStyle/>
          <a:p>
            <a:r>
              <a:rPr lang="en-US"/>
              <a:t>Field</a:t>
            </a:r>
            <a:br>
              <a:rPr lang="en-US"/>
            </a:br>
            <a:r>
              <a:rPr lang="en-US"/>
              <a:t>Work</a:t>
            </a:r>
          </a:p>
        </p:txBody>
      </p:sp>
      <p:sp>
        <p:nvSpPr>
          <p:cNvPr id="67598" name="TextBox 25"/>
          <p:cNvSpPr txBox="1">
            <a:spLocks noChangeArrowheads="1"/>
          </p:cNvSpPr>
          <p:nvPr/>
        </p:nvSpPr>
        <p:spPr bwMode="auto">
          <a:xfrm>
            <a:off x="5600700" y="4762500"/>
            <a:ext cx="1001713" cy="522288"/>
          </a:xfrm>
          <a:prstGeom prst="rect">
            <a:avLst/>
          </a:prstGeom>
          <a:noFill/>
          <a:ln w="9525">
            <a:noFill/>
            <a:miter lim="800000"/>
            <a:headEnd/>
            <a:tailEnd/>
          </a:ln>
        </p:spPr>
        <p:txBody>
          <a:bodyPr wrap="none">
            <a:spAutoFit/>
          </a:bodyPr>
          <a:lstStyle/>
          <a:p>
            <a:r>
              <a:rPr lang="en-US"/>
              <a:t>Inspection</a:t>
            </a:r>
            <a:br>
              <a:rPr lang="en-US"/>
            </a:br>
            <a:r>
              <a:rPr lang="en-US"/>
              <a:t>Report</a:t>
            </a:r>
          </a:p>
        </p:txBody>
      </p:sp>
      <p:cxnSp>
        <p:nvCxnSpPr>
          <p:cNvPr id="67599" name="Elbow Connector 27"/>
          <p:cNvCxnSpPr>
            <a:cxnSpLocks noChangeShapeType="1"/>
          </p:cNvCxnSpPr>
          <p:nvPr/>
        </p:nvCxnSpPr>
        <p:spPr bwMode="auto">
          <a:xfrm>
            <a:off x="762000" y="2752725"/>
            <a:ext cx="1560513" cy="1239838"/>
          </a:xfrm>
          <a:prstGeom prst="bentConnector3">
            <a:avLst>
              <a:gd name="adj1" fmla="val 50000"/>
            </a:avLst>
          </a:prstGeom>
          <a:noFill/>
          <a:ln w="31750" algn="ctr">
            <a:solidFill>
              <a:srgbClr val="0070C0"/>
            </a:solidFill>
            <a:round/>
            <a:headEnd/>
            <a:tailEnd/>
          </a:ln>
        </p:spPr>
      </p:cxnSp>
      <p:cxnSp>
        <p:nvCxnSpPr>
          <p:cNvPr id="67600" name="Straight Connector 34"/>
          <p:cNvCxnSpPr>
            <a:cxnSpLocks noChangeShapeType="1"/>
          </p:cNvCxnSpPr>
          <p:nvPr/>
        </p:nvCxnSpPr>
        <p:spPr bwMode="auto">
          <a:xfrm>
            <a:off x="2266950" y="3992563"/>
            <a:ext cx="2173288" cy="0"/>
          </a:xfrm>
          <a:prstGeom prst="line">
            <a:avLst/>
          </a:prstGeom>
          <a:noFill/>
          <a:ln w="31750" algn="ctr">
            <a:solidFill>
              <a:srgbClr val="0070C0"/>
            </a:solidFill>
            <a:round/>
            <a:headEnd/>
            <a:tailEnd/>
          </a:ln>
        </p:spPr>
      </p:cxnSp>
      <p:cxnSp>
        <p:nvCxnSpPr>
          <p:cNvPr id="67601" name="Straight Connector 37"/>
          <p:cNvCxnSpPr>
            <a:cxnSpLocks noChangeShapeType="1"/>
          </p:cNvCxnSpPr>
          <p:nvPr/>
        </p:nvCxnSpPr>
        <p:spPr bwMode="auto">
          <a:xfrm flipH="1" flipV="1">
            <a:off x="4424363" y="2559050"/>
            <a:ext cx="7937" cy="1433513"/>
          </a:xfrm>
          <a:prstGeom prst="line">
            <a:avLst/>
          </a:prstGeom>
          <a:noFill/>
          <a:ln w="28575" algn="ctr">
            <a:solidFill>
              <a:srgbClr val="0070C0"/>
            </a:solidFill>
            <a:round/>
            <a:headEnd/>
            <a:tailEnd/>
          </a:ln>
        </p:spPr>
      </p:cxnSp>
      <p:cxnSp>
        <p:nvCxnSpPr>
          <p:cNvPr id="67602" name="Straight Connector 40"/>
          <p:cNvCxnSpPr>
            <a:cxnSpLocks noChangeShapeType="1"/>
          </p:cNvCxnSpPr>
          <p:nvPr/>
        </p:nvCxnSpPr>
        <p:spPr bwMode="auto">
          <a:xfrm>
            <a:off x="4440238" y="2559050"/>
            <a:ext cx="1817687" cy="0"/>
          </a:xfrm>
          <a:prstGeom prst="line">
            <a:avLst/>
          </a:prstGeom>
          <a:noFill/>
          <a:ln w="31750" algn="ctr">
            <a:solidFill>
              <a:srgbClr val="0070C0"/>
            </a:solidFill>
            <a:round/>
            <a:headEnd/>
            <a:tailEnd/>
          </a:ln>
        </p:spPr>
      </p:cxnSp>
      <p:cxnSp>
        <p:nvCxnSpPr>
          <p:cNvPr id="43" name="Straight Connector 42"/>
          <p:cNvCxnSpPr>
            <a:cxnSpLocks noChangeShapeType="1"/>
          </p:cNvCxnSpPr>
          <p:nvPr/>
        </p:nvCxnSpPr>
        <p:spPr bwMode="auto">
          <a:xfrm flipH="1" flipV="1">
            <a:off x="6242050" y="1974850"/>
            <a:ext cx="7938" cy="584200"/>
          </a:xfrm>
          <a:prstGeom prst="line">
            <a:avLst/>
          </a:prstGeom>
          <a:noFill/>
          <a:ln w="31750" algn="ctr">
            <a:solidFill>
              <a:srgbClr val="0070C0"/>
            </a:solidFill>
            <a:round/>
            <a:headEnd/>
            <a:tailEnd/>
          </a:ln>
        </p:spPr>
      </p:cxnSp>
      <p:cxnSp>
        <p:nvCxnSpPr>
          <p:cNvPr id="52" name="Straight Connector 51"/>
          <p:cNvCxnSpPr>
            <a:cxnSpLocks noChangeShapeType="1"/>
          </p:cNvCxnSpPr>
          <p:nvPr/>
        </p:nvCxnSpPr>
        <p:spPr bwMode="auto">
          <a:xfrm>
            <a:off x="6257925" y="1974850"/>
            <a:ext cx="1503363" cy="0"/>
          </a:xfrm>
          <a:prstGeom prst="line">
            <a:avLst/>
          </a:prstGeom>
          <a:noFill/>
          <a:ln w="31750" algn="ctr">
            <a:solidFill>
              <a:srgbClr val="0070C0"/>
            </a:solidFill>
            <a:round/>
            <a:headEnd/>
            <a:tailEnd/>
          </a:ln>
        </p:spPr>
      </p:cxnSp>
      <p:cxnSp>
        <p:nvCxnSpPr>
          <p:cNvPr id="67605" name="Straight Connector 53"/>
          <p:cNvCxnSpPr>
            <a:cxnSpLocks noChangeShapeType="1"/>
          </p:cNvCxnSpPr>
          <p:nvPr/>
        </p:nvCxnSpPr>
        <p:spPr bwMode="auto">
          <a:xfrm flipV="1">
            <a:off x="2732088" y="2559050"/>
            <a:ext cx="0" cy="1433513"/>
          </a:xfrm>
          <a:prstGeom prst="line">
            <a:avLst/>
          </a:prstGeom>
          <a:noFill/>
          <a:ln w="28575" algn="ctr">
            <a:solidFill>
              <a:srgbClr val="00B050"/>
            </a:solidFill>
            <a:round/>
            <a:headEnd/>
            <a:tailEnd/>
          </a:ln>
        </p:spPr>
      </p:cxnSp>
      <p:cxnSp>
        <p:nvCxnSpPr>
          <p:cNvPr id="67606" name="Straight Connector 55"/>
          <p:cNvCxnSpPr>
            <a:cxnSpLocks noChangeShapeType="1"/>
          </p:cNvCxnSpPr>
          <p:nvPr/>
        </p:nvCxnSpPr>
        <p:spPr bwMode="auto">
          <a:xfrm>
            <a:off x="2732088" y="2543175"/>
            <a:ext cx="3525837" cy="0"/>
          </a:xfrm>
          <a:prstGeom prst="line">
            <a:avLst/>
          </a:prstGeom>
          <a:noFill/>
          <a:ln w="28575" algn="ctr">
            <a:solidFill>
              <a:srgbClr val="00B050"/>
            </a:solidFill>
            <a:round/>
            <a:headEnd/>
            <a:tailEnd/>
          </a:ln>
        </p:spPr>
      </p:cxnSp>
      <p:sp>
        <p:nvSpPr>
          <p:cNvPr id="67607" name="Right Brace 65"/>
          <p:cNvSpPr>
            <a:spLocks/>
          </p:cNvSpPr>
          <p:nvPr/>
        </p:nvSpPr>
        <p:spPr bwMode="auto">
          <a:xfrm>
            <a:off x="4495800" y="2559050"/>
            <a:ext cx="112713" cy="1433513"/>
          </a:xfrm>
          <a:prstGeom prst="rightBrace">
            <a:avLst>
              <a:gd name="adj1" fmla="val 8361"/>
              <a:gd name="adj2" fmla="val 50000"/>
            </a:avLst>
          </a:prstGeom>
          <a:noFill/>
          <a:ln w="12700" algn="ctr">
            <a:solidFill>
              <a:schemeClr val="tx1"/>
            </a:solidFill>
            <a:round/>
            <a:headEnd/>
            <a:tailEnd/>
          </a:ln>
        </p:spPr>
        <p:txBody>
          <a:bodyPr lIns="91909" tIns="45147" rIns="91909" bIns="45147"/>
          <a:lstStyle/>
          <a:p>
            <a:pPr eaLnBrk="0" hangingPunct="0">
              <a:spcBef>
                <a:spcPct val="30000"/>
              </a:spcBef>
              <a:buFontTx/>
              <a:buChar char="•"/>
            </a:pPr>
            <a:endParaRPr lang="en-GB"/>
          </a:p>
        </p:txBody>
      </p:sp>
      <p:sp>
        <p:nvSpPr>
          <p:cNvPr id="67608" name="TextBox 66"/>
          <p:cNvSpPr txBox="1">
            <a:spLocks noChangeArrowheads="1"/>
          </p:cNvSpPr>
          <p:nvPr/>
        </p:nvSpPr>
        <p:spPr bwMode="auto">
          <a:xfrm>
            <a:off x="5002213" y="3125788"/>
            <a:ext cx="835025" cy="307975"/>
          </a:xfrm>
          <a:prstGeom prst="rect">
            <a:avLst/>
          </a:prstGeom>
          <a:noFill/>
          <a:ln w="9525">
            <a:noFill/>
            <a:miter lim="800000"/>
            <a:headEnd/>
            <a:tailEnd/>
          </a:ln>
        </p:spPr>
        <p:txBody>
          <a:bodyPr>
            <a:spAutoFit/>
          </a:bodyPr>
          <a:lstStyle/>
          <a:p>
            <a:endParaRPr lang="en-GB"/>
          </a:p>
        </p:txBody>
      </p:sp>
      <p:sp>
        <p:nvSpPr>
          <p:cNvPr id="67609" name="TextBox 67"/>
          <p:cNvSpPr txBox="1">
            <a:spLocks noChangeArrowheads="1"/>
          </p:cNvSpPr>
          <p:nvPr/>
        </p:nvSpPr>
        <p:spPr bwMode="auto">
          <a:xfrm>
            <a:off x="4640263" y="3133725"/>
            <a:ext cx="1835150" cy="307975"/>
          </a:xfrm>
          <a:prstGeom prst="rect">
            <a:avLst/>
          </a:prstGeom>
          <a:noFill/>
          <a:ln w="9525">
            <a:noFill/>
            <a:miter lim="800000"/>
            <a:headEnd/>
            <a:tailEnd/>
          </a:ln>
        </p:spPr>
        <p:txBody>
          <a:bodyPr>
            <a:spAutoFit/>
          </a:bodyPr>
          <a:lstStyle/>
          <a:p>
            <a:r>
              <a:rPr lang="en-US"/>
              <a:t>ERC Response</a:t>
            </a:r>
          </a:p>
        </p:txBody>
      </p:sp>
      <p:sp>
        <p:nvSpPr>
          <p:cNvPr id="67610" name="TextBox 70"/>
          <p:cNvSpPr txBox="1">
            <a:spLocks noChangeArrowheads="1"/>
          </p:cNvSpPr>
          <p:nvPr/>
        </p:nvSpPr>
        <p:spPr bwMode="auto">
          <a:xfrm>
            <a:off x="1341438" y="6026150"/>
            <a:ext cx="4216400" cy="738188"/>
          </a:xfrm>
          <a:prstGeom prst="rect">
            <a:avLst/>
          </a:prstGeom>
          <a:noFill/>
          <a:ln w="9525">
            <a:noFill/>
            <a:miter lim="800000"/>
            <a:headEnd/>
            <a:tailEnd/>
          </a:ln>
        </p:spPr>
        <p:txBody>
          <a:bodyPr>
            <a:spAutoFit/>
          </a:bodyPr>
          <a:lstStyle/>
          <a:p>
            <a:r>
              <a:rPr lang="en-US"/>
              <a:t>Timing of ERC response assumes that investors expect the “treatment” to take place around the time the field work is completed</a:t>
            </a:r>
          </a:p>
        </p:txBody>
      </p:sp>
      <p:cxnSp>
        <p:nvCxnSpPr>
          <p:cNvPr id="73" name="Straight Connector 72"/>
          <p:cNvCxnSpPr>
            <a:cxnSpLocks noChangeShapeType="1"/>
          </p:cNvCxnSpPr>
          <p:nvPr/>
        </p:nvCxnSpPr>
        <p:spPr bwMode="auto">
          <a:xfrm>
            <a:off x="6259513" y="2543175"/>
            <a:ext cx="1422400" cy="0"/>
          </a:xfrm>
          <a:prstGeom prst="line">
            <a:avLst/>
          </a:prstGeom>
          <a:noFill/>
          <a:ln w="28575" algn="ctr">
            <a:solidFill>
              <a:srgbClr val="0070C0"/>
            </a:solidFill>
            <a:round/>
            <a:headEnd/>
            <a:tailEnd/>
          </a:ln>
        </p:spPr>
      </p:cxnSp>
      <p:cxnSp>
        <p:nvCxnSpPr>
          <p:cNvPr id="74" name="Straight Connector 73"/>
          <p:cNvCxnSpPr/>
          <p:nvPr/>
        </p:nvCxnSpPr>
        <p:spPr bwMode="auto">
          <a:xfrm>
            <a:off x="4419017" y="463701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67613" name="Straight Arrow Connector 77"/>
          <p:cNvCxnSpPr>
            <a:cxnSpLocks noChangeShapeType="1"/>
          </p:cNvCxnSpPr>
          <p:nvPr/>
        </p:nvCxnSpPr>
        <p:spPr bwMode="auto">
          <a:xfrm flipH="1">
            <a:off x="4495800" y="4324350"/>
            <a:ext cx="301625" cy="328613"/>
          </a:xfrm>
          <a:prstGeom prst="straightConnector1">
            <a:avLst/>
          </a:prstGeom>
          <a:noFill/>
          <a:ln w="12700" algn="ctr">
            <a:solidFill>
              <a:schemeClr val="tx1"/>
            </a:solidFill>
            <a:round/>
            <a:headEnd/>
            <a:tailEnd type="arrow" w="med" len="med"/>
          </a:ln>
        </p:spPr>
      </p:cxnSp>
      <p:sp>
        <p:nvSpPr>
          <p:cNvPr id="67614" name="TextBox 78"/>
          <p:cNvSpPr txBox="1">
            <a:spLocks noChangeArrowheads="1"/>
          </p:cNvSpPr>
          <p:nvPr/>
        </p:nvSpPr>
        <p:spPr bwMode="auto">
          <a:xfrm>
            <a:off x="4813300" y="4167188"/>
            <a:ext cx="1636713" cy="307975"/>
          </a:xfrm>
          <a:prstGeom prst="rect">
            <a:avLst/>
          </a:prstGeom>
          <a:noFill/>
          <a:ln w="9525">
            <a:noFill/>
            <a:miter lim="800000"/>
            <a:headEnd/>
            <a:tailEnd/>
          </a:ln>
        </p:spPr>
        <p:txBody>
          <a:bodyPr wrap="none">
            <a:spAutoFit/>
          </a:bodyPr>
          <a:lstStyle/>
          <a:p>
            <a:r>
              <a:rPr lang="en-US"/>
              <a:t>Firm announces E</a:t>
            </a:r>
          </a:p>
        </p:txBody>
      </p:sp>
      <p:cxnSp>
        <p:nvCxnSpPr>
          <p:cNvPr id="80" name="Straight Connector 79"/>
          <p:cNvCxnSpPr/>
          <p:nvPr/>
        </p:nvCxnSpPr>
        <p:spPr bwMode="auto">
          <a:xfrm>
            <a:off x="6179549" y="4631758"/>
            <a:ext cx="15765" cy="191810"/>
          </a:xfrm>
          <a:prstGeom prst="line">
            <a:avLst/>
          </a:prstGeom>
          <a:noFill/>
          <a:ln w="12700" cap="flat" cmpd="sng" algn="ctr">
            <a:solidFill>
              <a:schemeClr val="tx1"/>
            </a:solidFill>
            <a:prstDash val="solid"/>
            <a:round/>
            <a:headEnd type="none" w="med" len="med"/>
            <a:tailEnd type="none" w="med" len="med"/>
          </a:ln>
          <a:effectLst/>
          <a:scene3d>
            <a:camera prst="orthographicFront">
              <a:rot lat="0" lon="0" rev="21300001"/>
            </a:camera>
            <a:lightRig rig="threePt" dir="t"/>
          </a:scene3d>
        </p:spPr>
      </p:cxnSp>
      <p:cxnSp>
        <p:nvCxnSpPr>
          <p:cNvPr id="81" name="Straight Arrow Connector 80"/>
          <p:cNvCxnSpPr>
            <a:cxnSpLocks noChangeShapeType="1"/>
          </p:cNvCxnSpPr>
          <p:nvPr/>
        </p:nvCxnSpPr>
        <p:spPr bwMode="auto">
          <a:xfrm flipH="1">
            <a:off x="6256338" y="4319588"/>
            <a:ext cx="301625" cy="328612"/>
          </a:xfrm>
          <a:prstGeom prst="straightConnector1">
            <a:avLst/>
          </a:prstGeom>
          <a:noFill/>
          <a:ln w="12700" algn="ctr">
            <a:solidFill>
              <a:schemeClr val="tx1"/>
            </a:solidFill>
            <a:round/>
            <a:headEnd/>
            <a:tailEnd type="arrow" w="med" len="med"/>
          </a:ln>
        </p:spPr>
      </p:cxnSp>
      <p:sp>
        <p:nvSpPr>
          <p:cNvPr id="82" name="TextBox 81"/>
          <p:cNvSpPr txBox="1">
            <a:spLocks noChangeArrowheads="1"/>
          </p:cNvSpPr>
          <p:nvPr/>
        </p:nvSpPr>
        <p:spPr bwMode="auto">
          <a:xfrm>
            <a:off x="6573838" y="4160838"/>
            <a:ext cx="1636712" cy="307975"/>
          </a:xfrm>
          <a:prstGeom prst="rect">
            <a:avLst/>
          </a:prstGeom>
          <a:noFill/>
          <a:ln w="9525">
            <a:noFill/>
            <a:miter lim="800000"/>
            <a:headEnd/>
            <a:tailEnd/>
          </a:ln>
        </p:spPr>
        <p:txBody>
          <a:bodyPr wrap="none">
            <a:spAutoFit/>
          </a:bodyPr>
          <a:lstStyle/>
          <a:p>
            <a:r>
              <a:rPr lang="en-US"/>
              <a:t>Firm announces E</a:t>
            </a:r>
          </a:p>
        </p:txBody>
      </p:sp>
      <p:grpSp>
        <p:nvGrpSpPr>
          <p:cNvPr id="67618" name="Group 8"/>
          <p:cNvGrpSpPr>
            <a:grpSpLocks/>
          </p:cNvGrpSpPr>
          <p:nvPr/>
        </p:nvGrpSpPr>
        <p:grpSpPr bwMode="auto">
          <a:xfrm>
            <a:off x="4608513" y="685800"/>
            <a:ext cx="3544887" cy="555625"/>
            <a:chOff x="4608129" y="685800"/>
            <a:chExt cx="3545454" cy="555427"/>
          </a:xfrm>
        </p:grpSpPr>
        <p:cxnSp>
          <p:nvCxnSpPr>
            <p:cNvPr id="67628" name="Straight Connector 5"/>
            <p:cNvCxnSpPr>
              <a:cxnSpLocks noChangeShapeType="1"/>
            </p:cNvCxnSpPr>
            <p:nvPr/>
          </p:nvCxnSpPr>
          <p:spPr bwMode="auto">
            <a:xfrm flipV="1">
              <a:off x="4608129" y="830163"/>
              <a:ext cx="544896" cy="1"/>
            </a:xfrm>
            <a:prstGeom prst="line">
              <a:avLst/>
            </a:prstGeom>
            <a:noFill/>
            <a:ln w="25400" algn="ctr">
              <a:solidFill>
                <a:srgbClr val="00B050"/>
              </a:solidFill>
              <a:round/>
              <a:headEnd/>
              <a:tailEnd/>
            </a:ln>
          </p:spPr>
        </p:cxnSp>
        <p:sp>
          <p:nvSpPr>
            <p:cNvPr id="67629" name="TextBox 6"/>
            <p:cNvSpPr txBox="1">
              <a:spLocks noChangeArrowheads="1"/>
            </p:cNvSpPr>
            <p:nvPr/>
          </p:nvSpPr>
          <p:spPr bwMode="auto">
            <a:xfrm>
              <a:off x="5172075" y="685800"/>
              <a:ext cx="2981508" cy="307777"/>
            </a:xfrm>
            <a:prstGeom prst="rect">
              <a:avLst/>
            </a:prstGeom>
            <a:noFill/>
            <a:ln w="9525">
              <a:noFill/>
              <a:miter lim="800000"/>
              <a:headEnd/>
              <a:tailEnd/>
            </a:ln>
          </p:spPr>
          <p:txBody>
            <a:bodyPr>
              <a:spAutoFit/>
            </a:bodyPr>
            <a:lstStyle/>
            <a:p>
              <a:r>
                <a:rPr lang="en-US"/>
                <a:t>Market’s Credibility Assessment</a:t>
              </a:r>
            </a:p>
          </p:txBody>
        </p:sp>
        <p:cxnSp>
          <p:nvCxnSpPr>
            <p:cNvPr id="67630" name="Straight Connector 38"/>
            <p:cNvCxnSpPr>
              <a:cxnSpLocks noChangeShapeType="1"/>
            </p:cNvCxnSpPr>
            <p:nvPr/>
          </p:nvCxnSpPr>
          <p:spPr bwMode="auto">
            <a:xfrm flipV="1">
              <a:off x="4608129" y="1077813"/>
              <a:ext cx="544896" cy="1"/>
            </a:xfrm>
            <a:prstGeom prst="line">
              <a:avLst/>
            </a:prstGeom>
            <a:noFill/>
            <a:ln w="25400" algn="ctr">
              <a:solidFill>
                <a:srgbClr val="0070C0"/>
              </a:solidFill>
              <a:round/>
              <a:headEnd/>
              <a:tailEnd/>
            </a:ln>
          </p:spPr>
        </p:cxnSp>
        <p:sp>
          <p:nvSpPr>
            <p:cNvPr id="67631" name="TextBox 39"/>
            <p:cNvSpPr txBox="1">
              <a:spLocks noChangeArrowheads="1"/>
            </p:cNvSpPr>
            <p:nvPr/>
          </p:nvSpPr>
          <p:spPr bwMode="auto">
            <a:xfrm>
              <a:off x="5172075" y="933450"/>
              <a:ext cx="2981508" cy="307777"/>
            </a:xfrm>
            <a:prstGeom prst="rect">
              <a:avLst/>
            </a:prstGeom>
            <a:noFill/>
            <a:ln w="9525">
              <a:noFill/>
              <a:miter lim="800000"/>
              <a:headEnd/>
              <a:tailEnd/>
            </a:ln>
          </p:spPr>
          <p:txBody>
            <a:bodyPr>
              <a:spAutoFit/>
            </a:bodyPr>
            <a:lstStyle/>
            <a:p>
              <a:r>
                <a:rPr lang="en-US"/>
                <a:t>ERC</a:t>
              </a:r>
            </a:p>
          </p:txBody>
        </p:sp>
      </p:grpSp>
      <p:sp>
        <p:nvSpPr>
          <p:cNvPr id="67619" name="TextBox 41"/>
          <p:cNvSpPr txBox="1">
            <a:spLocks noChangeArrowheads="1"/>
          </p:cNvSpPr>
          <p:nvPr/>
        </p:nvSpPr>
        <p:spPr bwMode="auto">
          <a:xfrm>
            <a:off x="123825" y="1235075"/>
            <a:ext cx="774700" cy="307975"/>
          </a:xfrm>
          <a:prstGeom prst="rect">
            <a:avLst/>
          </a:prstGeom>
          <a:noFill/>
          <a:ln w="28575">
            <a:noFill/>
            <a:miter lim="800000"/>
            <a:headEnd/>
            <a:tailEnd/>
          </a:ln>
        </p:spPr>
        <p:txBody>
          <a:bodyPr>
            <a:spAutoFit/>
          </a:bodyPr>
          <a:lstStyle/>
          <a:p>
            <a:r>
              <a:rPr lang="en-US"/>
              <a:t>ERC</a:t>
            </a:r>
          </a:p>
        </p:txBody>
      </p:sp>
      <p:sp>
        <p:nvSpPr>
          <p:cNvPr id="44" name="TextBox 43"/>
          <p:cNvSpPr txBox="1">
            <a:spLocks noChangeArrowheads="1"/>
          </p:cNvSpPr>
          <p:nvPr/>
        </p:nvSpPr>
        <p:spPr bwMode="auto">
          <a:xfrm>
            <a:off x="7062788" y="1389063"/>
            <a:ext cx="2105025" cy="522287"/>
          </a:xfrm>
          <a:prstGeom prst="rect">
            <a:avLst/>
          </a:prstGeom>
          <a:noFill/>
          <a:ln w="9525">
            <a:noFill/>
            <a:miter lim="800000"/>
            <a:headEnd/>
            <a:tailEnd/>
          </a:ln>
        </p:spPr>
        <p:txBody>
          <a:bodyPr>
            <a:spAutoFit/>
          </a:bodyPr>
          <a:lstStyle/>
          <a:p>
            <a:r>
              <a:rPr lang="en-US"/>
              <a:t>Inspection Report  leads to upward revision</a:t>
            </a:r>
          </a:p>
        </p:txBody>
      </p:sp>
      <p:sp>
        <p:nvSpPr>
          <p:cNvPr id="45" name="TextBox 44"/>
          <p:cNvSpPr txBox="1">
            <a:spLocks noChangeArrowheads="1"/>
          </p:cNvSpPr>
          <p:nvPr/>
        </p:nvSpPr>
        <p:spPr bwMode="auto">
          <a:xfrm>
            <a:off x="6897688" y="2687638"/>
            <a:ext cx="2105025" cy="522287"/>
          </a:xfrm>
          <a:prstGeom prst="rect">
            <a:avLst/>
          </a:prstGeom>
          <a:noFill/>
          <a:ln w="9525">
            <a:noFill/>
            <a:miter lim="800000"/>
            <a:headEnd/>
            <a:tailEnd/>
          </a:ln>
        </p:spPr>
        <p:txBody>
          <a:bodyPr>
            <a:spAutoFit/>
          </a:bodyPr>
          <a:lstStyle/>
          <a:p>
            <a:r>
              <a:rPr lang="en-US"/>
              <a:t>Inspection Report  does not change assessment</a:t>
            </a:r>
          </a:p>
        </p:txBody>
      </p:sp>
      <p:sp>
        <p:nvSpPr>
          <p:cNvPr id="46" name="TextBox 45"/>
          <p:cNvSpPr txBox="1">
            <a:spLocks noChangeArrowheads="1"/>
          </p:cNvSpPr>
          <p:nvPr/>
        </p:nvSpPr>
        <p:spPr bwMode="auto">
          <a:xfrm>
            <a:off x="6661150" y="3213100"/>
            <a:ext cx="2105025" cy="523875"/>
          </a:xfrm>
          <a:prstGeom prst="rect">
            <a:avLst/>
          </a:prstGeom>
          <a:noFill/>
          <a:ln w="9525">
            <a:noFill/>
            <a:miter lim="800000"/>
            <a:headEnd/>
            <a:tailEnd/>
          </a:ln>
        </p:spPr>
        <p:txBody>
          <a:bodyPr>
            <a:spAutoFit/>
          </a:bodyPr>
          <a:lstStyle/>
          <a:p>
            <a:r>
              <a:rPr lang="en-US"/>
              <a:t>Inspection Report  leads to downward revision</a:t>
            </a:r>
          </a:p>
        </p:txBody>
      </p:sp>
      <p:cxnSp>
        <p:nvCxnSpPr>
          <p:cNvPr id="47" name="Straight Connector 46"/>
          <p:cNvCxnSpPr>
            <a:cxnSpLocks noChangeShapeType="1"/>
          </p:cNvCxnSpPr>
          <p:nvPr/>
        </p:nvCxnSpPr>
        <p:spPr bwMode="auto">
          <a:xfrm flipH="1" flipV="1">
            <a:off x="6259513" y="2549525"/>
            <a:ext cx="7937" cy="582613"/>
          </a:xfrm>
          <a:prstGeom prst="line">
            <a:avLst/>
          </a:prstGeom>
          <a:noFill/>
          <a:ln w="31750" algn="ctr">
            <a:solidFill>
              <a:srgbClr val="0070C0"/>
            </a:solidFill>
            <a:round/>
            <a:headEnd/>
            <a:tailEnd/>
          </a:ln>
        </p:spPr>
      </p:cxnSp>
      <p:cxnSp>
        <p:nvCxnSpPr>
          <p:cNvPr id="48" name="Straight Connector 47"/>
          <p:cNvCxnSpPr>
            <a:cxnSpLocks noChangeShapeType="1"/>
          </p:cNvCxnSpPr>
          <p:nvPr/>
        </p:nvCxnSpPr>
        <p:spPr bwMode="auto">
          <a:xfrm>
            <a:off x="6276975" y="3098800"/>
            <a:ext cx="1503363" cy="0"/>
          </a:xfrm>
          <a:prstGeom prst="line">
            <a:avLst/>
          </a:prstGeom>
          <a:noFill/>
          <a:ln w="31750" algn="ctr">
            <a:solidFill>
              <a:srgbClr val="0070C0"/>
            </a:solidFill>
            <a:round/>
            <a:headEnd/>
            <a:tailEnd/>
          </a:ln>
        </p:spPr>
      </p:cxnSp>
      <p:cxnSp>
        <p:nvCxnSpPr>
          <p:cNvPr id="49" name="Straight Connector 48"/>
          <p:cNvCxnSpPr>
            <a:cxnSpLocks noChangeShapeType="1"/>
          </p:cNvCxnSpPr>
          <p:nvPr/>
        </p:nvCxnSpPr>
        <p:spPr bwMode="auto">
          <a:xfrm>
            <a:off x="6000750" y="1958975"/>
            <a:ext cx="15875" cy="550863"/>
          </a:xfrm>
          <a:prstGeom prst="line">
            <a:avLst/>
          </a:prstGeom>
          <a:noFill/>
          <a:ln w="28575" algn="ctr">
            <a:solidFill>
              <a:srgbClr val="00B050"/>
            </a:solidFill>
            <a:round/>
            <a:headEnd/>
            <a:tailEnd/>
          </a:ln>
        </p:spPr>
      </p:cxnSp>
      <p:cxnSp>
        <p:nvCxnSpPr>
          <p:cNvPr id="51" name="Straight Connector 50"/>
          <p:cNvCxnSpPr>
            <a:cxnSpLocks noChangeShapeType="1"/>
          </p:cNvCxnSpPr>
          <p:nvPr/>
        </p:nvCxnSpPr>
        <p:spPr bwMode="auto">
          <a:xfrm>
            <a:off x="6015038" y="1966913"/>
            <a:ext cx="1422400" cy="0"/>
          </a:xfrm>
          <a:prstGeom prst="line">
            <a:avLst/>
          </a:prstGeom>
          <a:noFill/>
          <a:ln w="28575" algn="ctr">
            <a:solidFill>
              <a:srgbClr val="00B050"/>
            </a:solidFill>
            <a:round/>
            <a:headEnd/>
            <a:tailEnd/>
          </a:ln>
        </p:spPr>
      </p:cxnSp>
      <p:cxnSp>
        <p:nvCxnSpPr>
          <p:cNvPr id="53" name="Straight Connector 52"/>
          <p:cNvCxnSpPr>
            <a:cxnSpLocks noChangeShapeType="1"/>
          </p:cNvCxnSpPr>
          <p:nvPr/>
        </p:nvCxnSpPr>
        <p:spPr bwMode="auto">
          <a:xfrm>
            <a:off x="6205538" y="2547938"/>
            <a:ext cx="1422400" cy="0"/>
          </a:xfrm>
          <a:prstGeom prst="line">
            <a:avLst/>
          </a:prstGeom>
          <a:noFill/>
          <a:ln w="28575" algn="ctr">
            <a:solidFill>
              <a:srgbClr val="00B05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44" grpId="0"/>
      <p:bldP spid="44" grpId="1"/>
      <p:bldP spid="45" grpId="0"/>
      <p:bldP spid="45" grpId="1"/>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Table 2: Descriptive Statistics</a:t>
            </a:r>
            <a:endParaRPr lang="en-US" dirty="0"/>
          </a:p>
        </p:txBody>
      </p:sp>
      <p:pic>
        <p:nvPicPr>
          <p:cNvPr id="69634" name="Picture 2"/>
          <p:cNvPicPr>
            <a:picLocks noChangeAspect="1" noChangeArrowheads="1"/>
          </p:cNvPicPr>
          <p:nvPr/>
        </p:nvPicPr>
        <p:blipFill>
          <a:blip r:embed="rId2"/>
          <a:srcRect/>
          <a:stretch>
            <a:fillRect/>
          </a:stretch>
        </p:blipFill>
        <p:spPr bwMode="auto">
          <a:xfrm>
            <a:off x="862013" y="1825625"/>
            <a:ext cx="7419975"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Table 2: Descriptive Statistics</a:t>
            </a:r>
            <a:endParaRPr lang="en-US" dirty="0"/>
          </a:p>
        </p:txBody>
      </p:sp>
      <p:pic>
        <p:nvPicPr>
          <p:cNvPr id="70658" name="Picture 2"/>
          <p:cNvPicPr>
            <a:picLocks noChangeAspect="1" noChangeArrowheads="1"/>
          </p:cNvPicPr>
          <p:nvPr/>
        </p:nvPicPr>
        <p:blipFill>
          <a:blip r:embed="rId2"/>
          <a:srcRect/>
          <a:stretch>
            <a:fillRect/>
          </a:stretch>
        </p:blipFill>
        <p:spPr bwMode="auto">
          <a:xfrm>
            <a:off x="134938" y="1597025"/>
            <a:ext cx="8788400" cy="315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p:cNvSpPr txBox="1">
            <a:spLocks noChangeArrowheads="1"/>
          </p:cNvSpPr>
          <p:nvPr/>
        </p:nvSpPr>
        <p:spPr bwMode="auto">
          <a:xfrm>
            <a:off x="665163" y="5213350"/>
            <a:ext cx="1590675" cy="369888"/>
          </a:xfrm>
          <a:prstGeom prst="rect">
            <a:avLst/>
          </a:prstGeom>
          <a:noFill/>
          <a:ln w="9525">
            <a:noFill/>
            <a:miter lim="800000"/>
            <a:headEnd/>
            <a:tailEnd/>
          </a:ln>
        </p:spPr>
        <p:txBody>
          <a:bodyPr>
            <a:spAutoFit/>
          </a:bodyPr>
          <a:lstStyle/>
          <a:p>
            <a:r>
              <a:rPr lang="en-US" sz="1800">
                <a:latin typeface="Times New Roman" pitchFamily="18" charset="0"/>
                <a:cs typeface="Times New Roman" pitchFamily="18" charset="0"/>
              </a:rPr>
              <a:t>Countries</a:t>
            </a:r>
          </a:p>
        </p:txBody>
      </p:sp>
      <p:pic>
        <p:nvPicPr>
          <p:cNvPr id="71682" name="Picture 2"/>
          <p:cNvPicPr>
            <a:picLocks noChangeAspect="1" noChangeArrowheads="1"/>
          </p:cNvPicPr>
          <p:nvPr/>
        </p:nvPicPr>
        <p:blipFill>
          <a:blip r:embed="rId2"/>
          <a:srcRect/>
          <a:stretch>
            <a:fillRect/>
          </a:stretch>
        </p:blipFill>
        <p:spPr bwMode="auto">
          <a:xfrm>
            <a:off x="520700" y="227013"/>
            <a:ext cx="7639050"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Broader economic questions</a:t>
            </a:r>
          </a:p>
        </p:txBody>
      </p:sp>
      <p:sp>
        <p:nvSpPr>
          <p:cNvPr id="24579" name="Content Placeholder 2"/>
          <p:cNvSpPr>
            <a:spLocks noGrp="1"/>
          </p:cNvSpPr>
          <p:nvPr>
            <p:ph idx="1"/>
          </p:nvPr>
        </p:nvSpPr>
        <p:spPr>
          <a:xfrm>
            <a:off x="457200" y="1581150"/>
            <a:ext cx="8458200" cy="4437063"/>
          </a:xfrm>
        </p:spPr>
        <p:txBody>
          <a:bodyPr>
            <a:normAutofit fontScale="92500"/>
          </a:bodyPr>
          <a:lstStyle/>
          <a:p>
            <a:pPr lvl="1">
              <a:defRPr/>
            </a:pPr>
            <a:r>
              <a:rPr lang="en-US" dirty="0" smtClean="0"/>
              <a:t>Does audit oversight by a public-sector regulator improve  trust and confidence in financial reporting?</a:t>
            </a:r>
          </a:p>
          <a:p>
            <a:pPr lvl="2">
              <a:defRPr/>
            </a:pPr>
            <a:r>
              <a:rPr lang="en-US" dirty="0" smtClean="0"/>
              <a:t>Recent work in financial economics suggests trust is important</a:t>
            </a:r>
          </a:p>
          <a:p>
            <a:pPr lvl="2">
              <a:defRPr/>
            </a:pPr>
            <a:r>
              <a:rPr lang="en-US" dirty="0" smtClean="0"/>
              <a:t>What are the capital-market effects of public audit oversight?</a:t>
            </a:r>
          </a:p>
          <a:p>
            <a:pPr lvl="2">
              <a:defRPr/>
            </a:pPr>
            <a:r>
              <a:rPr lang="en-US" dirty="0"/>
              <a:t>D</a:t>
            </a:r>
            <a:r>
              <a:rPr lang="en-US" dirty="0" smtClean="0"/>
              <a:t>oes reporting credibility manifest in market pricing? </a:t>
            </a:r>
          </a:p>
          <a:p>
            <a:pPr>
              <a:defRPr/>
            </a:pPr>
            <a:r>
              <a:rPr/>
              <a:t>It is not a priori </a:t>
            </a:r>
            <a:r>
              <a:t>obvious </a:t>
            </a:r>
            <a:r>
              <a:rPr/>
              <a:t>audit oversight by a public-sector regulator is an improvement </a:t>
            </a:r>
            <a:r>
              <a:t>over </a:t>
            </a:r>
            <a:r>
              <a:rPr/>
              <a:t>prior regime</a:t>
            </a:r>
          </a:p>
          <a:p>
            <a:pPr lvl="2">
              <a:defRPr/>
            </a:pPr>
            <a:r>
              <a:rPr lang="en-US" dirty="0"/>
              <a:t>Extensive academic debate </a:t>
            </a:r>
            <a:r>
              <a:rPr lang="en-US" dirty="0" smtClean="0"/>
              <a:t>on relative </a:t>
            </a:r>
            <a:r>
              <a:rPr lang="en-US" dirty="0"/>
              <a:t>merits of public vs. private enforcement </a:t>
            </a:r>
            <a:r>
              <a:rPr lang="en-US" dirty="0" smtClean="0"/>
              <a:t>(La </a:t>
            </a:r>
            <a:r>
              <a:rPr lang="en-US" dirty="0"/>
              <a:t>Porta et al., </a:t>
            </a:r>
            <a:r>
              <a:rPr lang="en-US" dirty="0" smtClean="0"/>
              <a:t>2006; Jackson/Roe, 2009)</a:t>
            </a:r>
          </a:p>
          <a:p>
            <a:pPr lvl="2">
              <a:defRPr/>
            </a:pPr>
            <a:r>
              <a:rPr lang="en-US" dirty="0" smtClean="0"/>
              <a:t>There are various pros and cons</a:t>
            </a:r>
            <a:endParaRPr lang="en-US" dirty="0"/>
          </a:p>
          <a:p>
            <a:pPr lvl="1">
              <a:defRPr/>
            </a:pPr>
            <a:endParaRPr lang="en-US" dirty="0" smtClean="0"/>
          </a:p>
          <a:p>
            <a:pPr lvl="2">
              <a:defRPr/>
            </a:pPr>
            <a:endParaRPr lang="en-US" dirty="0"/>
          </a:p>
          <a:p>
            <a:pPr lvl="2">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788987"/>
          </a:xfrm>
        </p:spPr>
        <p:txBody>
          <a:bodyPr/>
          <a:lstStyle/>
          <a:p>
            <a:pPr>
              <a:defRPr/>
            </a:pPr>
            <a:r>
              <a:rPr lang="en-US" dirty="0" smtClean="0"/>
              <a:t>Table 3: Limited and full inspections</a:t>
            </a:r>
            <a:endParaRPr lang="en-US" dirty="0"/>
          </a:p>
        </p:txBody>
      </p:sp>
      <p:graphicFrame>
        <p:nvGraphicFramePr>
          <p:cNvPr id="3" name="Table 2"/>
          <p:cNvGraphicFramePr>
            <a:graphicFrameLocks noGrp="1"/>
          </p:cNvGraphicFramePr>
          <p:nvPr/>
        </p:nvGraphicFramePr>
        <p:xfrm>
          <a:off x="1792288" y="1200150"/>
          <a:ext cx="5053012" cy="4554538"/>
        </p:xfrm>
        <a:graphic>
          <a:graphicData uri="http://schemas.openxmlformats.org/drawingml/2006/table">
            <a:tbl>
              <a:tblPr/>
              <a:tblGrid>
                <a:gridCol w="3626007"/>
                <a:gridCol w="1427009"/>
              </a:tblGrid>
              <a:tr h="166268">
                <a:tc>
                  <a:txBody>
                    <a:bodyPr/>
                    <a:lstStyle/>
                    <a:p>
                      <a:pPr algn="l" fontAlgn="b"/>
                      <a:r>
                        <a:rPr lang="en-US" sz="1200" b="1" i="0" u="none" strike="noStrike" dirty="0">
                          <a:effectLst/>
                          <a:latin typeface="Arial"/>
                        </a:rPr>
                        <a:t>Table 3: Panel A</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r>
              <a:tr h="270251">
                <a:tc>
                  <a:txBody>
                    <a:bodyPr/>
                    <a:lstStyle/>
                    <a:p>
                      <a:pPr algn="l" fontAlgn="b"/>
                      <a:r>
                        <a:rPr lang="en-US" sz="1200" b="0" i="0" u="none" strike="noStrike" dirty="0">
                          <a:effectLst/>
                          <a:latin typeface="Arial"/>
                        </a:rPr>
                        <a:t>Dependent Variable: Cumulative Abnormal Returns</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r>
              <a:tr h="269195">
                <a:tc>
                  <a:txBody>
                    <a:bodyPr/>
                    <a:lstStyle/>
                    <a:p>
                      <a:pPr algn="l" fontAlgn="b"/>
                      <a:r>
                        <a:rPr lang="en-US" sz="1200" b="0" i="0" u="none" strike="noStrike" dirty="0">
                          <a:effectLst/>
                          <a:latin typeface="Arial"/>
                        </a:rPr>
                        <a:t>Independent Variables</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OLS</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r>
              <a:tr h="160818">
                <a:tc>
                  <a:txBody>
                    <a:bodyPr/>
                    <a:lstStyle/>
                    <a:p>
                      <a:pPr algn="l" fontAlgn="b"/>
                      <a:r>
                        <a:rPr lang="en-US" sz="1200" b="0" i="0" u="none" strike="noStrike">
                          <a:effectLst/>
                          <a:latin typeface="Arial"/>
                        </a:rPr>
                        <a:t> </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r>
              <a:tr h="160818">
                <a:tc>
                  <a:txBody>
                    <a:bodyPr/>
                    <a:lstStyle/>
                    <a:p>
                      <a:pPr algn="l" fontAlgn="b"/>
                      <a:r>
                        <a:rPr lang="en-US" sz="1200" b="0" i="0" u="none" strike="noStrike" dirty="0">
                          <a:effectLst/>
                          <a:latin typeface="Arial"/>
                        </a:rPr>
                        <a:t>UE</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0.481**</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(2.086)</a:t>
                      </a:r>
                    </a:p>
                  </a:txBody>
                  <a:tcPr marL="8279" marR="8279" marT="8279" marB="0" anchor="b">
                    <a:lnL>
                      <a:noFill/>
                    </a:lnL>
                    <a:lnR>
                      <a:noFill/>
                    </a:lnR>
                    <a:lnT>
                      <a:noFill/>
                    </a:lnT>
                    <a:lnB>
                      <a:noFill/>
                    </a:lnB>
                  </a:tcPr>
                </a:tc>
              </a:tr>
              <a:tr h="160818">
                <a:tc>
                  <a:txBody>
                    <a:bodyPr/>
                    <a:lstStyle/>
                    <a:p>
                      <a:pPr algn="l" fontAlgn="b"/>
                      <a:r>
                        <a:rPr lang="en-US" sz="1200" b="0" i="0" u="none" strike="noStrike">
                          <a:effectLst/>
                          <a:latin typeface="Arial"/>
                        </a:rPr>
                        <a:t>UE x Loss</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-0.491***</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(-3.658)</a:t>
                      </a:r>
                    </a:p>
                  </a:txBody>
                  <a:tcPr marL="8279" marR="8279" marT="8279" marB="0" anchor="b">
                    <a:lnL>
                      <a:noFill/>
                    </a:lnL>
                    <a:lnR>
                      <a:noFill/>
                    </a:lnR>
                    <a:lnT>
                      <a:noFill/>
                    </a:lnT>
                    <a:lnB>
                      <a:noFill/>
                    </a:lnB>
                  </a:tcPr>
                </a:tc>
              </a:tr>
              <a:tr h="160818">
                <a:tc>
                  <a:txBody>
                    <a:bodyPr/>
                    <a:lstStyle/>
                    <a:p>
                      <a:pPr algn="l" fontAlgn="b"/>
                      <a:r>
                        <a:rPr lang="en-US" sz="1200" b="0" i="0" u="none" strike="noStrike" dirty="0">
                          <a:effectLst/>
                          <a:latin typeface="Arial"/>
                        </a:rPr>
                        <a:t>UE x Size</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-0.006</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(-0.264)</a:t>
                      </a:r>
                    </a:p>
                  </a:txBody>
                  <a:tcPr marL="8279" marR="8279" marT="8279" marB="0" anchor="b">
                    <a:lnL>
                      <a:noFill/>
                    </a:lnL>
                    <a:lnR>
                      <a:noFill/>
                    </a:lnR>
                    <a:lnT>
                      <a:noFill/>
                    </a:lnT>
                    <a:lnB>
                      <a:noFill/>
                    </a:lnB>
                  </a:tcPr>
                </a:tc>
              </a:tr>
              <a:tr h="160818">
                <a:tc>
                  <a:txBody>
                    <a:bodyPr/>
                    <a:lstStyle/>
                    <a:p>
                      <a:pPr algn="l" fontAlgn="b"/>
                      <a:r>
                        <a:rPr lang="en-US" sz="1200" b="0" i="0" u="none" strike="noStrike" dirty="0">
                          <a:effectLst/>
                          <a:latin typeface="Arial"/>
                        </a:rPr>
                        <a:t>UE x M2B</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0.031</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(1.261)</a:t>
                      </a:r>
                    </a:p>
                  </a:txBody>
                  <a:tcPr marL="8279" marR="8279" marT="8279" marB="0" anchor="b">
                    <a:lnL>
                      <a:noFill/>
                    </a:lnL>
                    <a:lnR>
                      <a:noFill/>
                    </a:lnR>
                    <a:lnT>
                      <a:noFill/>
                    </a:lnT>
                    <a:lnB>
                      <a:noFill/>
                    </a:lnB>
                  </a:tcPr>
                </a:tc>
              </a:tr>
              <a:tr h="160818">
                <a:tc>
                  <a:txBody>
                    <a:bodyPr/>
                    <a:lstStyle/>
                    <a:p>
                      <a:pPr algn="l" fontAlgn="b"/>
                      <a:r>
                        <a:rPr lang="en-US" sz="1200" b="0" i="0" u="none" strike="noStrike" dirty="0">
                          <a:effectLst/>
                          <a:latin typeface="Arial"/>
                        </a:rPr>
                        <a:t>UE x Leverage</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-0.002</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(-0.162)</a:t>
                      </a:r>
                    </a:p>
                  </a:txBody>
                  <a:tcPr marL="8279" marR="8279" marT="8279" marB="0" anchor="b">
                    <a:lnL>
                      <a:noFill/>
                    </a:lnL>
                    <a:lnR>
                      <a:noFill/>
                    </a:lnR>
                    <a:lnT>
                      <a:noFill/>
                    </a:lnT>
                    <a:lnB>
                      <a:noFill/>
                    </a:lnB>
                  </a:tcPr>
                </a:tc>
              </a:tr>
              <a:tr h="160818">
                <a:tc>
                  <a:txBody>
                    <a:bodyPr/>
                    <a:lstStyle/>
                    <a:p>
                      <a:pPr algn="l" fontAlgn="b"/>
                      <a:r>
                        <a:rPr lang="en-US" sz="1200" b="0" i="0" u="none" strike="noStrike" dirty="0">
                          <a:effectLst/>
                          <a:latin typeface="Arial"/>
                        </a:rPr>
                        <a:t>UE x Persistence</a:t>
                      </a:r>
                    </a:p>
                  </a:txBody>
                  <a:tcPr marL="8279" marR="8279" marT="8279" marB="0" anchor="b">
                    <a:lnL>
                      <a:noFill/>
                    </a:lnL>
                    <a:lnR>
                      <a:noFill/>
                    </a:lnR>
                    <a:lnT>
                      <a:noFill/>
                    </a:lnT>
                    <a:lnB>
                      <a:noFill/>
                    </a:lnB>
                  </a:tcPr>
                </a:tc>
                <a:tc>
                  <a:txBody>
                    <a:bodyPr/>
                    <a:lstStyle/>
                    <a:p>
                      <a:pPr algn="ctr" fontAlgn="b"/>
                      <a:r>
                        <a:rPr lang="en-US" sz="1200" b="0" i="0" u="none" strike="noStrike">
                          <a:effectLst/>
                          <a:latin typeface="Arial"/>
                        </a:rPr>
                        <a:t>0.073</a:t>
                      </a:r>
                    </a:p>
                  </a:txBody>
                  <a:tcPr marL="8279" marR="8279" marT="8279" marB="0" anchor="b">
                    <a:lnL>
                      <a:noFill/>
                    </a:lnL>
                    <a:lnR>
                      <a:noFill/>
                    </a:lnR>
                    <a:lnT>
                      <a:noFill/>
                    </a:lnT>
                    <a:lnB>
                      <a:noFill/>
                    </a:lnB>
                  </a:tcPr>
                </a:tc>
              </a:tr>
              <a:tr h="160818">
                <a:tc>
                  <a:txBody>
                    <a:bodyPr/>
                    <a:lstStyle/>
                    <a:p>
                      <a:pPr algn="l" fontAlgn="b"/>
                      <a:endParaRPr lang="en-US" sz="1200" b="0" i="0" u="none" strike="noStrike" dirty="0">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dirty="0">
                          <a:effectLst/>
                          <a:latin typeface="Arial"/>
                        </a:rPr>
                        <a:t>(1.087)</a:t>
                      </a:r>
                    </a:p>
                  </a:txBody>
                  <a:tcPr marL="8279" marR="8279" marT="8279" marB="0" anchor="b">
                    <a:lnL>
                      <a:noFill/>
                    </a:lnL>
                    <a:lnR>
                      <a:noFill/>
                    </a:lnR>
                    <a:lnT>
                      <a:noFill/>
                    </a:lnT>
                    <a:lnB>
                      <a:noFill/>
                    </a:lnB>
                  </a:tcPr>
                </a:tc>
              </a:tr>
              <a:tr h="160818">
                <a:tc>
                  <a:txBody>
                    <a:bodyPr/>
                    <a:lstStyle/>
                    <a:p>
                      <a:pPr algn="l" fontAlgn="b"/>
                      <a:r>
                        <a:rPr lang="en-US" sz="1200" b="0" i="0" u="none" strike="noStrike">
                          <a:effectLst/>
                          <a:latin typeface="Arial"/>
                        </a:rPr>
                        <a:t>UE x Beta</a:t>
                      </a:r>
                    </a:p>
                  </a:txBody>
                  <a:tcPr marL="8279" marR="8279" marT="8279" marB="0" anchor="b">
                    <a:lnL>
                      <a:noFill/>
                    </a:lnL>
                    <a:lnR>
                      <a:noFill/>
                    </a:lnR>
                    <a:lnT>
                      <a:noFill/>
                    </a:lnT>
                    <a:lnB>
                      <a:noFill/>
                    </a:lnB>
                  </a:tcPr>
                </a:tc>
                <a:tc>
                  <a:txBody>
                    <a:bodyPr/>
                    <a:lstStyle/>
                    <a:p>
                      <a:pPr algn="ctr" fontAlgn="b"/>
                      <a:r>
                        <a:rPr lang="en-US" sz="1200" b="0" i="0" u="none" strike="noStrike" dirty="0">
                          <a:effectLst/>
                          <a:latin typeface="Arial"/>
                        </a:rPr>
                        <a:t>0.298***</a:t>
                      </a:r>
                    </a:p>
                  </a:txBody>
                  <a:tcPr marL="8279" marR="8279" marT="8279" marB="0" anchor="b">
                    <a:lnL>
                      <a:noFill/>
                    </a:lnL>
                    <a:lnR>
                      <a:noFill/>
                    </a:lnR>
                    <a:lnT>
                      <a:noFill/>
                    </a:lnT>
                    <a:lnB>
                      <a:noFill/>
                    </a:lnB>
                  </a:tcPr>
                </a:tc>
              </a:tr>
              <a:tr h="160818">
                <a:tc>
                  <a:txBody>
                    <a:bodyPr/>
                    <a:lstStyle/>
                    <a:p>
                      <a:pPr algn="l" fontAlgn="b"/>
                      <a:endParaRPr lang="en-US" sz="1200" b="0" i="0" u="none" strike="noStrike">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dirty="0">
                          <a:effectLst/>
                          <a:latin typeface="Arial"/>
                        </a:rPr>
                        <a:t>(4.436)</a:t>
                      </a:r>
                    </a:p>
                  </a:txBody>
                  <a:tcPr marL="8279" marR="8279" marT="8279" marB="0" anchor="b">
                    <a:lnL>
                      <a:noFill/>
                    </a:lnL>
                    <a:lnR>
                      <a:noFill/>
                    </a:lnR>
                    <a:lnT>
                      <a:noFill/>
                    </a:lnT>
                    <a:lnB>
                      <a:noFill/>
                    </a:lnB>
                  </a:tcPr>
                </a:tc>
              </a:tr>
              <a:tr h="160818">
                <a:tc>
                  <a:txBody>
                    <a:bodyPr/>
                    <a:lstStyle/>
                    <a:p>
                      <a:pPr algn="l" fontAlgn="b"/>
                      <a:r>
                        <a:rPr lang="en-US" sz="1200" b="0" i="0" u="none" strike="noStrike" dirty="0">
                          <a:effectLst/>
                          <a:latin typeface="Arial"/>
                        </a:rPr>
                        <a:t>Constant</a:t>
                      </a:r>
                    </a:p>
                  </a:txBody>
                  <a:tcPr marL="8279" marR="8279" marT="8279" marB="0" anchor="b">
                    <a:lnL>
                      <a:noFill/>
                    </a:lnL>
                    <a:lnR>
                      <a:noFill/>
                    </a:lnR>
                    <a:lnT>
                      <a:noFill/>
                    </a:lnT>
                    <a:lnB>
                      <a:noFill/>
                    </a:lnB>
                  </a:tcPr>
                </a:tc>
                <a:tc>
                  <a:txBody>
                    <a:bodyPr/>
                    <a:lstStyle/>
                    <a:p>
                      <a:pPr algn="ctr" fontAlgn="b"/>
                      <a:r>
                        <a:rPr lang="en-US" sz="1200" b="0" i="0" u="none" strike="noStrike" dirty="0">
                          <a:effectLst/>
                          <a:latin typeface="Arial"/>
                        </a:rPr>
                        <a:t>0.003</a:t>
                      </a:r>
                    </a:p>
                  </a:txBody>
                  <a:tcPr marL="8279" marR="8279" marT="8279" marB="0" anchor="b">
                    <a:lnL>
                      <a:noFill/>
                    </a:lnL>
                    <a:lnR>
                      <a:noFill/>
                    </a:lnR>
                    <a:lnT>
                      <a:noFill/>
                    </a:lnT>
                    <a:lnB>
                      <a:noFill/>
                    </a:lnB>
                  </a:tcPr>
                </a:tc>
              </a:tr>
              <a:tr h="160818">
                <a:tc>
                  <a:txBody>
                    <a:bodyPr/>
                    <a:lstStyle/>
                    <a:p>
                      <a:pPr algn="l" fontAlgn="b"/>
                      <a:endParaRPr lang="en-US" sz="1200" b="0" i="0" u="none" strike="noStrike">
                        <a:effectLst/>
                        <a:latin typeface="Arial"/>
                      </a:endParaRPr>
                    </a:p>
                  </a:txBody>
                  <a:tcPr marL="8279" marR="8279" marT="8279" marB="0" anchor="b">
                    <a:lnL>
                      <a:noFill/>
                    </a:lnL>
                    <a:lnR>
                      <a:noFill/>
                    </a:lnR>
                    <a:lnT>
                      <a:noFill/>
                    </a:lnT>
                    <a:lnB>
                      <a:noFill/>
                    </a:lnB>
                  </a:tcPr>
                </a:tc>
                <a:tc>
                  <a:txBody>
                    <a:bodyPr/>
                    <a:lstStyle/>
                    <a:p>
                      <a:pPr algn="ctr" fontAlgn="b"/>
                      <a:r>
                        <a:rPr lang="en-US" sz="1200" b="0" i="0" u="none" strike="noStrike" dirty="0">
                          <a:effectLst/>
                          <a:latin typeface="Arial"/>
                        </a:rPr>
                        <a:t>(0.933)</a:t>
                      </a:r>
                    </a:p>
                  </a:txBody>
                  <a:tcPr marL="8279" marR="8279" marT="8279" marB="0" anchor="b">
                    <a:lnL>
                      <a:noFill/>
                    </a:lnL>
                    <a:lnR>
                      <a:noFill/>
                    </a:lnR>
                    <a:lnT>
                      <a:noFill/>
                    </a:lnT>
                    <a:lnB>
                      <a:noFill/>
                    </a:lnB>
                  </a:tcPr>
                </a:tc>
              </a:tr>
              <a:tr h="160818">
                <a:tc>
                  <a:txBody>
                    <a:bodyPr/>
                    <a:lstStyle/>
                    <a:p>
                      <a:pPr algn="l" fontAlgn="b"/>
                      <a:r>
                        <a:rPr lang="en-US" sz="1200" b="0" i="0" u="none" strike="noStrike">
                          <a:effectLst/>
                          <a:latin typeface="Arial"/>
                        </a:rPr>
                        <a:t> </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 </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r>
              <a:tr h="160818">
                <a:tc>
                  <a:txBody>
                    <a:bodyPr/>
                    <a:lstStyle/>
                    <a:p>
                      <a:pPr algn="l" fontAlgn="b"/>
                      <a:r>
                        <a:rPr lang="en-US" sz="1200" b="0" i="0" u="none" strike="noStrike">
                          <a:effectLst/>
                          <a:latin typeface="Arial"/>
                        </a:rPr>
                        <a:t>Observations</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41,830</a:t>
                      </a:r>
                    </a:p>
                  </a:txBody>
                  <a:tcPr marL="8279" marR="8279" marT="8279" marB="0" anchor="b">
                    <a:lnL>
                      <a:noFill/>
                    </a:lnL>
                    <a:lnR>
                      <a:noFill/>
                    </a:lnR>
                    <a:lnT w="6350" cap="flat" cmpd="sng" algn="ctr">
                      <a:solidFill>
                        <a:srgbClr val="000000"/>
                      </a:solidFill>
                      <a:prstDash val="solid"/>
                      <a:round/>
                      <a:headEnd type="none" w="med" len="med"/>
                      <a:tailEnd type="none" w="med" len="med"/>
                    </a:lnT>
                    <a:lnB>
                      <a:noFill/>
                    </a:lnB>
                  </a:tcPr>
                </a:tc>
              </a:tr>
              <a:tr h="160818">
                <a:tc>
                  <a:txBody>
                    <a:bodyPr/>
                    <a:lstStyle/>
                    <a:p>
                      <a:pPr algn="l" fontAlgn="b"/>
                      <a:r>
                        <a:rPr lang="en-US" sz="1200" b="0" i="0" u="none" strike="noStrike">
                          <a:effectLst/>
                          <a:latin typeface="Arial"/>
                        </a:rPr>
                        <a:t>R-squared</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0.018</a:t>
                      </a:r>
                    </a:p>
                  </a:txBody>
                  <a:tcPr marL="8279" marR="8279" marT="8279"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839787"/>
          </a:xfrm>
        </p:spPr>
        <p:txBody>
          <a:bodyPr/>
          <a:lstStyle/>
          <a:p>
            <a:pPr>
              <a:defRPr/>
            </a:pPr>
            <a:r>
              <a:rPr lang="en-US" dirty="0" smtClean="0"/>
              <a:t>Table 3 Panel B: Limited and full inspections</a:t>
            </a:r>
            <a:endParaRPr lang="en-US" dirty="0"/>
          </a:p>
        </p:txBody>
      </p:sp>
      <p:graphicFrame>
        <p:nvGraphicFramePr>
          <p:cNvPr id="3" name="Table 2"/>
          <p:cNvGraphicFramePr>
            <a:graphicFrameLocks noGrp="1"/>
          </p:cNvGraphicFramePr>
          <p:nvPr/>
        </p:nvGraphicFramePr>
        <p:xfrm>
          <a:off x="1035050" y="1052513"/>
          <a:ext cx="6445250" cy="4637087"/>
        </p:xfrm>
        <a:graphic>
          <a:graphicData uri="http://schemas.openxmlformats.org/drawingml/2006/table">
            <a:tbl>
              <a:tblPr/>
              <a:tblGrid>
                <a:gridCol w="2401475"/>
                <a:gridCol w="1010944"/>
                <a:gridCol w="1010944"/>
                <a:gridCol w="1010944"/>
                <a:gridCol w="1010944"/>
              </a:tblGrid>
              <a:tr h="246529">
                <a:tc>
                  <a:txBody>
                    <a:bodyPr/>
                    <a:lstStyle/>
                    <a:p>
                      <a:pPr algn="l" fontAlgn="b"/>
                      <a:r>
                        <a:rPr lang="en-US" sz="1200" b="1" i="0" u="none" strike="noStrike" dirty="0">
                          <a:effectLst/>
                          <a:latin typeface="Arial"/>
                        </a:rPr>
                        <a:t>Table 3: Panel 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99142">
                <a:tc>
                  <a:txBody>
                    <a:bodyPr/>
                    <a:lstStyle/>
                    <a:p>
                      <a:pPr algn="l" fontAlgn="b"/>
                      <a:r>
                        <a:rPr lang="en-US" sz="1200" b="0" i="0" u="none" strike="noStrike">
                          <a:effectLst/>
                          <a:latin typeface="Arial"/>
                        </a:rPr>
                        <a:t>Dependent Variable: Cumulative Abnormal Returns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571">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gridSpan="2">
                  <a:txBody>
                    <a:bodyPr/>
                    <a:lstStyle/>
                    <a:p>
                      <a:pPr algn="ctr" fontAlgn="b"/>
                      <a:r>
                        <a:rPr lang="en-US" sz="1200" b="0" i="0" u="none" strike="noStrike" dirty="0">
                          <a:effectLst/>
                          <a:latin typeface="Arial"/>
                        </a:rPr>
                        <a:t>Limited Inspections</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dirty="0">
                          <a:effectLst/>
                          <a:latin typeface="Arial"/>
                        </a:rPr>
                        <a:t>Full Inspections</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r>
              <a:tr h="399142">
                <a:tc>
                  <a:txBody>
                    <a:bodyPr/>
                    <a:lstStyle/>
                    <a:p>
                      <a:pPr algn="l" fontAlgn="b"/>
                      <a:endParaRPr lang="en-US" sz="1200" b="0"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Fieldwork</a:t>
                      </a:r>
                    </a:p>
                  </a:txBody>
                  <a:tcPr marL="9525" marR="9525" marT="9525"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Inspection Reports</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Fieldwork</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Inspection Reports</a:t>
                      </a:r>
                    </a:p>
                  </a:txBody>
                  <a:tcPr marL="9525" marR="9525" marT="9525"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571">
                <a:tc>
                  <a:txBody>
                    <a:bodyPr/>
                    <a:lstStyle/>
                    <a:p>
                      <a:pPr algn="l" fontAlgn="b"/>
                      <a:r>
                        <a:rPr lang="en-US" sz="1200" b="1" i="0" u="none" strike="noStrike">
                          <a:effectLst/>
                          <a:latin typeface="Arial"/>
                        </a:rPr>
                        <a:t>Post x Treated x UE</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-0.023</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0.323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Arial"/>
                        </a:rPr>
                        <a:t>0.903***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effectLst/>
                          <a:latin typeface="Arial"/>
                        </a:rPr>
                        <a:t>0.935**</a:t>
                      </a:r>
                    </a:p>
                  </a:txBody>
                  <a:tcPr marL="9525" marR="9525" marT="9525" marB="0" anchor="b">
                    <a:lnL>
                      <a:noFill/>
                    </a:lnL>
                    <a:lnR>
                      <a:noFill/>
                    </a:lnR>
                    <a:lnT>
                      <a:noFill/>
                    </a:lnT>
                    <a:lnB>
                      <a:noFill/>
                    </a:lnB>
                  </a:tcPr>
                </a:tc>
              </a:tr>
              <a:tr h="199571">
                <a:tc>
                  <a:txBody>
                    <a:bodyPr/>
                    <a:lstStyle/>
                    <a:p>
                      <a:pPr algn="l" fontAlgn="b"/>
                      <a:endParaRPr lang="en-US"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(-0.113)</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(1.609)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Arial"/>
                        </a:rPr>
                        <a:t>(3.254)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effectLst/>
                          <a:latin typeface="Arial"/>
                        </a:rPr>
                        <a:t>(2.446)</a:t>
                      </a:r>
                    </a:p>
                  </a:txBody>
                  <a:tcPr marL="9525" marR="9525" marT="9525" marB="0" anchor="b">
                    <a:lnL>
                      <a:noFill/>
                    </a:lnL>
                    <a:lnR>
                      <a:noFill/>
                    </a:lnR>
                    <a:lnT>
                      <a:noFill/>
                    </a:lnT>
                    <a:lnB>
                      <a:noFill/>
                    </a:lnB>
                  </a:tcPr>
                </a:tc>
              </a:tr>
              <a:tr h="199571">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a:effectLst/>
                          <a:latin typeface="Arial"/>
                        </a:rPr>
                        <a:t>Observations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9,499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10,012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12,076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10,020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571">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dirty="0">
                          <a:effectLst/>
                          <a:latin typeface="Arial"/>
                        </a:rPr>
                        <a:t>Firm </a:t>
                      </a:r>
                      <a:r>
                        <a:rPr lang="en-US" sz="1200" b="0" i="0" u="none" strike="noStrike" dirty="0" smtClean="0">
                          <a:effectLst/>
                          <a:latin typeface="Arial"/>
                        </a:rPr>
                        <a:t>Characteristics</a:t>
                      </a:r>
                      <a:r>
                        <a:rPr lang="en-US" sz="1200" b="0" i="0" u="none" strike="noStrike" baseline="0" dirty="0" smtClean="0">
                          <a:effectLst/>
                          <a:latin typeface="Arial"/>
                        </a:rPr>
                        <a:t> Main Effects</a:t>
                      </a:r>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798284">
                <a:tc>
                  <a:txBody>
                    <a:bodyPr/>
                    <a:lstStyle/>
                    <a:p>
                      <a:pPr algn="l" fontAlgn="t"/>
                      <a:r>
                        <a:rPr lang="en-US" sz="1200" b="0" i="0" u="none" strike="noStrike" dirty="0">
                          <a:effectLst/>
                          <a:latin typeface="Arial"/>
                        </a:rPr>
                        <a:t>Fixed Effects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dirty="0">
                          <a:effectLst/>
                          <a:latin typeface="Arial"/>
                        </a:rPr>
                        <a:t>Treatment </a:t>
                      </a:r>
                      <a:r>
                        <a:rPr lang="en-US" sz="1200" b="0" i="0" u="none" strike="noStrike" dirty="0" smtClean="0">
                          <a:effectLst/>
                          <a:latin typeface="Arial"/>
                        </a:rPr>
                        <a:t>Indicators</a:t>
                      </a:r>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a:effectLst/>
                          <a:latin typeface="Arial"/>
                        </a:rPr>
                        <a:t>UE*Firm Characteristics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571">
                <a:tc>
                  <a:txBody>
                    <a:bodyPr/>
                    <a:lstStyle/>
                    <a:p>
                      <a:pPr algn="l" fontAlgn="b"/>
                      <a:r>
                        <a:rPr lang="en-US" sz="1200" b="0" i="0" u="none" strike="noStrike">
                          <a:effectLst/>
                          <a:latin typeface="Arial"/>
                        </a:rPr>
                        <a:t>UE*Fixed Effects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r>
              <a:tr h="199571">
                <a:tc>
                  <a:txBody>
                    <a:bodyPr/>
                    <a:lstStyle/>
                    <a:p>
                      <a:pPr algn="l" fontAlgn="b"/>
                      <a:r>
                        <a:rPr lang="en-US" sz="1200" b="0" i="0" u="none" strike="noStrike">
                          <a:effectLst/>
                          <a:latin typeface="Arial"/>
                        </a:rPr>
                        <a:t>UE*Treatment Indicators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9571">
                <a:tc>
                  <a:txBody>
                    <a:bodyPr/>
                    <a:lstStyle/>
                    <a:p>
                      <a:pPr algn="l" fontAlgn="b"/>
                      <a:r>
                        <a:rPr lang="en-US" sz="1200" b="0" i="0" u="none" strike="noStrike">
                          <a:effectLst/>
                          <a:latin typeface="Arial"/>
                        </a:rPr>
                        <a:t>Robust t-statistics in parentheses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9571">
                <a:tc>
                  <a:txBody>
                    <a:bodyPr/>
                    <a:lstStyle/>
                    <a:p>
                      <a:pPr algn="l" fontAlgn="b"/>
                      <a:r>
                        <a:rPr lang="en-US" sz="1200" b="0" i="0" u="none" strike="noStrike">
                          <a:effectLst/>
                          <a:latin typeface="Arial"/>
                        </a:rPr>
                        <a:t>*** p&lt;0.01, ** p&lt;0.05, * p&lt;0.1</a:t>
                      </a: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Arial"/>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a:t>Concerns about other moving parts</a:t>
            </a:r>
          </a:p>
        </p:txBody>
      </p:sp>
      <p:sp>
        <p:nvSpPr>
          <p:cNvPr id="4" name="Content Placeholder 3"/>
          <p:cNvSpPr>
            <a:spLocks noGrp="1"/>
          </p:cNvSpPr>
          <p:nvPr>
            <p:ph idx="1"/>
          </p:nvPr>
        </p:nvSpPr>
        <p:spPr>
          <a:xfrm>
            <a:off x="457200" y="1581150"/>
            <a:ext cx="8229600" cy="4192588"/>
          </a:xfrm>
        </p:spPr>
        <p:txBody>
          <a:bodyPr/>
          <a:lstStyle/>
          <a:p>
            <a:pPr>
              <a:defRPr/>
            </a:pPr>
            <a:endParaRPr/>
          </a:p>
          <a:p>
            <a:pPr>
              <a:defRPr/>
            </a:pPr>
            <a:endParaRPr/>
          </a:p>
          <a:p>
            <a:pPr>
              <a:defRPr/>
            </a:pPr>
            <a:endParaRPr/>
          </a:p>
          <a:p>
            <a:pPr>
              <a:defRPr/>
            </a:pPr>
            <a:endParaRPr/>
          </a:p>
          <a:p>
            <a:pPr>
              <a:defRPr/>
            </a:pPr>
            <a:endParaRPr/>
          </a:p>
          <a:p>
            <a:pPr>
              <a:defRPr/>
            </a:pPr>
            <a:endParaRPr/>
          </a:p>
          <a:p>
            <a:pPr>
              <a:defRPr/>
            </a:pPr>
            <a:r>
              <a:t>There is little evidence that other components of the ERC are systematically changing</a:t>
            </a:r>
            <a:endParaRPr/>
          </a:p>
        </p:txBody>
      </p:sp>
      <p:graphicFrame>
        <p:nvGraphicFramePr>
          <p:cNvPr id="3" name="Table 2"/>
          <p:cNvGraphicFramePr>
            <a:graphicFrameLocks noGrp="1"/>
          </p:cNvGraphicFramePr>
          <p:nvPr/>
        </p:nvGraphicFramePr>
        <p:xfrm>
          <a:off x="914400" y="1714500"/>
          <a:ext cx="7086600" cy="2763838"/>
        </p:xfrm>
        <a:graphic>
          <a:graphicData uri="http://schemas.openxmlformats.org/drawingml/2006/table">
            <a:tbl>
              <a:tblPr/>
              <a:tblGrid>
                <a:gridCol w="2283378"/>
                <a:gridCol w="960645"/>
                <a:gridCol w="960645"/>
                <a:gridCol w="960645"/>
                <a:gridCol w="960645"/>
                <a:gridCol w="960645"/>
              </a:tblGrid>
              <a:tr h="258003">
                <a:tc gridSpan="2">
                  <a:txBody>
                    <a:bodyPr/>
                    <a:lstStyle/>
                    <a:p>
                      <a:pPr algn="l" fontAlgn="b"/>
                      <a:r>
                        <a:rPr lang="en-US" sz="1200" b="1" i="0" u="none" strike="noStrike" dirty="0">
                          <a:effectLst/>
                          <a:latin typeface="Arial"/>
                        </a:rPr>
                        <a:t>Table 4: Information Changes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8860">
                <a:tc>
                  <a:txBody>
                    <a:bodyPr/>
                    <a:lstStyle/>
                    <a:p>
                      <a:pPr algn="l" fontAlgn="b"/>
                      <a:r>
                        <a:rPr lang="en-US" sz="1200" b="0" i="0" u="none" strike="noStrike" dirty="0">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17720">
                <a:tc>
                  <a:txBody>
                    <a:bodyPr/>
                    <a:lstStyle/>
                    <a:p>
                      <a:pPr algn="l" fontAlgn="t"/>
                      <a:r>
                        <a:rPr lang="en-US" sz="1200" b="0" i="0" u="none" strike="noStrike" dirty="0">
                          <a:effectLst/>
                          <a:latin typeface="Arial"/>
                        </a:rPr>
                        <a:t>Dependent Variables: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UE</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Analyst </a:t>
                      </a:r>
                      <a:r>
                        <a:rPr lang="en-US" sz="1200" b="0" i="0" u="none" strike="noStrike" dirty="0" smtClean="0">
                          <a:effectLst/>
                          <a:latin typeface="Arial"/>
                        </a:rPr>
                        <a:t>Forecasts</a:t>
                      </a:r>
                      <a:endParaRPr lang="en-US" sz="1200" b="0" i="0" u="none" strike="noStrike" dirty="0">
                        <a:effectLst/>
                        <a:latin typeface="Arial"/>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Timeliness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Predicted Relative Info</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Scaled Raw Accruals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08860">
                <a:tc>
                  <a:txBody>
                    <a:bodyPr/>
                    <a:lstStyle/>
                    <a:p>
                      <a:pPr algn="l" fontAlgn="b"/>
                      <a:r>
                        <a:rPr lang="en-US" sz="1200" b="1" i="0" u="none" strike="noStrike" dirty="0">
                          <a:effectLst/>
                          <a:latin typeface="Arial"/>
                        </a:rPr>
                        <a:t>Post x Treated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-0.003**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0.005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0.027***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-0.002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8860">
                <a:tc>
                  <a:txBody>
                    <a:bodyPr/>
                    <a:lstStyle/>
                    <a:p>
                      <a:pPr algn="l" fontAlgn="b"/>
                      <a:endParaRPr lang="en-US" sz="1200" b="1" i="0" u="none" strike="noStrike" dirty="0">
                        <a:effectLst/>
                        <a:latin typeface="Arial"/>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(-2.574)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effectLst/>
                          <a:latin typeface="Arial"/>
                        </a:rPr>
                        <a:t>(0.152)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(0.646)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(4.222)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(-0.550)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08860">
                <a:tc>
                  <a:txBody>
                    <a:bodyPr/>
                    <a:lstStyle/>
                    <a:p>
                      <a:pPr algn="l" fontAlgn="b"/>
                      <a:r>
                        <a:rPr lang="en-US" sz="1200" b="0" i="0" u="none" strike="noStrike" dirty="0">
                          <a:effectLst/>
                          <a:latin typeface="Arial"/>
                        </a:rPr>
                        <a:t>Observations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41,830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41,285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41,358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41,239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39,482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08860">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0.395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0.244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0.151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8860">
                <a:tc>
                  <a:txBody>
                    <a:bodyPr/>
                    <a:lstStyle/>
                    <a:p>
                      <a:pPr algn="l" fontAlgn="b"/>
                      <a:r>
                        <a:rPr lang="en-US" sz="1200" b="0" i="0" u="none" strike="noStrike" dirty="0">
                          <a:effectLst/>
                          <a:latin typeface="Arial"/>
                        </a:rPr>
                        <a:t>Firm Characteristics </a:t>
                      </a:r>
                      <a:r>
                        <a:rPr lang="en-US" sz="1200" b="0" i="0" u="none" strike="noStrike" dirty="0" smtClean="0">
                          <a:effectLst/>
                          <a:latin typeface="Arial"/>
                        </a:rPr>
                        <a:t>Main Effects</a:t>
                      </a:r>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26579">
                <a:tc>
                  <a:txBody>
                    <a:bodyPr/>
                    <a:lstStyle/>
                    <a:p>
                      <a:pPr algn="l" fontAlgn="t"/>
                      <a:r>
                        <a:rPr lang="en-US" sz="1200" b="0" i="0" u="none" strike="noStrike">
                          <a:effectLst/>
                          <a:latin typeface="Arial"/>
                        </a:rPr>
                        <a:t>Fixed Effects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08860">
                <a:tc>
                  <a:txBody>
                    <a:bodyPr/>
                    <a:lstStyle/>
                    <a:p>
                      <a:pPr algn="l" fontAlgn="b"/>
                      <a:r>
                        <a:rPr lang="en-US" sz="1200" b="0" i="0" u="none" strike="noStrike">
                          <a:effectLst/>
                          <a:latin typeface="Arial"/>
                        </a:rPr>
                        <a:t>Treatment Indicators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738187"/>
          </a:xfrm>
        </p:spPr>
        <p:txBody>
          <a:bodyPr/>
          <a:lstStyle/>
          <a:p>
            <a:pPr>
              <a:defRPr/>
            </a:pPr>
            <a:r>
              <a:rPr lang="en-US" sz="2800" dirty="0"/>
              <a:t>Table 5: </a:t>
            </a:r>
            <a:r>
              <a:rPr lang="en-US" sz="2800" dirty="0" smtClean="0"/>
              <a:t>Market responses to accounting scandals</a:t>
            </a:r>
            <a:endParaRPr lang="en-US" sz="2800" dirty="0"/>
          </a:p>
        </p:txBody>
      </p:sp>
      <p:graphicFrame>
        <p:nvGraphicFramePr>
          <p:cNvPr id="4" name="Table 3"/>
          <p:cNvGraphicFramePr>
            <a:graphicFrameLocks noGrp="1"/>
          </p:cNvGraphicFramePr>
          <p:nvPr/>
        </p:nvGraphicFramePr>
        <p:xfrm>
          <a:off x="933450" y="1222375"/>
          <a:ext cx="6623050" cy="4530725"/>
        </p:xfrm>
        <a:graphic>
          <a:graphicData uri="http://schemas.openxmlformats.org/drawingml/2006/table">
            <a:tbl>
              <a:tblPr/>
              <a:tblGrid>
                <a:gridCol w="4176541"/>
                <a:gridCol w="1223255"/>
                <a:gridCol w="1223255"/>
              </a:tblGrid>
              <a:tr h="251707">
                <a:tc>
                  <a:txBody>
                    <a:bodyPr/>
                    <a:lstStyle/>
                    <a:p>
                      <a:pPr algn="l" fontAlgn="b"/>
                      <a:r>
                        <a:rPr lang="en-US" sz="1200" b="1" i="0" u="none" strike="noStrike" dirty="0" smtClean="0">
                          <a:effectLst/>
                          <a:latin typeface="Arial"/>
                        </a:rPr>
                        <a:t>Table 5: Robustness </a:t>
                      </a:r>
                      <a:r>
                        <a:rPr lang="en-US" sz="1200" b="1" i="0" u="none" strike="noStrike" dirty="0">
                          <a:effectLst/>
                          <a:latin typeface="Arial"/>
                        </a:rPr>
                        <a:t>to Alternative Explanations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dirty="0">
                          <a:effectLst/>
                          <a:latin typeface="Arial"/>
                        </a:rPr>
                        <a:t> </a:t>
                      </a:r>
                      <a:r>
                        <a:rPr lang="en-US" sz="1200" b="0" i="0" u="none" strike="noStrike" dirty="0" smtClean="0">
                          <a:effectLst/>
                          <a:latin typeface="Arial"/>
                        </a:rPr>
                        <a:t>Dependent Variable: Cumulative Abnormal Returns</a:t>
                      </a:r>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11288">
                <a:tc>
                  <a:txBody>
                    <a:bodyPr/>
                    <a:lstStyle/>
                    <a:p>
                      <a:pPr algn="l" fontAlgn="b"/>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No Arthur Andersen</a:t>
                      </a:r>
                      <a:r>
                        <a:rPr lang="en-US" sz="1200" b="0" i="0" u="none" strike="noStrike" dirty="0" smtClean="0">
                          <a:effectLst/>
                          <a:latin typeface="Arial"/>
                        </a:rPr>
                        <a:t>:</a:t>
                      </a:r>
                    </a:p>
                    <a:p>
                      <a:pPr algn="ctr" fontAlgn="b"/>
                      <a:r>
                        <a:rPr lang="en-US" sz="1200" b="0" i="0" u="none" strike="noStrike" dirty="0" smtClean="0">
                          <a:effectLst/>
                          <a:latin typeface="Arial"/>
                        </a:rPr>
                        <a:t>WLS</a:t>
                      </a:r>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Only Arthur </a:t>
                      </a:r>
                      <a:r>
                        <a:rPr lang="en-US" sz="1200" b="0" i="0" u="none" strike="noStrike" dirty="0" smtClean="0">
                          <a:effectLst/>
                          <a:latin typeface="Arial"/>
                        </a:rPr>
                        <a:t>Andersen:</a:t>
                      </a:r>
                    </a:p>
                    <a:p>
                      <a:pPr algn="ctr" fontAlgn="b"/>
                      <a:r>
                        <a:rPr lang="en-US" sz="1200" b="0" i="0" u="none" strike="noStrike" dirty="0" smtClean="0">
                          <a:effectLst/>
                          <a:latin typeface="Arial"/>
                        </a:rPr>
                        <a:t>WLS</a:t>
                      </a:r>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dirty="0">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3763">
                <a:tc>
                  <a:txBody>
                    <a:bodyPr/>
                    <a:lstStyle/>
                    <a:p>
                      <a:pPr algn="l" fontAlgn="b"/>
                      <a:r>
                        <a:rPr lang="en-US" sz="1200" b="1" i="0" u="none" strike="noStrike" dirty="0">
                          <a:effectLst/>
                          <a:latin typeface="Arial"/>
                        </a:rPr>
                        <a:t>Post x Treated x UE</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0.410**</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0.248</a:t>
                      </a:r>
                    </a:p>
                  </a:txBody>
                  <a:tcPr marL="9525" marR="9525" marT="9525" marB="0" anchor="b">
                    <a:lnL>
                      <a:noFill/>
                    </a:lnL>
                    <a:lnR>
                      <a:noFill/>
                    </a:lnR>
                    <a:lnT>
                      <a:noFill/>
                    </a:lnT>
                    <a:lnB>
                      <a:noFill/>
                    </a:lnB>
                  </a:tcPr>
                </a:tc>
              </a:tr>
              <a:tr h="203763">
                <a:tc>
                  <a:txBody>
                    <a:bodyPr/>
                    <a:lstStyle/>
                    <a:p>
                      <a:pPr algn="l" fontAlgn="b"/>
                      <a:endParaRPr lang="en-US"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(2.537)</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(1.271)</a:t>
                      </a:r>
                    </a:p>
                  </a:txBody>
                  <a:tcPr marL="9525" marR="9525" marT="9525" marB="0" anchor="b">
                    <a:lnL>
                      <a:noFill/>
                    </a:lnL>
                    <a:lnR>
                      <a:noFill/>
                    </a:lnR>
                    <a:lnT>
                      <a:noFill/>
                    </a:lnT>
                    <a:lnB>
                      <a:noFill/>
                    </a:lnB>
                  </a:tcPr>
                </a:tc>
              </a:tr>
              <a:tr h="203763">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a:effectLst/>
                          <a:latin typeface="Arial"/>
                        </a:rPr>
                        <a:t>Observations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35,462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10,093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3763">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a:effectLst/>
                          <a:latin typeface="Arial"/>
                        </a:rPr>
                        <a:t>Firm Characteristics Main Effects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11288">
                <a:tc>
                  <a:txBody>
                    <a:bodyPr/>
                    <a:lstStyle/>
                    <a:p>
                      <a:pPr algn="l" fontAlgn="t"/>
                      <a:r>
                        <a:rPr lang="en-US" sz="1200" b="0" i="0" u="none" strike="noStrike">
                          <a:effectLst/>
                          <a:latin typeface="Arial"/>
                        </a:rPr>
                        <a:t>Fixed Effects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t>
                      </a:r>
                      <a:r>
                        <a:rPr lang="en-US" sz="1200" b="0" i="0" u="none" strike="noStrike" dirty="0" smtClean="0">
                          <a:effectLst/>
                          <a:latin typeface="Arial"/>
                        </a:rPr>
                        <a:t>&amp;</a:t>
                      </a:r>
                    </a:p>
                    <a:p>
                      <a:pPr algn="ctr" fontAlgn="t"/>
                      <a:r>
                        <a:rPr lang="en-US" sz="1200" b="0" i="0" u="none" strike="noStrike" dirty="0" smtClean="0">
                          <a:effectLst/>
                          <a:latin typeface="Arial"/>
                        </a:rPr>
                        <a:t>Country &amp;</a:t>
                      </a:r>
                    </a:p>
                    <a:p>
                      <a:pPr algn="ctr" fontAlgn="t"/>
                      <a:r>
                        <a:rPr lang="en-US" sz="1200" b="0" i="0" u="none" strike="noStrike" dirty="0" smtClean="0">
                          <a:effectLst/>
                          <a:latin typeface="Arial"/>
                        </a:rPr>
                        <a:t>Year-Quarter</a:t>
                      </a:r>
                      <a:endParaRPr lang="en-US" sz="1200" b="0" i="0" u="none" strike="noStrike" dirty="0">
                        <a:effectLst/>
                        <a:latin typeface="Arial"/>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t>
                      </a:r>
                      <a:r>
                        <a:rPr lang="en-US" sz="1200" b="0" i="0" u="none" strike="noStrike" dirty="0" smtClean="0">
                          <a:effectLst/>
                          <a:latin typeface="Arial"/>
                        </a:rPr>
                        <a:t>&amp;</a:t>
                      </a:r>
                    </a:p>
                    <a:p>
                      <a:pPr algn="ctr" fontAlgn="t"/>
                      <a:r>
                        <a:rPr lang="en-US" sz="1200" b="0" i="0" u="none" strike="noStrike" dirty="0" smtClean="0">
                          <a:effectLst/>
                          <a:latin typeface="Arial"/>
                        </a:rPr>
                        <a:t>Country &amp;</a:t>
                      </a:r>
                    </a:p>
                    <a:p>
                      <a:pPr algn="ctr" fontAlgn="t"/>
                      <a:r>
                        <a:rPr lang="en-US" sz="1200" b="0" i="0" u="none" strike="noStrike" dirty="0" smtClean="0">
                          <a:effectLst/>
                          <a:latin typeface="Arial"/>
                        </a:rPr>
                        <a:t>Year-Quarter</a:t>
                      </a:r>
                      <a:endParaRPr lang="en-US" sz="1200" b="0" i="0" u="none" strike="noStrike" dirty="0">
                        <a:effectLst/>
                        <a:latin typeface="Arial"/>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a:effectLst/>
                          <a:latin typeface="Arial"/>
                        </a:rPr>
                        <a:t>Treatment Indicators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a:effectLst/>
                          <a:latin typeface="Arial"/>
                        </a:rPr>
                        <a:t>UE x Firm Characteristics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3763">
                <a:tc>
                  <a:txBody>
                    <a:bodyPr/>
                    <a:lstStyle/>
                    <a:p>
                      <a:pPr algn="l" fontAlgn="b"/>
                      <a:r>
                        <a:rPr lang="en-US" sz="1200" b="0" i="0" u="none" strike="noStrike">
                          <a:effectLst/>
                          <a:latin typeface="Arial"/>
                        </a:rPr>
                        <a:t>UE x Fixed Effects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a:noFill/>
                    </a:lnB>
                  </a:tcPr>
                </a:tc>
              </a:tr>
              <a:tr h="203763">
                <a:tc>
                  <a:txBody>
                    <a:bodyPr/>
                    <a:lstStyle/>
                    <a:p>
                      <a:pPr algn="l" fontAlgn="b"/>
                      <a:r>
                        <a:rPr lang="en-US" sz="1200" b="0" i="0" u="none" strike="noStrike">
                          <a:effectLst/>
                          <a:latin typeface="Arial"/>
                        </a:rPr>
                        <a:t>UE x Treatment Indicators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3763">
                <a:tc>
                  <a:txBody>
                    <a:bodyPr/>
                    <a:lstStyle/>
                    <a:p>
                      <a:pPr algn="l" fontAlgn="b"/>
                      <a:r>
                        <a:rPr lang="en-US" sz="1200" b="0" i="0" u="none" strike="noStrike">
                          <a:effectLst/>
                          <a:latin typeface="Arial"/>
                        </a:rPr>
                        <a:t>Test Equality to Column: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3763">
                <a:tc>
                  <a:txBody>
                    <a:bodyPr/>
                    <a:lstStyle/>
                    <a:p>
                      <a:pPr algn="l" fontAlgn="b"/>
                      <a:r>
                        <a:rPr lang="en-US" sz="1200" b="0" i="0" u="none" strike="noStrike">
                          <a:effectLst/>
                          <a:latin typeface="Arial"/>
                        </a:rPr>
                        <a:t>Chi^2 Statistic</a:t>
                      </a: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a:rPr>
                        <a:t>0.82</a:t>
                      </a:r>
                    </a:p>
                  </a:txBody>
                  <a:tcPr marL="9525" marR="9525" marT="9525" marB="0" anchor="b">
                    <a:lnL>
                      <a:noFill/>
                    </a:lnL>
                    <a:lnR>
                      <a:noFill/>
                    </a:lnR>
                    <a:lnT>
                      <a:noFill/>
                    </a:lnT>
                    <a:lnB>
                      <a:noFill/>
                    </a:lnB>
                  </a:tcPr>
                </a:tc>
              </a:tr>
              <a:tr h="203763">
                <a:tc>
                  <a:txBody>
                    <a:bodyPr/>
                    <a:lstStyle/>
                    <a:p>
                      <a:pPr algn="l" fontAlgn="b"/>
                      <a:r>
                        <a:rPr lang="en-US" sz="1200" b="0" i="0" u="none" strike="noStrike">
                          <a:effectLst/>
                          <a:latin typeface="Arial"/>
                        </a:rPr>
                        <a:t>P&gt; Chi^2 Statistic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0.366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738187"/>
          </a:xfrm>
        </p:spPr>
        <p:txBody>
          <a:bodyPr/>
          <a:lstStyle/>
          <a:p>
            <a:pPr>
              <a:defRPr/>
            </a:pPr>
            <a:r>
              <a:rPr lang="en-US" sz="2800" dirty="0" smtClean="0"/>
              <a:t>Table 5: Other SOX provisions and Section 404</a:t>
            </a:r>
            <a:endParaRPr lang="en-US" sz="2800" dirty="0"/>
          </a:p>
        </p:txBody>
      </p:sp>
      <p:graphicFrame>
        <p:nvGraphicFramePr>
          <p:cNvPr id="4" name="Table 3"/>
          <p:cNvGraphicFramePr>
            <a:graphicFrameLocks noGrp="1"/>
          </p:cNvGraphicFramePr>
          <p:nvPr/>
        </p:nvGraphicFramePr>
        <p:xfrm>
          <a:off x="628650" y="1260475"/>
          <a:ext cx="7651750" cy="4505325"/>
        </p:xfrm>
        <a:graphic>
          <a:graphicData uri="http://schemas.openxmlformats.org/drawingml/2006/table">
            <a:tbl>
              <a:tblPr/>
              <a:tblGrid>
                <a:gridCol w="3578803"/>
                <a:gridCol w="1018237"/>
                <a:gridCol w="1018237"/>
                <a:gridCol w="1018237"/>
                <a:gridCol w="1018237"/>
              </a:tblGrid>
              <a:tr h="250296">
                <a:tc>
                  <a:txBody>
                    <a:bodyPr/>
                    <a:lstStyle/>
                    <a:p>
                      <a:pPr algn="l" fontAlgn="b"/>
                      <a:r>
                        <a:rPr lang="en-US" sz="1200" b="1" i="0" u="none" strike="noStrike" dirty="0" smtClean="0">
                          <a:effectLst/>
                          <a:latin typeface="Arial"/>
                        </a:rPr>
                        <a:t>Table 5:</a:t>
                      </a:r>
                      <a:r>
                        <a:rPr lang="en-US" sz="1200" b="1" i="0" u="none" strike="noStrike" baseline="0" dirty="0" smtClean="0">
                          <a:effectLst/>
                          <a:latin typeface="Arial"/>
                        </a:rPr>
                        <a:t> </a:t>
                      </a:r>
                      <a:r>
                        <a:rPr lang="en-US" sz="1200" b="1" i="0" u="none" strike="noStrike" dirty="0" smtClean="0">
                          <a:effectLst/>
                          <a:latin typeface="Arial"/>
                        </a:rPr>
                        <a:t>Robustness </a:t>
                      </a:r>
                      <a:r>
                        <a:rPr lang="en-US" sz="1200" b="1" i="0" u="none" strike="noStrike" dirty="0">
                          <a:effectLst/>
                          <a:latin typeface="Arial"/>
                        </a:rPr>
                        <a:t>to Alternative Explanations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Dependent Variable: Cumulative Abnormal Returns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07861">
                <a:tc>
                  <a:txBody>
                    <a:bodyPr/>
                    <a:lstStyle/>
                    <a:p>
                      <a:pPr algn="l" fontAlgn="b"/>
                      <a:endParaRPr lang="en-US" sz="1200" b="0" i="0" u="none" strike="noStrike">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Non Acc Filers: WLS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Treated Acc Filers: WLS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No AUOPIC: WLS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Treated AUOPIC: WLS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2620">
                <a:tc>
                  <a:txBody>
                    <a:bodyPr/>
                    <a:lstStyle/>
                    <a:p>
                      <a:pPr algn="l" fontAlgn="b"/>
                      <a:r>
                        <a:rPr lang="en-US" sz="1200" b="1" i="0" u="none" strike="noStrike" dirty="0">
                          <a:effectLst/>
                          <a:latin typeface="Arial"/>
                        </a:rPr>
                        <a:t>Post x Treated x UE</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0.584***</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Arial"/>
                        </a:rPr>
                        <a:t>0.380**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Arial"/>
                        </a:rPr>
                        <a:t>0.366**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effectLst/>
                          <a:latin typeface="Arial"/>
                        </a:rPr>
                        <a:t>0.013</a:t>
                      </a:r>
                    </a:p>
                  </a:txBody>
                  <a:tcPr marL="9525" marR="9525" marT="9525" marB="0" anchor="b">
                    <a:lnL>
                      <a:noFill/>
                    </a:lnL>
                    <a:lnR>
                      <a:noFill/>
                    </a:lnR>
                    <a:lnT>
                      <a:noFill/>
                    </a:lnT>
                    <a:lnB>
                      <a:noFill/>
                    </a:lnB>
                  </a:tcPr>
                </a:tc>
              </a:tr>
              <a:tr h="202620">
                <a:tc>
                  <a:txBody>
                    <a:bodyPr/>
                    <a:lstStyle/>
                    <a:p>
                      <a:pPr algn="l" fontAlgn="b"/>
                      <a:endParaRPr lang="en-US"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(2.789)</a:t>
                      </a:r>
                    </a:p>
                  </a:txBody>
                  <a:tcPr marL="9525" marR="9525" marT="9525" marB="0" anchor="b">
                    <a:lnL>
                      <a:noFill/>
                    </a:lnL>
                    <a:lnR>
                      <a:noFill/>
                    </a:lnR>
                    <a:lnT>
                      <a:noFill/>
                    </a:lnT>
                    <a:lnB>
                      <a:noFill/>
                    </a:lnB>
                  </a:tcPr>
                </a:tc>
                <a:tc>
                  <a:txBody>
                    <a:bodyPr/>
                    <a:lstStyle/>
                    <a:p>
                      <a:pPr algn="ctr" fontAlgn="b"/>
                      <a:r>
                        <a:rPr lang="en-US" sz="1200" b="1" i="0" u="none" strike="noStrike">
                          <a:effectLst/>
                          <a:latin typeface="Arial"/>
                        </a:rPr>
                        <a:t>(2.381)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Arial"/>
                        </a:rPr>
                        <a:t>(2.068)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effectLst/>
                          <a:latin typeface="Arial"/>
                        </a:rPr>
                        <a:t>(0.068)</a:t>
                      </a:r>
                    </a:p>
                  </a:txBody>
                  <a:tcPr marL="9525" marR="9525" marT="9525" marB="0" anchor="b">
                    <a:lnL>
                      <a:noFill/>
                    </a:lnL>
                    <a:lnR>
                      <a:noFill/>
                    </a:lnR>
                    <a:lnT>
                      <a:noFill/>
                    </a:lnT>
                    <a:lnB>
                      <a:noFill/>
                    </a:lnB>
                  </a:tcPr>
                </a:tc>
              </a:tr>
              <a:tr h="202620">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Observations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10,106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35,449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25,550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20,005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2620">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0.107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0.048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0.060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Firm Characteristics Main Effects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07861">
                <a:tc>
                  <a:txBody>
                    <a:bodyPr/>
                    <a:lstStyle/>
                    <a:p>
                      <a:pPr algn="l" fontAlgn="t"/>
                      <a:r>
                        <a:rPr lang="en-US" sz="1200" b="0" i="0" u="none" strike="noStrike">
                          <a:effectLst/>
                          <a:latin typeface="Arial"/>
                        </a:rPr>
                        <a:t>Fixed Effects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Auditor &amp; Country &amp; Year-Quarter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Auditor &amp; Country &amp; Year-Quarter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Auditor &amp; Country &amp; Year-Quarter</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Auditor &amp; Country &amp; Year-Quarter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Treatment Indicators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UE x Firm Characteristics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2620">
                <a:tc>
                  <a:txBody>
                    <a:bodyPr/>
                    <a:lstStyle/>
                    <a:p>
                      <a:pPr algn="l" fontAlgn="b"/>
                      <a:r>
                        <a:rPr lang="en-US" sz="1200" b="0" i="0" u="none" strike="noStrike">
                          <a:effectLst/>
                          <a:latin typeface="Arial"/>
                        </a:rPr>
                        <a:t>UE x Fixed Effects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r>
              <a:tr h="202620">
                <a:tc>
                  <a:txBody>
                    <a:bodyPr/>
                    <a:lstStyle/>
                    <a:p>
                      <a:pPr algn="l" fontAlgn="b"/>
                      <a:r>
                        <a:rPr lang="en-US" sz="1200" b="0" i="0" u="none" strike="noStrike">
                          <a:effectLst/>
                          <a:latin typeface="Arial"/>
                        </a:rPr>
                        <a:t>UE x Treatment Indicators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620">
                <a:tc>
                  <a:txBody>
                    <a:bodyPr/>
                    <a:lstStyle/>
                    <a:p>
                      <a:pPr algn="l" fontAlgn="b"/>
                      <a:r>
                        <a:rPr lang="en-US" sz="1200" b="0" i="0" u="none" strike="noStrike">
                          <a:effectLst/>
                          <a:latin typeface="Arial"/>
                        </a:rPr>
                        <a:t>Test Equality to Column: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2620">
                <a:tc>
                  <a:txBody>
                    <a:bodyPr/>
                    <a:lstStyle/>
                    <a:p>
                      <a:pPr algn="l" fontAlgn="b"/>
                      <a:r>
                        <a:rPr lang="en-US" sz="1200" b="0" i="0" u="none" strike="noStrike">
                          <a:effectLst/>
                          <a:latin typeface="Arial"/>
                        </a:rPr>
                        <a:t>Chi^2 Statistic</a:t>
                      </a:r>
                    </a:p>
                  </a:txBody>
                  <a:tcPr marL="9525" marR="9525" marT="9525" marB="0" anchor="b">
                    <a:lnL>
                      <a:noFill/>
                    </a:lnL>
                    <a:lnR>
                      <a:noFill/>
                    </a:lnR>
                    <a:lnT>
                      <a:noFill/>
                    </a:lnT>
                    <a:lnB>
                      <a:noFill/>
                    </a:lnB>
                  </a:tcPr>
                </a:tc>
                <a:tc>
                  <a:txBody>
                    <a:bodyPr/>
                    <a:lstStyle/>
                    <a:p>
                      <a:pPr algn="l" fontAlgn="b"/>
                      <a:endParaRPr lang="en-US" sz="12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1.23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200" b="0" i="0" u="none" strike="noStrike">
                        <a:effectLst/>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Arial"/>
                        </a:rPr>
                        <a:t>1.93</a:t>
                      </a:r>
                    </a:p>
                  </a:txBody>
                  <a:tcPr marL="9525" marR="9525" marT="9525" marB="0" anchor="b">
                    <a:lnL>
                      <a:noFill/>
                    </a:lnL>
                    <a:lnR>
                      <a:noFill/>
                    </a:lnR>
                    <a:lnT>
                      <a:noFill/>
                    </a:lnT>
                    <a:lnB>
                      <a:noFill/>
                    </a:lnB>
                  </a:tcPr>
                </a:tc>
              </a:tr>
              <a:tr h="202620">
                <a:tc>
                  <a:txBody>
                    <a:bodyPr/>
                    <a:lstStyle/>
                    <a:p>
                      <a:pPr algn="l" fontAlgn="b"/>
                      <a:r>
                        <a:rPr lang="en-US" sz="1200" b="0" i="0" u="none" strike="noStrike">
                          <a:effectLst/>
                          <a:latin typeface="Arial"/>
                        </a:rPr>
                        <a:t>P&gt; Chi^2 Statistic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0.268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0.165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5113"/>
            <a:ext cx="8229600" cy="1162050"/>
          </a:xfrm>
        </p:spPr>
        <p:txBody>
          <a:bodyPr/>
          <a:lstStyle/>
          <a:p>
            <a:pPr>
              <a:defRPr/>
            </a:pPr>
            <a:r>
              <a:rPr lang="en-US" dirty="0" smtClean="0"/>
              <a:t>Falsification exercise:</a:t>
            </a:r>
            <a:br>
              <a:rPr lang="en-US" dirty="0" smtClean="0"/>
            </a:br>
            <a:r>
              <a:rPr lang="en-US" dirty="0" smtClean="0"/>
              <a:t>Full Inspection Fieldwork</a:t>
            </a:r>
            <a:endParaRPr lang="en-US" dirty="0"/>
          </a:p>
        </p:txBody>
      </p:sp>
      <p:sp>
        <p:nvSpPr>
          <p:cNvPr id="7" name="Content Placeholder 6"/>
          <p:cNvSpPr>
            <a:spLocks noGrp="1"/>
          </p:cNvSpPr>
          <p:nvPr>
            <p:ph idx="1"/>
          </p:nvPr>
        </p:nvSpPr>
        <p:spPr>
          <a:xfrm>
            <a:off x="457200" y="1581150"/>
            <a:ext cx="8229600" cy="4192588"/>
          </a:xfrm>
        </p:spPr>
        <p:txBody>
          <a:bodyPr>
            <a:normAutofit lnSpcReduction="10000"/>
          </a:bodyPr>
          <a:lstStyle/>
          <a:p>
            <a:pPr>
              <a:defRPr/>
            </a:pPr>
            <a:endParaRPr/>
          </a:p>
          <a:p>
            <a:pPr>
              <a:defRPr/>
            </a:pPr>
            <a:endParaRPr/>
          </a:p>
          <a:p>
            <a:pPr>
              <a:defRPr/>
            </a:pPr>
            <a:endParaRPr/>
          </a:p>
          <a:p>
            <a:pPr>
              <a:defRPr/>
            </a:pPr>
            <a:endParaRPr/>
          </a:p>
          <a:p>
            <a:pPr>
              <a:defRPr/>
            </a:pPr>
            <a:endParaRPr/>
          </a:p>
          <a:p>
            <a:pPr>
              <a:defRPr/>
            </a:pPr>
            <a:endParaRPr/>
          </a:p>
          <a:p>
            <a:pPr>
              <a:defRPr/>
            </a:pPr>
            <a:r>
              <a:t>Specific dates matter for the effect</a:t>
            </a:r>
          </a:p>
          <a:p>
            <a:pPr>
              <a:defRPr/>
            </a:pPr>
            <a:r>
              <a:t>Makes it unlikely that we capture trend in ERCs</a:t>
            </a:r>
            <a:endParaRPr/>
          </a:p>
        </p:txBody>
      </p:sp>
      <p:graphicFrame>
        <p:nvGraphicFramePr>
          <p:cNvPr id="2" name="Table 1"/>
          <p:cNvGraphicFramePr>
            <a:graphicFrameLocks noGrp="1"/>
          </p:cNvGraphicFramePr>
          <p:nvPr/>
        </p:nvGraphicFramePr>
        <p:xfrm>
          <a:off x="819150" y="1417638"/>
          <a:ext cx="6861175" cy="3040062"/>
        </p:xfrm>
        <a:graphic>
          <a:graphicData uri="http://schemas.openxmlformats.org/drawingml/2006/table">
            <a:tbl>
              <a:tblPr/>
              <a:tblGrid>
                <a:gridCol w="2286000"/>
                <a:gridCol w="915067"/>
                <a:gridCol w="915067"/>
                <a:gridCol w="915067"/>
                <a:gridCol w="915067"/>
                <a:gridCol w="915067"/>
              </a:tblGrid>
              <a:tr h="351896">
                <a:tc>
                  <a:txBody>
                    <a:bodyPr/>
                    <a:lstStyle/>
                    <a:p>
                      <a:pPr algn="l" fontAlgn="b"/>
                      <a:r>
                        <a:rPr lang="en-US" sz="1200" b="0" i="0" u="none" strike="noStrike" dirty="0">
                          <a:effectLst/>
                          <a:latin typeface="Arial"/>
                        </a:rPr>
                        <a:t>Dependent Variable: Cumulative Abnormal Returns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51896">
                <a:tc>
                  <a:txBody>
                    <a:bodyPr/>
                    <a:lstStyle/>
                    <a:p>
                      <a:pPr algn="l" fontAlgn="b"/>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Lag 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Lag 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Arial"/>
                        </a:rPr>
                        <a:t>No</a:t>
                      </a:r>
                    </a:p>
                    <a:p>
                      <a:pPr algn="ctr" fontAlgn="b"/>
                      <a:r>
                        <a:rPr lang="en-US" sz="1200" b="0" i="0" u="none" strike="noStrike" dirty="0" smtClean="0">
                          <a:effectLst/>
                          <a:latin typeface="Arial"/>
                        </a:rPr>
                        <a:t>Adjustment</a:t>
                      </a:r>
                      <a:endParaRPr lang="en-US"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Plus 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Plus 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75948">
                <a:tc>
                  <a:txBody>
                    <a:bodyPr/>
                    <a:lstStyle/>
                    <a:p>
                      <a:pPr algn="l" fontAlgn="b"/>
                      <a:r>
                        <a:rPr lang="en-US" sz="1200" b="1" i="0" u="none" strike="noStrike" dirty="0">
                          <a:effectLst/>
                          <a:latin typeface="Arial"/>
                        </a:rPr>
                        <a:t>Post x Treated x UE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effectLst/>
                          <a:latin typeface="Arial"/>
                        </a:rPr>
                        <a:t>0.202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0.903***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0.892***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Arial"/>
                        </a:rPr>
                        <a:t>0.290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75948">
                <a:tc>
                  <a:txBody>
                    <a:bodyPr/>
                    <a:lstStyle/>
                    <a:p>
                      <a:pPr algn="l" fontAlgn="b"/>
                      <a:endParaRPr lang="en-US" sz="1200" b="1" i="0" u="none" strike="noStrike" dirty="0">
                        <a:effectLst/>
                        <a:latin typeface="Arial"/>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(0.629)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(-0.036)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(3.254)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(2.906)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effectLst/>
                          <a:latin typeface="Arial"/>
                        </a:rPr>
                        <a:t>(1.116)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175948">
                <a:tc>
                  <a:txBody>
                    <a:bodyPr/>
                    <a:lstStyle/>
                    <a:p>
                      <a:pPr algn="l" fontAlgn="b"/>
                      <a:r>
                        <a:rPr lang="en-US" sz="1200" b="0" i="0" u="none" strike="noStrike" dirty="0">
                          <a:effectLst/>
                          <a:latin typeface="Arial"/>
                        </a:rPr>
                        <a:t>Observations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10,840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11,428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12,076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12,316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effectLst/>
                          <a:latin typeface="Arial"/>
                        </a:rPr>
                        <a:t>12,248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175948">
                <a:tc>
                  <a:txBody>
                    <a:bodyPr/>
                    <a:lstStyle/>
                    <a:p>
                      <a:pPr algn="l" fontAlgn="b"/>
                      <a:r>
                        <a:rPr lang="en-US" sz="1200" b="0" i="0" u="none" strike="noStrike">
                          <a:effectLst/>
                          <a:latin typeface="Arial"/>
                        </a:rPr>
                        <a:t>R-squared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0.046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0.071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75948">
                <a:tc>
                  <a:txBody>
                    <a:bodyPr/>
                    <a:lstStyle/>
                    <a:p>
                      <a:pPr algn="l" fontAlgn="b"/>
                      <a:r>
                        <a:rPr lang="en-US" sz="1200" b="0" i="0" u="none" strike="noStrike" dirty="0">
                          <a:effectLst/>
                          <a:latin typeface="Arial"/>
                        </a:rPr>
                        <a:t>Firm Characteristics </a:t>
                      </a:r>
                      <a:r>
                        <a:rPr lang="en-US" sz="1200" b="0" i="0" u="none" strike="noStrike" dirty="0" smtClean="0">
                          <a:effectLst/>
                          <a:latin typeface="Arial"/>
                        </a:rPr>
                        <a:t>Main Effects</a:t>
                      </a:r>
                      <a:endParaRPr lang="en-US" sz="12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527844">
                <a:tc>
                  <a:txBody>
                    <a:bodyPr/>
                    <a:lstStyle/>
                    <a:p>
                      <a:pPr algn="l" fontAlgn="t"/>
                      <a:r>
                        <a:rPr lang="en-US" sz="1200" b="0" i="0" u="none" strike="noStrike">
                          <a:effectLst/>
                          <a:latin typeface="Arial"/>
                        </a:rPr>
                        <a:t>Fixed Effects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effectLst/>
                          <a:latin typeface="Arial"/>
                        </a:rPr>
                        <a:t>Auditor &amp; Country &amp; Year-Quarter</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175948">
                <a:tc>
                  <a:txBody>
                    <a:bodyPr/>
                    <a:lstStyle/>
                    <a:p>
                      <a:pPr algn="l" fontAlgn="b"/>
                      <a:r>
                        <a:rPr lang="en-US" sz="1200" b="0" i="0" u="none" strike="noStrike">
                          <a:effectLst/>
                          <a:latin typeface="Arial"/>
                        </a:rPr>
                        <a:t>Treatment Indicators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948">
                <a:tc>
                  <a:txBody>
                    <a:bodyPr/>
                    <a:lstStyle/>
                    <a:p>
                      <a:pPr algn="l" fontAlgn="b"/>
                      <a:r>
                        <a:rPr lang="en-US" sz="1200" b="0" i="0" u="none" strike="noStrike">
                          <a:effectLst/>
                          <a:latin typeface="Arial"/>
                        </a:rPr>
                        <a:t>UE*Firm Characteristics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75948">
                <a:tc>
                  <a:txBody>
                    <a:bodyPr/>
                    <a:lstStyle/>
                    <a:p>
                      <a:pPr algn="l" fontAlgn="b"/>
                      <a:r>
                        <a:rPr lang="en-US" sz="1200" b="0" i="0" u="none" strike="noStrike">
                          <a:effectLst/>
                          <a:latin typeface="Arial"/>
                        </a:rPr>
                        <a:t>UE*Fixed Effects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a:noFill/>
                    </a:lnB>
                  </a:tcPr>
                </a:tc>
              </a:tr>
              <a:tr h="175948">
                <a:tc>
                  <a:txBody>
                    <a:bodyPr/>
                    <a:lstStyle/>
                    <a:p>
                      <a:pPr algn="l" fontAlgn="b"/>
                      <a:r>
                        <a:rPr lang="en-US" sz="1200" b="0" i="0" u="none" strike="noStrike">
                          <a:effectLst/>
                          <a:latin typeface="Arial"/>
                        </a:rPr>
                        <a:t>UE*Treatment Indicators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a:rPr>
                        <a:t>Yes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712787"/>
          </a:xfrm>
        </p:spPr>
        <p:txBody>
          <a:bodyPr/>
          <a:lstStyle/>
          <a:p>
            <a:pPr>
              <a:defRPr/>
            </a:pPr>
            <a:r>
              <a:rPr lang="en-US" dirty="0" smtClean="0"/>
              <a:t>Triennial-firm inspections</a:t>
            </a:r>
            <a:endParaRPr lang="en-US" dirty="0"/>
          </a:p>
        </p:txBody>
      </p:sp>
      <p:pic>
        <p:nvPicPr>
          <p:cNvPr id="78850" name="Picture 2"/>
          <p:cNvPicPr>
            <a:picLocks noChangeAspect="1" noChangeArrowheads="1"/>
          </p:cNvPicPr>
          <p:nvPr/>
        </p:nvPicPr>
        <p:blipFill>
          <a:blip r:embed="rId2"/>
          <a:srcRect/>
          <a:stretch>
            <a:fillRect/>
          </a:stretch>
        </p:blipFill>
        <p:spPr bwMode="auto">
          <a:xfrm>
            <a:off x="0" y="1447800"/>
            <a:ext cx="9144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
            </a:r>
            <a:br>
              <a:rPr lang="en-US" dirty="0" smtClean="0"/>
            </a:br>
            <a:r>
              <a:rPr lang="en-US" dirty="0"/>
              <a:t/>
            </a:r>
            <a:br>
              <a:rPr lang="en-US" dirty="0"/>
            </a:br>
            <a:r>
              <a:rPr lang="en-US" dirty="0" smtClean="0"/>
              <a:t>Abnormal volume analysis</a:t>
            </a:r>
            <a:br>
              <a:rPr lang="en-US" dirty="0" smtClean="0"/>
            </a:br>
            <a:r>
              <a:rPr lang="en-US" dirty="0"/>
              <a:t/>
            </a:r>
            <a:br>
              <a:rPr lang="en-US" dirty="0"/>
            </a:br>
            <a:endParaRPr lang="en-US" dirty="0"/>
          </a:p>
        </p:txBody>
      </p:sp>
      <p:pic>
        <p:nvPicPr>
          <p:cNvPr id="79874" name="Picture 2"/>
          <p:cNvPicPr>
            <a:picLocks noChangeAspect="1" noChangeArrowheads="1"/>
          </p:cNvPicPr>
          <p:nvPr/>
        </p:nvPicPr>
        <p:blipFill>
          <a:blip r:embed="rId2"/>
          <a:srcRect/>
          <a:stretch>
            <a:fillRect/>
          </a:stretch>
        </p:blipFill>
        <p:spPr bwMode="auto">
          <a:xfrm>
            <a:off x="749300" y="776288"/>
            <a:ext cx="6770688" cy="6086475"/>
          </a:xfrm>
          <a:prstGeom prst="rect">
            <a:avLst/>
          </a:prstGeom>
          <a:noFill/>
          <a:ln w="9525">
            <a:noFill/>
            <a:miter lim="800000"/>
            <a:headEnd/>
            <a:tailEnd/>
          </a:ln>
        </p:spPr>
      </p:pic>
      <p:sp>
        <p:nvSpPr>
          <p:cNvPr id="79875" name="Rounded Rectangle 2"/>
          <p:cNvSpPr>
            <a:spLocks noChangeArrowheads="1"/>
          </p:cNvSpPr>
          <p:nvPr/>
        </p:nvSpPr>
        <p:spPr bwMode="auto">
          <a:xfrm>
            <a:off x="546100" y="1397000"/>
            <a:ext cx="7302500" cy="393700"/>
          </a:xfrm>
          <a:prstGeom prst="roundRect">
            <a:avLst>
              <a:gd name="adj" fmla="val 16667"/>
            </a:avLst>
          </a:prstGeom>
          <a:noFill/>
          <a:ln w="34925" algn="ctr">
            <a:solidFill>
              <a:srgbClr val="6E0000"/>
            </a:solidFill>
            <a:round/>
            <a:headEnd/>
            <a:tailEnd/>
          </a:ln>
        </p:spPr>
        <p:txBody>
          <a:bodyPr lIns="91909" tIns="45147" rIns="91909" bIns="45147"/>
          <a:lstStyle/>
          <a:p>
            <a:pPr eaLnBrk="0" hangingPunct="0">
              <a:spcBef>
                <a:spcPct val="30000"/>
              </a:spcBef>
              <a:buFontTx/>
              <a:buChar char="•"/>
            </a:pP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Prior literature on auditing and reporting credibility</a:t>
            </a:r>
            <a:endParaRPr lang="en-US" dirty="0"/>
          </a:p>
        </p:txBody>
      </p:sp>
      <p:sp>
        <p:nvSpPr>
          <p:cNvPr id="3" name="Content Placeholder 2"/>
          <p:cNvSpPr>
            <a:spLocks noGrp="1"/>
          </p:cNvSpPr>
          <p:nvPr>
            <p:ph idx="1"/>
          </p:nvPr>
        </p:nvSpPr>
        <p:spPr>
          <a:xfrm>
            <a:off x="457200" y="1581150"/>
            <a:ext cx="8229600" cy="4192588"/>
          </a:xfrm>
        </p:spPr>
        <p:txBody>
          <a:bodyPr>
            <a:normAutofit fontScale="55000" lnSpcReduction="20000"/>
          </a:bodyPr>
          <a:lstStyle/>
          <a:p>
            <a:pPr>
              <a:lnSpc>
                <a:spcPct val="120000"/>
              </a:lnSpc>
              <a:defRPr/>
            </a:pPr>
            <a:r>
              <a:rPr u="sng"/>
              <a:t>Holthausen and Verrecchia (1988) </a:t>
            </a:r>
          </a:p>
          <a:p>
            <a:pPr lvl="2">
              <a:lnSpc>
                <a:spcPct val="120000"/>
              </a:lnSpc>
              <a:defRPr/>
            </a:pPr>
            <a:r>
              <a:rPr lang="en-US" dirty="0"/>
              <a:t>Investor’s response to an earnings surprise will depend on the perceived credibility of the earnings report</a:t>
            </a:r>
          </a:p>
          <a:p>
            <a:pPr>
              <a:lnSpc>
                <a:spcPct val="120000"/>
              </a:lnSpc>
              <a:defRPr/>
            </a:pPr>
            <a:r>
              <a:rPr u="sng"/>
              <a:t>Teoh and Wong (1993) </a:t>
            </a:r>
          </a:p>
          <a:p>
            <a:pPr lvl="2">
              <a:lnSpc>
                <a:spcPct val="120000"/>
              </a:lnSpc>
              <a:defRPr/>
            </a:pPr>
            <a:r>
              <a:rPr lang="en-US" dirty="0"/>
              <a:t>provide evidence that ERCs reflect perceived audit quality, use size as proxy for credibility </a:t>
            </a:r>
          </a:p>
          <a:p>
            <a:pPr lvl="1">
              <a:lnSpc>
                <a:spcPct val="120000"/>
              </a:lnSpc>
              <a:defRPr/>
            </a:pPr>
            <a:r>
              <a:rPr lang="en-US" u="sng" dirty="0"/>
              <a:t>Moreland (1995)</a:t>
            </a:r>
          </a:p>
          <a:p>
            <a:pPr lvl="2">
              <a:lnSpc>
                <a:spcPct val="120000"/>
              </a:lnSpc>
              <a:defRPr/>
            </a:pPr>
            <a:r>
              <a:rPr lang="en-US" dirty="0"/>
              <a:t>SEC sanctions of audit firms lead to lower credibility/ERCs </a:t>
            </a:r>
            <a:endParaRPr lang="en-US" u="sng" dirty="0"/>
          </a:p>
          <a:p>
            <a:pPr lvl="1">
              <a:lnSpc>
                <a:spcPct val="120000"/>
              </a:lnSpc>
              <a:defRPr/>
            </a:pPr>
            <a:r>
              <a:rPr lang="en-US" u="sng" dirty="0"/>
              <a:t>Ghosh and Moon (2005)</a:t>
            </a:r>
          </a:p>
          <a:p>
            <a:pPr lvl="2">
              <a:lnSpc>
                <a:spcPct val="120000"/>
              </a:lnSpc>
              <a:defRPr/>
            </a:pPr>
            <a:r>
              <a:rPr lang="en-US" dirty="0"/>
              <a:t>ERCs are higher for auditors with longer tenure </a:t>
            </a:r>
            <a:endParaRPr lang="en-US" u="sng" dirty="0"/>
          </a:p>
          <a:p>
            <a:pPr lvl="1">
              <a:lnSpc>
                <a:spcPct val="120000"/>
              </a:lnSpc>
              <a:defRPr/>
            </a:pPr>
            <a:r>
              <a:rPr lang="en-US" u="sng" dirty="0"/>
              <a:t>Francis and Ke (2006) </a:t>
            </a:r>
          </a:p>
          <a:p>
            <a:pPr lvl="2">
              <a:lnSpc>
                <a:spcPct val="120000"/>
              </a:lnSpc>
              <a:defRPr/>
            </a:pPr>
            <a:r>
              <a:rPr lang="en-US" dirty="0"/>
              <a:t>ERCs/Credibility is significantly lower for firms with high levels of non-audit fees</a:t>
            </a:r>
          </a:p>
          <a:p>
            <a:pPr lvl="1">
              <a:defRPr/>
            </a:pPr>
            <a:r>
              <a:rPr lang="en-US" u="sng" dirty="0" err="1"/>
              <a:t>Aobdia</a:t>
            </a:r>
            <a:r>
              <a:rPr lang="en-US" u="sng" dirty="0"/>
              <a:t> et al. (2015)</a:t>
            </a:r>
          </a:p>
          <a:p>
            <a:pPr lvl="2">
              <a:defRPr/>
            </a:pPr>
            <a:r>
              <a:rPr lang="en-US" dirty="0"/>
              <a:t>Use Taiwanese data, find higher ERCs for higher quality audit partners</a:t>
            </a:r>
          </a:p>
          <a:p>
            <a:pPr lvl="1">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868362"/>
          </a:xfrm>
        </p:spPr>
        <p:txBody>
          <a:bodyPr/>
          <a:lstStyle/>
          <a:p>
            <a:pPr>
              <a:defRPr/>
            </a:pPr>
            <a:r>
              <a:rPr lang="en-US" dirty="0" smtClean="0"/>
              <a:t>Prior literature on audit oversight</a:t>
            </a:r>
            <a:endParaRPr lang="en-US" dirty="0"/>
          </a:p>
        </p:txBody>
      </p:sp>
      <p:sp>
        <p:nvSpPr>
          <p:cNvPr id="3" name="Content Placeholder 2"/>
          <p:cNvSpPr>
            <a:spLocks noGrp="1"/>
          </p:cNvSpPr>
          <p:nvPr>
            <p:ph idx="1"/>
          </p:nvPr>
        </p:nvSpPr>
        <p:spPr>
          <a:xfrm>
            <a:off x="457200" y="1581150"/>
            <a:ext cx="8229600" cy="4192588"/>
          </a:xfrm>
        </p:spPr>
        <p:txBody>
          <a:bodyPr>
            <a:normAutofit fontScale="77500" lnSpcReduction="20000"/>
          </a:bodyPr>
          <a:lstStyle/>
          <a:p>
            <a:pPr>
              <a:defRPr/>
            </a:pPr>
            <a:r>
              <a:rPr u="sng"/>
              <a:t>Watts and Zimmerman (1983)</a:t>
            </a:r>
          </a:p>
          <a:p>
            <a:pPr lvl="2">
              <a:lnSpc>
                <a:spcPct val="120000"/>
              </a:lnSpc>
              <a:defRPr/>
            </a:pPr>
            <a:r>
              <a:rPr lang="en-US" dirty="0"/>
              <a:t>A</a:t>
            </a:r>
            <a:r>
              <a:rPr lang="en-US" dirty="0" smtClean="0"/>
              <a:t>uditor incentives are crucial for audit credibility</a:t>
            </a:r>
          </a:p>
          <a:p>
            <a:pPr lvl="3">
              <a:lnSpc>
                <a:spcPct val="120000"/>
              </a:lnSpc>
              <a:defRPr/>
            </a:pPr>
            <a:r>
              <a:rPr lang="en-US" dirty="0" smtClean="0"/>
              <a:t>there </a:t>
            </a:r>
            <a:r>
              <a:rPr lang="en-US" dirty="0"/>
              <a:t>are </a:t>
            </a:r>
            <a:r>
              <a:rPr lang="en-US" dirty="0" smtClean="0"/>
              <a:t>agency </a:t>
            </a:r>
            <a:r>
              <a:rPr lang="en-US" dirty="0"/>
              <a:t>problems between managers and </a:t>
            </a:r>
            <a:r>
              <a:rPr lang="en-US" dirty="0" smtClean="0"/>
              <a:t>auditors </a:t>
            </a:r>
          </a:p>
          <a:p>
            <a:pPr lvl="3">
              <a:lnSpc>
                <a:spcPct val="120000"/>
              </a:lnSpc>
              <a:defRPr/>
            </a:pPr>
            <a:r>
              <a:rPr lang="en-US" dirty="0" smtClean="0"/>
              <a:t>the </a:t>
            </a:r>
            <a:r>
              <a:rPr lang="en-US" dirty="0"/>
              <a:t>credibility of an audit depends crucially on the independence of the auditor as well as the thoroughness with which the audit is conducted</a:t>
            </a:r>
            <a:endParaRPr lang="en-US" dirty="0" smtClean="0"/>
          </a:p>
          <a:p>
            <a:pPr>
              <a:lnSpc>
                <a:spcPct val="120000"/>
              </a:lnSpc>
              <a:defRPr/>
            </a:pPr>
            <a:r>
              <a:rPr u="sng"/>
              <a:t>Hilary and Lennox (2005) </a:t>
            </a:r>
          </a:p>
          <a:p>
            <a:pPr lvl="2">
              <a:lnSpc>
                <a:spcPct val="120000"/>
              </a:lnSpc>
              <a:defRPr/>
            </a:pPr>
            <a:r>
              <a:rPr lang="en-US" dirty="0" smtClean="0"/>
              <a:t>Peer review opinions provided credible information about quality differences between audit firms</a:t>
            </a:r>
          </a:p>
          <a:p>
            <a:pPr>
              <a:lnSpc>
                <a:spcPct val="120000"/>
              </a:lnSpc>
              <a:defRPr/>
            </a:pPr>
            <a:r>
              <a:rPr u="sng"/>
              <a:t>Lennox and Pittman (2009)</a:t>
            </a:r>
          </a:p>
          <a:p>
            <a:pPr lvl="2">
              <a:lnSpc>
                <a:spcPct val="120000"/>
              </a:lnSpc>
              <a:defRPr/>
            </a:pPr>
            <a:r>
              <a:rPr lang="en-US" dirty="0" smtClean="0"/>
              <a:t>Audit clients do not perceive that PCAOB inspections have information value (no switching based on favorable/unfavorable reports)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1162050"/>
          </a:xfrm>
        </p:spPr>
        <p:txBody>
          <a:bodyPr/>
          <a:lstStyle/>
          <a:p>
            <a:pPr>
              <a:defRPr/>
            </a:pPr>
            <a:r>
              <a:rPr lang="en-US" dirty="0" smtClean="0"/>
              <a:t>Broader economic questions (cont.)</a:t>
            </a:r>
            <a:endParaRPr lang="en-US" dirty="0"/>
          </a:p>
        </p:txBody>
      </p:sp>
      <p:sp>
        <p:nvSpPr>
          <p:cNvPr id="4" name="Content Placeholder 3"/>
          <p:cNvSpPr>
            <a:spLocks noGrp="1"/>
          </p:cNvSpPr>
          <p:nvPr>
            <p:ph idx="1"/>
          </p:nvPr>
        </p:nvSpPr>
        <p:spPr>
          <a:xfrm>
            <a:off x="457200" y="1541463"/>
            <a:ext cx="8229600" cy="4491037"/>
          </a:xfrm>
        </p:spPr>
        <p:txBody>
          <a:bodyPr>
            <a:normAutofit fontScale="70000" lnSpcReduction="20000"/>
          </a:bodyPr>
          <a:lstStyle/>
          <a:p>
            <a:pPr lvl="1">
              <a:defRPr/>
            </a:pPr>
            <a:r>
              <a:rPr lang="en-US" dirty="0" smtClean="0"/>
              <a:t>Pros: </a:t>
            </a:r>
          </a:p>
          <a:p>
            <a:pPr lvl="3">
              <a:spcAft>
                <a:spcPts val="300"/>
              </a:spcAft>
              <a:defRPr/>
            </a:pPr>
            <a:r>
              <a:rPr lang="en-US" dirty="0" smtClean="0"/>
              <a:t>Conflicts of interest between managers and auditors can reduce audit quality and credibility (e.g., impair auditor independence)</a:t>
            </a:r>
          </a:p>
          <a:p>
            <a:pPr lvl="3">
              <a:spcAft>
                <a:spcPts val="300"/>
              </a:spcAft>
              <a:defRPr/>
            </a:pPr>
            <a:r>
              <a:rPr lang="en-US" dirty="0" smtClean="0"/>
              <a:t>Stricter audit oversight could mitigate conflicts and hence improve reporting credibility</a:t>
            </a:r>
          </a:p>
          <a:p>
            <a:pPr lvl="3">
              <a:spcAft>
                <a:spcPts val="300"/>
              </a:spcAft>
              <a:defRPr/>
            </a:pPr>
            <a:r>
              <a:rPr lang="en-US" dirty="0" smtClean="0"/>
              <a:t>“In twenty-five years of operation, the profession’s self-regulated system never issued an adverse of qualified opinion on a major accounting firm.” (James Doty, PCAOB Chairman) </a:t>
            </a:r>
          </a:p>
          <a:p>
            <a:pPr lvl="1">
              <a:spcAft>
                <a:spcPts val="300"/>
              </a:spcAft>
              <a:defRPr/>
            </a:pPr>
            <a:r>
              <a:rPr lang="en-US" dirty="0" smtClean="0"/>
              <a:t>Cons:</a:t>
            </a:r>
          </a:p>
          <a:p>
            <a:pPr lvl="3">
              <a:spcAft>
                <a:spcPts val="300"/>
              </a:spcAft>
              <a:defRPr/>
            </a:pPr>
            <a:r>
              <a:rPr lang="en-US" dirty="0" smtClean="0"/>
              <a:t>Standard concerns about public regulators: Resource constraints, inefficient bureaucracies, regulatory capture, and political pressures</a:t>
            </a:r>
          </a:p>
          <a:p>
            <a:pPr lvl="3">
              <a:spcAft>
                <a:spcPts val="300"/>
              </a:spcAft>
              <a:defRPr/>
            </a:pPr>
            <a:r>
              <a:rPr lang="en-US" dirty="0" smtClean="0"/>
              <a:t>“</a:t>
            </a:r>
            <a:r>
              <a:rPr lang="en-US" dirty="0"/>
              <a:t>Public outrage over financial scandals spurred government intervention, resulting in meaningless reforms</a:t>
            </a:r>
            <a:r>
              <a:rPr lang="en-US" dirty="0" smtClean="0"/>
              <a:t>.” (</a:t>
            </a:r>
            <a:r>
              <a:rPr lang="en-US" dirty="0" err="1" smtClean="0"/>
              <a:t>Grumet</a:t>
            </a:r>
            <a:r>
              <a:rPr lang="en-US" dirty="0" smtClean="0"/>
              <a:t>, CPA Journal, 2002)</a:t>
            </a:r>
            <a:endParaRPr lang="en-US" dirty="0"/>
          </a:p>
          <a:p>
            <a:pPr lvl="1">
              <a:spcAft>
                <a:spcPts val="300"/>
              </a:spcAft>
              <a:defRPr/>
            </a:pPr>
            <a:r>
              <a:rPr lang="en-US" dirty="0" smtClean="0"/>
              <a:t>Paper could also be view as examining a key element of SOX</a:t>
            </a:r>
            <a:endParaRPr lang="en-US" dirty="0"/>
          </a:p>
          <a:p>
            <a:pPr lvl="2">
              <a:spcAft>
                <a:spcPts val="300"/>
              </a:spcAft>
              <a:defRPr/>
            </a:pPr>
            <a:r>
              <a:rPr lang="en-US" dirty="0"/>
              <a:t>Of course, SOX changed more than audit oversight </a:t>
            </a:r>
            <a:endParaRPr lang="en-US" dirty="0" smtClean="0"/>
          </a:p>
          <a:p>
            <a:pPr lvl="2">
              <a:spcAft>
                <a:spcPts val="300"/>
              </a:spcAft>
              <a:defRPr/>
            </a:pPr>
            <a:r>
              <a:rPr lang="en-US" dirty="0" smtClean="0"/>
              <a:t>One </a:t>
            </a:r>
            <a:r>
              <a:rPr lang="en-US" dirty="0"/>
              <a:t>challenge is to separate the intro of the PCAOB and its inspection regime from other SOX provisions</a:t>
            </a:r>
          </a:p>
          <a:p>
            <a:pPr lvl="1">
              <a:defRPr/>
            </a:pPr>
            <a:endParaRPr lang="en-US" dirty="0"/>
          </a:p>
          <a:p>
            <a:pPr lvl="3">
              <a:defRPr/>
            </a:pPr>
            <a:endParaRPr lang="en-US" dirty="0" smtClean="0"/>
          </a:p>
          <a:p>
            <a:pPr lvl="4">
              <a:defRPr/>
            </a:pPr>
            <a:endParaRPr lang="en-US" dirty="0" smtClean="0"/>
          </a:p>
          <a:p>
            <a:pPr lvl="2">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Restatements</a:t>
            </a:r>
            <a:endParaRPr lang="en-US" dirty="0"/>
          </a:p>
        </p:txBody>
      </p:sp>
      <p:pic>
        <p:nvPicPr>
          <p:cNvPr id="83970" name="Picture 2"/>
          <p:cNvPicPr>
            <a:picLocks noChangeAspect="1" noChangeArrowheads="1"/>
          </p:cNvPicPr>
          <p:nvPr/>
        </p:nvPicPr>
        <p:blipFill>
          <a:blip r:embed="rId2"/>
          <a:srcRect/>
          <a:stretch>
            <a:fillRect/>
          </a:stretch>
        </p:blipFill>
        <p:spPr bwMode="auto">
          <a:xfrm>
            <a:off x="473075" y="1498600"/>
            <a:ext cx="604996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ERCs (Annual)</a:t>
            </a:r>
            <a:endParaRPr lang="en-US" dirty="0"/>
          </a:p>
        </p:txBody>
      </p:sp>
      <p:pic>
        <p:nvPicPr>
          <p:cNvPr id="84994" name="Picture 2"/>
          <p:cNvPicPr>
            <a:picLocks noChangeAspect="1" noChangeArrowheads="1"/>
          </p:cNvPicPr>
          <p:nvPr/>
        </p:nvPicPr>
        <p:blipFill>
          <a:blip r:embed="rId2"/>
          <a:srcRect/>
          <a:stretch>
            <a:fillRect/>
          </a:stretch>
        </p:blipFill>
        <p:spPr bwMode="auto">
          <a:xfrm>
            <a:off x="15875" y="1524000"/>
            <a:ext cx="9101138" cy="4448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dirty="0" smtClean="0"/>
              <a:t>ERCs (Last Quarter)</a:t>
            </a:r>
            <a:endParaRPr lang="en-US" dirty="0"/>
          </a:p>
        </p:txBody>
      </p:sp>
      <p:sp>
        <p:nvSpPr>
          <p:cNvPr id="3" name="Content Placeholder 2"/>
          <p:cNvSpPr>
            <a:spLocks noGrp="1"/>
          </p:cNvSpPr>
          <p:nvPr>
            <p:ph idx="1"/>
          </p:nvPr>
        </p:nvSpPr>
        <p:spPr>
          <a:xfrm>
            <a:off x="457200" y="1581150"/>
            <a:ext cx="8229600" cy="4192588"/>
          </a:xfrm>
        </p:spPr>
        <p:txBody>
          <a:bodyPr/>
          <a:lstStyle/>
          <a:p>
            <a:pPr>
              <a:defRPr/>
            </a:pPr>
            <a:endParaRPr/>
          </a:p>
        </p:txBody>
      </p:sp>
      <p:pic>
        <p:nvPicPr>
          <p:cNvPr id="86019" name="Picture 2"/>
          <p:cNvPicPr>
            <a:picLocks noChangeAspect="1" noChangeArrowheads="1"/>
          </p:cNvPicPr>
          <p:nvPr/>
        </p:nvPicPr>
        <p:blipFill>
          <a:blip r:embed="rId2"/>
          <a:srcRect/>
          <a:stretch>
            <a:fillRect/>
          </a:stretch>
        </p:blipFill>
        <p:spPr bwMode="auto">
          <a:xfrm>
            <a:off x="65088" y="1589088"/>
            <a:ext cx="9010650" cy="48847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Introduction of the PCAOB</a:t>
            </a:r>
            <a:endParaRPr lang="en-US" dirty="0" smtClean="0"/>
          </a:p>
        </p:txBody>
      </p:sp>
      <p:sp>
        <p:nvSpPr>
          <p:cNvPr id="6" name="Content Placeholder 5"/>
          <p:cNvSpPr>
            <a:spLocks noGrp="1"/>
          </p:cNvSpPr>
          <p:nvPr>
            <p:ph idx="1"/>
          </p:nvPr>
        </p:nvSpPr>
        <p:spPr>
          <a:xfrm>
            <a:off x="457200" y="1581150"/>
            <a:ext cx="8229600" cy="4192588"/>
          </a:xfrm>
        </p:spPr>
        <p:txBody>
          <a:bodyPr>
            <a:normAutofit fontScale="77500" lnSpcReduction="20000"/>
          </a:bodyPr>
          <a:lstStyle/>
          <a:p>
            <a:pPr lvl="1">
              <a:defRPr/>
            </a:pPr>
            <a:r>
              <a:rPr lang="en-US" dirty="0" smtClean="0"/>
              <a:t>PCAOB inspections regime primarily affects the audit process, which is largely unobservable</a:t>
            </a:r>
          </a:p>
          <a:p>
            <a:pPr lvl="2">
              <a:defRPr/>
            </a:pPr>
            <a:r>
              <a:rPr lang="en-US" dirty="0"/>
              <a:t>A</a:t>
            </a:r>
            <a:r>
              <a:rPr lang="en-US" dirty="0" smtClean="0"/>
              <a:t>udit </a:t>
            </a:r>
            <a:r>
              <a:rPr lang="en-US" dirty="0"/>
              <a:t>oversight </a:t>
            </a:r>
            <a:r>
              <a:rPr lang="en-US" dirty="0" smtClean="0"/>
              <a:t>likely operates through </a:t>
            </a:r>
            <a:r>
              <a:rPr lang="en-US" u="sng" dirty="0"/>
              <a:t>credibility</a:t>
            </a:r>
            <a:r>
              <a:rPr lang="en-US" dirty="0"/>
              <a:t> of financial reporting</a:t>
            </a:r>
          </a:p>
          <a:p>
            <a:pPr lvl="2">
              <a:defRPr/>
            </a:pPr>
            <a:r>
              <a:rPr lang="en-US" dirty="0" smtClean="0"/>
              <a:t>Try to identify key dates related to the introduction of the PCAOB regime</a:t>
            </a:r>
          </a:p>
          <a:p>
            <a:pPr>
              <a:defRPr/>
            </a:pPr>
            <a:r>
              <a:t>Inspection regime introduced in three phases: </a:t>
            </a:r>
          </a:p>
          <a:p>
            <a:pPr lvl="2">
              <a:defRPr/>
            </a:pPr>
            <a:r>
              <a:rPr lang="en-US" dirty="0" smtClean="0"/>
              <a:t>One-time limited inspections (2003)</a:t>
            </a:r>
          </a:p>
          <a:p>
            <a:pPr lvl="3">
              <a:defRPr/>
            </a:pPr>
            <a:r>
              <a:rPr lang="en-US" dirty="0" smtClean="0"/>
              <a:t>Voluntary, limited in scope, Big 4 only 	</a:t>
            </a:r>
          </a:p>
          <a:p>
            <a:pPr lvl="2">
              <a:defRPr/>
            </a:pPr>
            <a:r>
              <a:rPr lang="en-US" dirty="0" smtClean="0"/>
              <a:t>Annual full inspections (2004)</a:t>
            </a:r>
          </a:p>
          <a:p>
            <a:pPr lvl="3">
              <a:defRPr/>
            </a:pPr>
            <a:r>
              <a:rPr lang="en-US" dirty="0" smtClean="0"/>
              <a:t>Applicable to Big 4 and non-Big 4 large firms (with &gt;100 SEC clients)</a:t>
            </a:r>
          </a:p>
          <a:p>
            <a:pPr lvl="2">
              <a:defRPr/>
            </a:pPr>
            <a:r>
              <a:rPr lang="en-US" dirty="0" smtClean="0"/>
              <a:t>Triennial inspections (2004) </a:t>
            </a:r>
          </a:p>
          <a:p>
            <a:pPr lvl="3">
              <a:defRPr/>
            </a:pPr>
            <a:r>
              <a:rPr lang="en-US" dirty="0" smtClean="0"/>
              <a:t>Small firms (&lt; 100 SEC clients), 1/3 of firms phased in the first year</a:t>
            </a:r>
          </a:p>
          <a:p>
            <a:pPr lvl="1">
              <a:defRPr/>
            </a:pPr>
            <a:r>
              <a:rPr lang="en-US" dirty="0"/>
              <a:t>Exploit staggered introduction of the PCAOB</a:t>
            </a:r>
          </a:p>
          <a:p>
            <a:pPr lvl="1">
              <a:defRPr/>
            </a:pPr>
            <a:endParaRPr lang="en-US" dirty="0"/>
          </a:p>
        </p:txBody>
      </p:sp>
      <p:sp>
        <p:nvSpPr>
          <p:cNvPr id="30723" name="Right Arrow 2"/>
          <p:cNvSpPr>
            <a:spLocks noChangeArrowheads="1"/>
          </p:cNvSpPr>
          <p:nvPr/>
        </p:nvSpPr>
        <p:spPr bwMode="auto">
          <a:xfrm>
            <a:off x="598488" y="5519738"/>
            <a:ext cx="977900" cy="485775"/>
          </a:xfrm>
          <a:prstGeom prst="rightArrow">
            <a:avLst>
              <a:gd name="adj1" fmla="val 50000"/>
              <a:gd name="adj2" fmla="val 49861"/>
            </a:avLst>
          </a:prstGeom>
          <a:noFill/>
          <a:ln w="12700" algn="ctr">
            <a:noFill/>
            <a:round/>
            <a:headEnd/>
            <a:tailEnd/>
          </a:ln>
        </p:spPr>
        <p:txBody>
          <a:bodyPr lIns="91909" tIns="45147" rIns="91909" bIns="45147"/>
          <a:lstStyle/>
          <a:p>
            <a:pPr eaLnBrk="0" hangingPunct="0">
              <a:spcBef>
                <a:spcPct val="30000"/>
              </a:spcBef>
              <a:buFontTx/>
              <a:buChar cha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450"/>
            <a:ext cx="8229600" cy="1008063"/>
          </a:xfrm>
        </p:spPr>
        <p:txBody>
          <a:bodyPr/>
          <a:lstStyle/>
          <a:p>
            <a:pPr>
              <a:defRPr/>
            </a:pPr>
            <a:r>
              <a:rPr lang="en-US" dirty="0" smtClean="0"/>
              <a:t>Inspection process and anecdotal evidence</a:t>
            </a:r>
            <a:endParaRPr lang="en-US" dirty="0"/>
          </a:p>
        </p:txBody>
      </p:sp>
      <p:sp>
        <p:nvSpPr>
          <p:cNvPr id="3" name="Content Placeholder 2"/>
          <p:cNvSpPr>
            <a:spLocks noGrp="1"/>
          </p:cNvSpPr>
          <p:nvPr>
            <p:ph idx="1"/>
          </p:nvPr>
        </p:nvSpPr>
        <p:spPr>
          <a:xfrm>
            <a:off x="457200" y="1503363"/>
            <a:ext cx="8372475" cy="4484687"/>
          </a:xfrm>
        </p:spPr>
        <p:txBody>
          <a:bodyPr>
            <a:normAutofit lnSpcReduction="10000"/>
          </a:bodyPr>
          <a:lstStyle/>
          <a:p>
            <a:pPr>
              <a:defRPr/>
            </a:pPr>
            <a:r>
              <a:rPr sz="2000"/>
              <a:t>Inspections are designed to identify and address weaknesses and deficiencies in how audits are conducted</a:t>
            </a:r>
          </a:p>
          <a:p>
            <a:pPr lvl="2">
              <a:defRPr/>
            </a:pPr>
            <a:r>
              <a:rPr lang="en-US" sz="1800" dirty="0" smtClean="0"/>
              <a:t>Audit deficiency means for instance that auditor failed to gather sufficient evidence to support an audit opinion</a:t>
            </a:r>
            <a:endParaRPr lang="en-US" sz="2000" dirty="0" smtClean="0"/>
          </a:p>
          <a:p>
            <a:pPr>
              <a:defRPr/>
            </a:pPr>
            <a:r>
              <a:rPr sz="2000"/>
              <a:t>PCAOB first sends comment forms</a:t>
            </a:r>
          </a:p>
          <a:p>
            <a:pPr lvl="2">
              <a:defRPr/>
            </a:pPr>
            <a:r>
              <a:rPr lang="en-US" sz="1800" dirty="0"/>
              <a:t>Auditor can respond and provide further evidence</a:t>
            </a:r>
          </a:p>
          <a:p>
            <a:pPr>
              <a:defRPr/>
            </a:pPr>
            <a:r>
              <a:rPr sz="2000"/>
              <a:t>Inspection report: </a:t>
            </a:r>
          </a:p>
          <a:p>
            <a:pPr lvl="2">
              <a:defRPr/>
            </a:pPr>
            <a:r>
              <a:rPr lang="en-US" sz="1800" dirty="0">
                <a:hlinkClick r:id="rId3" action="ppaction://hlinksldjump"/>
              </a:rPr>
              <a:t>Part I </a:t>
            </a:r>
            <a:r>
              <a:rPr lang="en-US" sz="1800" dirty="0" smtClean="0">
                <a:hlinkClick r:id="rId3" action="ppaction://hlinksldjump"/>
              </a:rPr>
              <a:t>Finding</a:t>
            </a:r>
            <a:r>
              <a:rPr lang="en-US" sz="1800" dirty="0" smtClean="0"/>
              <a:t> - reveals deficiencies (failed to meet audit standards) without naming the audit engagement</a:t>
            </a:r>
          </a:p>
          <a:p>
            <a:pPr lvl="2">
              <a:defRPr/>
            </a:pPr>
            <a:r>
              <a:rPr lang="en-US" sz="1800" dirty="0" smtClean="0">
                <a:hlinkClick r:id="rId4" action="ppaction://hlinksldjump"/>
              </a:rPr>
              <a:t>Part II Finding</a:t>
            </a:r>
            <a:r>
              <a:rPr lang="en-US" sz="1800" dirty="0" smtClean="0"/>
              <a:t> – systematic quality control failures</a:t>
            </a:r>
          </a:p>
          <a:p>
            <a:pPr lvl="3">
              <a:defRPr/>
            </a:pPr>
            <a:r>
              <a:rPr lang="en-US" sz="1600" dirty="0" smtClean="0"/>
              <a:t>Firm has one year to address</a:t>
            </a:r>
            <a:r>
              <a:rPr lang="en-US" sz="1600" dirty="0"/>
              <a:t>:</a:t>
            </a:r>
            <a:r>
              <a:rPr lang="en-US" sz="1600" dirty="0" smtClean="0"/>
              <a:t> if adequately addressed, Part II is not disclosed</a:t>
            </a:r>
          </a:p>
          <a:p>
            <a:pPr lvl="1">
              <a:lnSpc>
                <a:spcPct val="110000"/>
              </a:lnSpc>
              <a:defRPr/>
            </a:pPr>
            <a:r>
              <a:rPr lang="en-US" sz="2000" dirty="0" smtClean="0">
                <a:ea typeface="+mn-ea"/>
                <a:cs typeface="+mn-cs"/>
              </a:rPr>
              <a:t>Auditors respond </a:t>
            </a:r>
            <a:r>
              <a:rPr lang="en-US" sz="2000" dirty="0">
                <a:ea typeface="+mn-ea"/>
                <a:cs typeface="+mn-cs"/>
              </a:rPr>
              <a:t>to </a:t>
            </a:r>
            <a:r>
              <a:rPr lang="en-US" sz="2000" dirty="0" smtClean="0">
                <a:ea typeface="+mn-ea"/>
                <a:cs typeface="+mn-cs"/>
              </a:rPr>
              <a:t>both types of findings to the PCAOB and describe changes (non-public)</a:t>
            </a:r>
            <a:endParaRPr lang="en-US" sz="2000" dirty="0">
              <a:ea typeface="+mn-ea"/>
              <a:cs typeface="+mn-cs"/>
            </a:endParaRPr>
          </a:p>
          <a:p>
            <a:pPr>
              <a:lnSpc>
                <a:spcPct val="110000"/>
              </a:lnSpc>
              <a:defRPr/>
            </a:pPr>
            <a:endParaRPr sz="200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Inspection process and anecdotal evidence</a:t>
            </a:r>
            <a:endParaRPr lang="en-US" dirty="0"/>
          </a:p>
        </p:txBody>
      </p:sp>
      <p:sp>
        <p:nvSpPr>
          <p:cNvPr id="3" name="Content Placeholder 2"/>
          <p:cNvSpPr>
            <a:spLocks noGrp="1"/>
          </p:cNvSpPr>
          <p:nvPr>
            <p:ph idx="1"/>
          </p:nvPr>
        </p:nvSpPr>
        <p:spPr>
          <a:xfrm>
            <a:off x="457200" y="1581150"/>
            <a:ext cx="8229600" cy="4356100"/>
          </a:xfrm>
        </p:spPr>
        <p:txBody>
          <a:bodyPr>
            <a:normAutofit fontScale="70000" lnSpcReduction="20000"/>
          </a:bodyPr>
          <a:lstStyle/>
          <a:p>
            <a:pPr lvl="1">
              <a:defRPr/>
            </a:pPr>
            <a:r>
              <a:rPr lang="en-US" dirty="0" smtClean="0"/>
              <a:t>Comments on new PCAOB inspections illustrates </a:t>
            </a:r>
            <a:r>
              <a:rPr lang="en-US" dirty="0"/>
              <a:t>“public debate” about inspections </a:t>
            </a:r>
            <a:r>
              <a:rPr lang="en-US" dirty="0" smtClean="0"/>
              <a:t>regime:</a:t>
            </a:r>
          </a:p>
          <a:p>
            <a:pPr lvl="2">
              <a:defRPr/>
            </a:pPr>
            <a:r>
              <a:rPr lang="en-US" dirty="0" smtClean="0"/>
              <a:t>PWC head of regulatory affairs publicly comments on process (WSJ, July 2003): “impressed by work”</a:t>
            </a:r>
          </a:p>
          <a:p>
            <a:pPr lvl="2">
              <a:defRPr/>
            </a:pPr>
            <a:r>
              <a:rPr lang="en-US" dirty="0" smtClean="0"/>
              <a:t>CEO of KPMG published article in July 2004, saying that “reports will indicate some issues to be addressed by the accounting profession” and “we shall take those reports to heart and respond robustly.”</a:t>
            </a:r>
          </a:p>
          <a:p>
            <a:pPr lvl="2">
              <a:defRPr/>
            </a:pPr>
            <a:r>
              <a:rPr lang="en-US" dirty="0" smtClean="0"/>
              <a:t>WSJ: PCAOB identified violation for one client and then asked all Big 4 to check their clients – lead to 20 restatements</a:t>
            </a:r>
          </a:p>
          <a:p>
            <a:pPr lvl="2">
              <a:spcBef>
                <a:spcPts val="1200"/>
              </a:spcBef>
              <a:defRPr/>
            </a:pPr>
            <a:r>
              <a:rPr lang="en-US" dirty="0" err="1"/>
              <a:t>Mulford</a:t>
            </a:r>
            <a:r>
              <a:rPr lang="en-US" dirty="0"/>
              <a:t>: “Clear signal from the accounting board that it is not business as usual.”</a:t>
            </a:r>
          </a:p>
          <a:p>
            <a:pPr lvl="2">
              <a:spcBef>
                <a:spcPts val="1200"/>
              </a:spcBef>
              <a:defRPr/>
            </a:pPr>
            <a:r>
              <a:rPr lang="en-US" dirty="0" err="1"/>
              <a:t>Nicolaisen</a:t>
            </a:r>
            <a:r>
              <a:rPr lang="en-US" dirty="0"/>
              <a:t>: “PCAOB’s process will lead to a sea change for the profession.”</a:t>
            </a:r>
          </a:p>
          <a:p>
            <a:pPr lvl="1">
              <a:defRPr/>
            </a:pPr>
            <a:r>
              <a:rPr lang="en-US" dirty="0" smtClean="0"/>
              <a:t>Auditors also respond publicly saying they are committed to improve quality and address findings</a:t>
            </a:r>
          </a:p>
          <a:p>
            <a:pPr lvl="1">
              <a:defRPr/>
            </a:pPr>
            <a:r>
              <a:rPr lang="en-US" dirty="0"/>
              <a:t>Our tests are based on perceived changes in reporting credibility due to changes in audit quality and audit oversight</a:t>
            </a:r>
          </a:p>
          <a:p>
            <a:pPr lvl="2">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Research design</a:t>
            </a:r>
            <a:endParaRPr lang="en-US" dirty="0"/>
          </a:p>
        </p:txBody>
      </p:sp>
      <p:sp>
        <p:nvSpPr>
          <p:cNvPr id="3" name="Content Placeholder 2"/>
          <p:cNvSpPr>
            <a:spLocks noGrp="1"/>
          </p:cNvSpPr>
          <p:nvPr>
            <p:ph idx="1"/>
          </p:nvPr>
        </p:nvSpPr>
        <p:spPr>
          <a:xfrm>
            <a:off x="457200" y="1581150"/>
            <a:ext cx="8229600" cy="4403725"/>
          </a:xfrm>
        </p:spPr>
        <p:txBody>
          <a:bodyPr>
            <a:normAutofit fontScale="92500" lnSpcReduction="20000"/>
          </a:bodyPr>
          <a:lstStyle/>
          <a:p>
            <a:pPr lvl="1">
              <a:defRPr/>
            </a:pPr>
            <a:r>
              <a:rPr lang="en-US" sz="2600" dirty="0" smtClean="0"/>
              <a:t>Use ERCs as a measure of reporting credibility &amp; trust </a:t>
            </a:r>
          </a:p>
          <a:p>
            <a:pPr lvl="2">
              <a:defRPr/>
            </a:pPr>
            <a:r>
              <a:rPr lang="en-US" dirty="0" smtClean="0"/>
              <a:t>Based on </a:t>
            </a:r>
            <a:r>
              <a:rPr lang="en-US" dirty="0" err="1" smtClean="0"/>
              <a:t>Holthausen</a:t>
            </a:r>
            <a:r>
              <a:rPr lang="en-US" dirty="0" smtClean="0"/>
              <a:t> and </a:t>
            </a:r>
            <a:r>
              <a:rPr lang="en-US" dirty="0" err="1" smtClean="0"/>
              <a:t>Verrecchia</a:t>
            </a:r>
            <a:r>
              <a:rPr lang="en-US" dirty="0" smtClean="0"/>
              <a:t> (1988)</a:t>
            </a:r>
          </a:p>
          <a:p>
            <a:pPr lvl="2">
              <a:defRPr/>
            </a:pPr>
            <a:r>
              <a:rPr lang="en-US" dirty="0" smtClean="0"/>
              <a:t>Market response per unit of earnings surprise</a:t>
            </a:r>
          </a:p>
          <a:p>
            <a:pPr lvl="3">
              <a:defRPr/>
            </a:pPr>
            <a:r>
              <a:rPr lang="en-US" dirty="0" smtClean="0"/>
              <a:t>If reported earnings are more credible there should be a stronger earnings response (ceteris paribus)</a:t>
            </a:r>
          </a:p>
          <a:p>
            <a:pPr lvl="3">
              <a:defRPr/>
            </a:pPr>
            <a:r>
              <a:rPr lang="en-US" dirty="0" smtClean="0"/>
              <a:t>Maps into the cost of capital (or capitalization of earnings)</a:t>
            </a:r>
          </a:p>
          <a:p>
            <a:pPr lvl="1">
              <a:defRPr/>
            </a:pPr>
            <a:r>
              <a:rPr lang="en-US" sz="2600" dirty="0" smtClean="0"/>
              <a:t>ERCs are not anticipatory, which allows us to exploit the staggered introduction</a:t>
            </a:r>
          </a:p>
          <a:p>
            <a:pPr lvl="2">
              <a:defRPr/>
            </a:pPr>
            <a:r>
              <a:rPr lang="en-US" dirty="0" smtClean="0"/>
              <a:t>PCAOB needs to conduct inspections for credibility to change</a:t>
            </a:r>
          </a:p>
          <a:p>
            <a:pPr lvl="1">
              <a:defRPr/>
            </a:pPr>
            <a:r>
              <a:rPr lang="en-US" sz="2600" dirty="0" smtClean="0"/>
              <a:t>Short-window reactions at different points in time</a:t>
            </a:r>
          </a:p>
          <a:p>
            <a:pPr lvl="2">
              <a:defRPr/>
            </a:pPr>
            <a:r>
              <a:rPr lang="en-US" dirty="0" smtClean="0"/>
              <a:t>Timing depends on phase-in of inspection regime and FYE</a:t>
            </a:r>
          </a:p>
          <a:p>
            <a:pPr lvl="2">
              <a:defRPr/>
            </a:pPr>
            <a:r>
              <a:rPr lang="en-US" dirty="0" smtClean="0"/>
              <a:t>Mitigates concerns about unrelated concurrent events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lstStyle/>
          <a:p>
            <a:pPr>
              <a:defRPr/>
            </a:pPr>
            <a:r>
              <a:rPr lang="en-US" smtClean="0"/>
              <a:t>Identification strategy</a:t>
            </a:r>
            <a:endParaRPr lang="en-US" dirty="0"/>
          </a:p>
        </p:txBody>
      </p:sp>
      <p:sp>
        <p:nvSpPr>
          <p:cNvPr id="3" name="Content Placeholder 2"/>
          <p:cNvSpPr>
            <a:spLocks noGrp="1"/>
          </p:cNvSpPr>
          <p:nvPr>
            <p:ph idx="1"/>
          </p:nvPr>
        </p:nvSpPr>
        <p:spPr>
          <a:xfrm>
            <a:off x="457200" y="1581150"/>
            <a:ext cx="8229600" cy="4422775"/>
          </a:xfrm>
        </p:spPr>
        <p:txBody>
          <a:bodyPr>
            <a:normAutofit fontScale="77500" lnSpcReduction="20000"/>
          </a:bodyPr>
          <a:lstStyle/>
          <a:p>
            <a:pPr lvl="1">
              <a:defRPr/>
            </a:pPr>
            <a:r>
              <a:rPr lang="en-US" dirty="0" smtClean="0"/>
              <a:t>But there is still a concern that concurrent market and regulatory events affect ERCs </a:t>
            </a:r>
            <a:r>
              <a:rPr lang="en-US" u="sng" dirty="0" smtClean="0"/>
              <a:t>through other reporting changes</a:t>
            </a:r>
          </a:p>
          <a:p>
            <a:pPr lvl="2">
              <a:defRPr/>
            </a:pPr>
            <a:r>
              <a:rPr lang="en-US" dirty="0" smtClean="0"/>
              <a:t>Market responses to the accounting scandals </a:t>
            </a:r>
          </a:p>
          <a:p>
            <a:pPr lvl="2">
              <a:defRPr/>
            </a:pPr>
            <a:r>
              <a:rPr lang="en-US" dirty="0" smtClean="0"/>
              <a:t>Other SOX provisions overlap some of our tests (notably 404[b])</a:t>
            </a:r>
          </a:p>
          <a:p>
            <a:pPr lvl="1">
              <a:defRPr/>
            </a:pPr>
            <a:r>
              <a:rPr lang="en-US" dirty="0" smtClean="0"/>
              <a:t>Key challenge is to separate the effects of the PCAOB and its inspection regime from other events </a:t>
            </a:r>
            <a:r>
              <a:rPr lang="en-US" u="sng" dirty="0" smtClean="0"/>
              <a:t>that affect reporting</a:t>
            </a:r>
          </a:p>
          <a:p>
            <a:pPr lvl="1">
              <a:defRPr/>
            </a:pPr>
            <a:r>
              <a:rPr lang="en-US" dirty="0" smtClean="0"/>
              <a:t>Conduct three separate analyses</a:t>
            </a:r>
          </a:p>
          <a:p>
            <a:pPr lvl="2">
              <a:defRPr/>
            </a:pPr>
            <a:r>
              <a:rPr lang="en-US" dirty="0" smtClean="0"/>
              <a:t>Limited and full inspections of Big 4 and non-Big 4 large auditors</a:t>
            </a:r>
          </a:p>
          <a:p>
            <a:pPr lvl="3">
              <a:defRPr/>
            </a:pPr>
            <a:r>
              <a:rPr lang="en-US" dirty="0"/>
              <a:t>Need a control group: foreign issuers cross-listed on U.S. </a:t>
            </a:r>
            <a:r>
              <a:rPr lang="en-US" dirty="0" smtClean="0"/>
              <a:t>exchanges</a:t>
            </a:r>
          </a:p>
          <a:p>
            <a:pPr lvl="3">
              <a:defRPr/>
            </a:pPr>
            <a:r>
              <a:rPr lang="en-US" dirty="0"/>
              <a:t>Drop foreign issuers as PCAOB signs inspection agreements with respective home countries</a:t>
            </a:r>
          </a:p>
          <a:p>
            <a:pPr lvl="2">
              <a:defRPr/>
            </a:pPr>
            <a:r>
              <a:rPr lang="en-US" dirty="0" smtClean="0"/>
              <a:t>Triennial-firm inspections</a:t>
            </a:r>
          </a:p>
          <a:p>
            <a:pPr lvl="2">
              <a:defRPr/>
            </a:pPr>
            <a:r>
              <a:rPr lang="en-US" dirty="0" smtClean="0"/>
              <a:t>Abnormal volume analysis</a:t>
            </a:r>
          </a:p>
          <a:p>
            <a:pPr lvl="2">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424087"/>
      </a:dk2>
      <a:lt2>
        <a:srgbClr val="969696"/>
      </a:lt2>
      <a:accent1>
        <a:srgbClr val="969696"/>
      </a:accent1>
      <a:accent2>
        <a:srgbClr val="666699"/>
      </a:accent2>
      <a:accent3>
        <a:srgbClr val="FFFFFF"/>
      </a:accent3>
      <a:accent4>
        <a:srgbClr val="000000"/>
      </a:accent4>
      <a:accent5>
        <a:srgbClr val="C9C9C9"/>
      </a:accent5>
      <a:accent6>
        <a:srgbClr val="5C5C8A"/>
      </a:accent6>
      <a:hlink>
        <a:srgbClr val="820009"/>
      </a:hlink>
      <a:folHlink>
        <a:srgbClr val="5F5F5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909" tIns="45147" rIns="91909" bIns="45147"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Char char="•"/>
          <a:tabLst/>
          <a:defRPr kumimoji="0" lang="en-US" sz="1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909" tIns="45147" rIns="91909" bIns="45147"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Char char="•"/>
          <a:tabLst/>
          <a:defRPr kumimoji="0" lang="en-US" sz="1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
      <a:dk1>
        <a:srgbClr val="000000"/>
      </a:dk1>
      <a:lt1>
        <a:srgbClr val="FFFFFF"/>
      </a:lt1>
      <a:dk2>
        <a:srgbClr val="424087"/>
      </a:dk2>
      <a:lt2>
        <a:srgbClr val="969696"/>
      </a:lt2>
      <a:accent1>
        <a:srgbClr val="969696"/>
      </a:accent1>
      <a:accent2>
        <a:srgbClr val="666699"/>
      </a:accent2>
      <a:accent3>
        <a:srgbClr val="FFFFFF"/>
      </a:accent3>
      <a:accent4>
        <a:srgbClr val="000000"/>
      </a:accent4>
      <a:accent5>
        <a:srgbClr val="C9C9C9"/>
      </a:accent5>
      <a:accent6>
        <a:srgbClr val="5C5C8A"/>
      </a:accent6>
      <a:hlink>
        <a:srgbClr val="820009"/>
      </a:hlink>
      <a:folHlink>
        <a:srgbClr val="5F5F5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909" tIns="45147" rIns="91909" bIns="45147"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Char char="•"/>
          <a:tabLst/>
          <a:defRPr kumimoji="0" lang="en-US" sz="1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909" tIns="45147" rIns="91909" bIns="45147"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Char char="•"/>
          <a:tabLst/>
          <a:defRPr kumimoji="0" lang="en-US" sz="1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26731</TotalTime>
  <Words>3240</Words>
  <Application>Microsoft Office PowerPoint</Application>
  <PresentationFormat>On-screen Show (4:3)</PresentationFormat>
  <Paragraphs>708</Paragraphs>
  <Slides>42</Slides>
  <Notes>21</Notes>
  <HiddenSlides>0</HiddenSlides>
  <MMClips>0</MMClips>
  <ScaleCrop>false</ScaleCrop>
  <HeadingPairs>
    <vt:vector size="6" baseType="variant">
      <vt:variant>
        <vt:lpstr>Fonts Used</vt:lpstr>
      </vt:variant>
      <vt:variant>
        <vt:i4>6</vt:i4>
      </vt:variant>
      <vt:variant>
        <vt:lpstr>Design Template</vt:lpstr>
      </vt:variant>
      <vt:variant>
        <vt:i4>17</vt:i4>
      </vt:variant>
      <vt:variant>
        <vt:lpstr>Slide Titles</vt:lpstr>
      </vt:variant>
      <vt:variant>
        <vt:i4>42</vt:i4>
      </vt:variant>
    </vt:vector>
  </HeadingPairs>
  <TitlesOfParts>
    <vt:vector size="65" baseType="lpstr">
      <vt:lpstr>Arial Unicode MS</vt:lpstr>
      <vt:lpstr>Arial</vt:lpstr>
      <vt:lpstr>ＭＳ Ｐゴシック</vt:lpstr>
      <vt:lpstr>Times</vt:lpstr>
      <vt:lpstr>Wingdings</vt:lpstr>
      <vt:lpstr>Times New Roman</vt:lpstr>
      <vt:lpstr>Blank</vt:lpstr>
      <vt:lpstr>1_Blank</vt:lpstr>
      <vt:lpstr>Blank</vt:lpstr>
      <vt:lpstr>Blank</vt:lpstr>
      <vt:lpstr>Blank</vt:lpstr>
      <vt:lpstr>Blank</vt:lpstr>
      <vt:lpstr>Blank</vt:lpstr>
      <vt:lpstr>Blank</vt:lpstr>
      <vt:lpstr>Blank</vt:lpstr>
      <vt:lpstr>1_Blank</vt:lpstr>
      <vt:lpstr>1_Blank</vt:lpstr>
      <vt:lpstr>1_Blank</vt:lpstr>
      <vt:lpstr>1_Blank</vt:lpstr>
      <vt:lpstr>1_Blank</vt:lpstr>
      <vt:lpstr>1_Blank</vt:lpstr>
      <vt:lpstr>1_Blank</vt:lpstr>
      <vt:lpstr>1_Blank</vt:lpstr>
      <vt:lpstr>Public Audit Oversight and Reporting Credibility: Evidence from the PCAOB Inspection Regime</vt:lpstr>
      <vt:lpstr>Motivation</vt:lpstr>
      <vt:lpstr>Broader economic questions</vt:lpstr>
      <vt:lpstr>Broader economic questions (cont.)</vt:lpstr>
      <vt:lpstr>Introduction of the PCAOB</vt:lpstr>
      <vt:lpstr>Inspection process and anecdotal evidence</vt:lpstr>
      <vt:lpstr>Inspection process and anecdotal evidence</vt:lpstr>
      <vt:lpstr>Research design</vt:lpstr>
      <vt:lpstr>Identification strategy</vt:lpstr>
      <vt:lpstr>Identification strategy</vt:lpstr>
      <vt:lpstr>Table 3: Limited and full inspections</vt:lpstr>
      <vt:lpstr>Difference in ERCs over time </vt:lpstr>
      <vt:lpstr>Summary of Key Results</vt:lpstr>
      <vt:lpstr>Concerns about other moving parts</vt:lpstr>
      <vt:lpstr>Other threats to identification</vt:lpstr>
      <vt:lpstr>Triennial-firm inspections</vt:lpstr>
      <vt:lpstr>Conclusions</vt:lpstr>
      <vt:lpstr>Slide 18</vt:lpstr>
      <vt:lpstr>Inspection Report Part I Example</vt:lpstr>
      <vt:lpstr>Inspection Report Part II Example</vt:lpstr>
      <vt:lpstr>Time Line</vt:lpstr>
      <vt:lpstr>Fixing ideas (continued)</vt:lpstr>
      <vt:lpstr>Data</vt:lpstr>
      <vt:lpstr>Big4 &amp; Tier Two Fieldwork and Report Dates</vt:lpstr>
      <vt:lpstr>Coding the Post variable </vt:lpstr>
      <vt:lpstr>Fixing ideas</vt:lpstr>
      <vt:lpstr>Table 2: Descriptive Statistics</vt:lpstr>
      <vt:lpstr>Table 2: Descriptive Statistics</vt:lpstr>
      <vt:lpstr>Slide 29</vt:lpstr>
      <vt:lpstr>Table 3: Limited and full inspections</vt:lpstr>
      <vt:lpstr>Table 3 Panel B: Limited and full inspections</vt:lpstr>
      <vt:lpstr>Concerns about other moving parts</vt:lpstr>
      <vt:lpstr>Table 5: Market responses to accounting scandals</vt:lpstr>
      <vt:lpstr>Table 5: Other SOX provisions and Section 404</vt:lpstr>
      <vt:lpstr>Falsification exercise: Full Inspection Fieldwork</vt:lpstr>
      <vt:lpstr>Triennial-firm inspections</vt:lpstr>
      <vt:lpstr>  Abnormal volume analysis  </vt:lpstr>
      <vt:lpstr>Prior literature on auditing and reporting credibility</vt:lpstr>
      <vt:lpstr>Prior literature on audit oversight</vt:lpstr>
      <vt:lpstr>Restatements</vt:lpstr>
      <vt:lpstr>ERCs (Annual)</vt:lpstr>
      <vt:lpstr>ERCs (Last Quarter)</vt:lpstr>
    </vt:vector>
  </TitlesOfParts>
  <Company>Cafe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dc:creator>
  <cp:lastModifiedBy>Jeremy Miller</cp:lastModifiedBy>
  <cp:revision>1950</cp:revision>
  <cp:lastPrinted>2014-09-18T15:49:31Z</cp:lastPrinted>
  <dcterms:created xsi:type="dcterms:W3CDTF">2014-09-19T14:18:59Z</dcterms:created>
  <dcterms:modified xsi:type="dcterms:W3CDTF">2015-06-29T08:32:06Z</dcterms:modified>
</cp:coreProperties>
</file>