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7" r:id="rId2"/>
    <p:sldId id="662" r:id="rId3"/>
    <p:sldId id="634" r:id="rId4"/>
    <p:sldId id="640" r:id="rId5"/>
    <p:sldId id="631" r:id="rId6"/>
    <p:sldId id="635" r:id="rId7"/>
    <p:sldId id="349" r:id="rId8"/>
    <p:sldId id="353" r:id="rId9"/>
    <p:sldId id="355" r:id="rId10"/>
    <p:sldId id="356" r:id="rId11"/>
    <p:sldId id="358" r:id="rId12"/>
    <p:sldId id="641" r:id="rId13"/>
    <p:sldId id="644" r:id="rId14"/>
    <p:sldId id="636" r:id="rId15"/>
    <p:sldId id="650" r:id="rId16"/>
    <p:sldId id="651" r:id="rId17"/>
    <p:sldId id="649" r:id="rId18"/>
    <p:sldId id="652" r:id="rId19"/>
    <p:sldId id="654" r:id="rId20"/>
    <p:sldId id="645" r:id="rId21"/>
    <p:sldId id="646" r:id="rId22"/>
    <p:sldId id="359" r:id="rId23"/>
    <p:sldId id="388" r:id="rId24"/>
    <p:sldId id="655" r:id="rId25"/>
    <p:sldId id="656" r:id="rId26"/>
    <p:sldId id="661" r:id="rId27"/>
    <p:sldId id="660" r:id="rId28"/>
    <p:sldId id="657" r:id="rId29"/>
    <p:sldId id="658" r:id="rId30"/>
    <p:sldId id="642" r:id="rId31"/>
    <p:sldId id="63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95"/>
    <p:restoredTop sz="94672"/>
  </p:normalViewPr>
  <p:slideViewPr>
    <p:cSldViewPr snapToGrid="0">
      <p:cViewPr varScale="1">
        <p:scale>
          <a:sx n="116" d="100"/>
          <a:sy n="116" d="100"/>
        </p:scale>
        <p:origin x="192" y="280"/>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0A2A5-D1AB-924D-BE8D-14B66F7CC081}" type="datetimeFigureOut">
              <a:rPr lang="en-US" smtClean="0"/>
              <a:t>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899A07-728F-8347-B5F0-29EB89D279C7}" type="slidenum">
              <a:rPr lang="en-US" smtClean="0"/>
              <a:t>‹#›</a:t>
            </a:fld>
            <a:endParaRPr lang="en-US"/>
          </a:p>
        </p:txBody>
      </p:sp>
    </p:spTree>
    <p:extLst>
      <p:ext uri="{BB962C8B-B14F-4D97-AF65-F5344CB8AC3E}">
        <p14:creationId xmlns:p14="http://schemas.microsoft.com/office/powerpoint/2010/main" val="3530728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899A07-728F-8347-B5F0-29EB89D279C7}" type="slidenum">
              <a:rPr lang="en-US" smtClean="0"/>
              <a:t>1</a:t>
            </a:fld>
            <a:endParaRPr lang="en-US"/>
          </a:p>
        </p:txBody>
      </p:sp>
    </p:spTree>
    <p:extLst>
      <p:ext uri="{BB962C8B-B14F-4D97-AF65-F5344CB8AC3E}">
        <p14:creationId xmlns:p14="http://schemas.microsoft.com/office/powerpoint/2010/main" val="372984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369A6-1753-8168-7BA6-0DB95D5D231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61FE2DD-7C8A-52F0-DAE3-37DF3AB968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E22C758-7BCA-E66C-63FE-FBC2F1482EC6}"/>
              </a:ext>
            </a:extLst>
          </p:cNvPr>
          <p:cNvSpPr>
            <a:spLocks noGrp="1"/>
          </p:cNvSpPr>
          <p:nvPr>
            <p:ph type="dt" sz="half" idx="10"/>
          </p:nvPr>
        </p:nvSpPr>
        <p:spPr/>
        <p:txBody>
          <a:bodyPr/>
          <a:lstStyle/>
          <a:p>
            <a:fld id="{97C64A42-5BB5-C64D-B167-34955652AD8F}" type="datetimeFigureOut">
              <a:rPr lang="en-US" smtClean="0"/>
              <a:t>10/20/22</a:t>
            </a:fld>
            <a:endParaRPr lang="en-US"/>
          </a:p>
        </p:txBody>
      </p:sp>
      <p:sp>
        <p:nvSpPr>
          <p:cNvPr id="5" name="Footer Placeholder 4">
            <a:extLst>
              <a:ext uri="{FF2B5EF4-FFF2-40B4-BE49-F238E27FC236}">
                <a16:creationId xmlns:a16="http://schemas.microsoft.com/office/drawing/2014/main" id="{8C733499-0BCE-DE72-962B-DA67E4FDD4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BF9685-C12D-82E5-D44B-3162EC30AABF}"/>
              </a:ext>
            </a:extLst>
          </p:cNvPr>
          <p:cNvSpPr>
            <a:spLocks noGrp="1"/>
          </p:cNvSpPr>
          <p:nvPr>
            <p:ph type="sldNum" sz="quarter" idx="12"/>
          </p:nvPr>
        </p:nvSpPr>
        <p:spPr/>
        <p:txBody>
          <a:bodyPr/>
          <a:lstStyle/>
          <a:p>
            <a:fld id="{4FA30916-7C49-2844-9B9B-3B0D471FE529}" type="slidenum">
              <a:rPr lang="en-US" smtClean="0"/>
              <a:t>‹#›</a:t>
            </a:fld>
            <a:endParaRPr lang="en-US"/>
          </a:p>
        </p:txBody>
      </p:sp>
    </p:spTree>
    <p:extLst>
      <p:ext uri="{BB962C8B-B14F-4D97-AF65-F5344CB8AC3E}">
        <p14:creationId xmlns:p14="http://schemas.microsoft.com/office/powerpoint/2010/main" val="3521283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EC0AC-6427-2416-9A8E-3D5BFA9F733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18EA067-6C4B-9961-8D76-0652565D22C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64080D8-0C9A-ACAF-10D4-D9B9A08B0660}"/>
              </a:ext>
            </a:extLst>
          </p:cNvPr>
          <p:cNvSpPr>
            <a:spLocks noGrp="1"/>
          </p:cNvSpPr>
          <p:nvPr>
            <p:ph type="dt" sz="half" idx="10"/>
          </p:nvPr>
        </p:nvSpPr>
        <p:spPr/>
        <p:txBody>
          <a:bodyPr/>
          <a:lstStyle/>
          <a:p>
            <a:fld id="{97C64A42-5BB5-C64D-B167-34955652AD8F}" type="datetimeFigureOut">
              <a:rPr lang="en-US" smtClean="0"/>
              <a:t>10/20/22</a:t>
            </a:fld>
            <a:endParaRPr lang="en-US"/>
          </a:p>
        </p:txBody>
      </p:sp>
      <p:sp>
        <p:nvSpPr>
          <p:cNvPr id="5" name="Footer Placeholder 4">
            <a:extLst>
              <a:ext uri="{FF2B5EF4-FFF2-40B4-BE49-F238E27FC236}">
                <a16:creationId xmlns:a16="http://schemas.microsoft.com/office/drawing/2014/main" id="{2987E184-66C3-8E77-2CA8-9411167044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45FE52-3F08-EBDA-FB16-F05F0944DE95}"/>
              </a:ext>
            </a:extLst>
          </p:cNvPr>
          <p:cNvSpPr>
            <a:spLocks noGrp="1"/>
          </p:cNvSpPr>
          <p:nvPr>
            <p:ph type="sldNum" sz="quarter" idx="12"/>
          </p:nvPr>
        </p:nvSpPr>
        <p:spPr/>
        <p:txBody>
          <a:bodyPr/>
          <a:lstStyle/>
          <a:p>
            <a:fld id="{4FA30916-7C49-2844-9B9B-3B0D471FE529}" type="slidenum">
              <a:rPr lang="en-US" smtClean="0"/>
              <a:t>‹#›</a:t>
            </a:fld>
            <a:endParaRPr lang="en-US"/>
          </a:p>
        </p:txBody>
      </p:sp>
    </p:spTree>
    <p:extLst>
      <p:ext uri="{BB962C8B-B14F-4D97-AF65-F5344CB8AC3E}">
        <p14:creationId xmlns:p14="http://schemas.microsoft.com/office/powerpoint/2010/main" val="1345785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9C8A5C-79F0-BC79-D2F1-42959691FE2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55D1595-A823-2EE9-6BF5-11BB9DBDDF3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06FF2FA-1BBB-5B38-3AF8-773BB177FEE0}"/>
              </a:ext>
            </a:extLst>
          </p:cNvPr>
          <p:cNvSpPr>
            <a:spLocks noGrp="1"/>
          </p:cNvSpPr>
          <p:nvPr>
            <p:ph type="dt" sz="half" idx="10"/>
          </p:nvPr>
        </p:nvSpPr>
        <p:spPr/>
        <p:txBody>
          <a:bodyPr/>
          <a:lstStyle/>
          <a:p>
            <a:fld id="{97C64A42-5BB5-C64D-B167-34955652AD8F}" type="datetimeFigureOut">
              <a:rPr lang="en-US" smtClean="0"/>
              <a:t>10/20/22</a:t>
            </a:fld>
            <a:endParaRPr lang="en-US"/>
          </a:p>
        </p:txBody>
      </p:sp>
      <p:sp>
        <p:nvSpPr>
          <p:cNvPr id="5" name="Footer Placeholder 4">
            <a:extLst>
              <a:ext uri="{FF2B5EF4-FFF2-40B4-BE49-F238E27FC236}">
                <a16:creationId xmlns:a16="http://schemas.microsoft.com/office/drawing/2014/main" id="{9C854ED5-97EC-33B8-39E8-98B0C0EE3F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ABA126-AAB7-9F94-F4A1-8E254074E8AB}"/>
              </a:ext>
            </a:extLst>
          </p:cNvPr>
          <p:cNvSpPr>
            <a:spLocks noGrp="1"/>
          </p:cNvSpPr>
          <p:nvPr>
            <p:ph type="sldNum" sz="quarter" idx="12"/>
          </p:nvPr>
        </p:nvSpPr>
        <p:spPr/>
        <p:txBody>
          <a:bodyPr/>
          <a:lstStyle/>
          <a:p>
            <a:fld id="{4FA30916-7C49-2844-9B9B-3B0D471FE529}" type="slidenum">
              <a:rPr lang="en-US" smtClean="0"/>
              <a:t>‹#›</a:t>
            </a:fld>
            <a:endParaRPr lang="en-US"/>
          </a:p>
        </p:txBody>
      </p:sp>
    </p:spTree>
    <p:extLst>
      <p:ext uri="{BB962C8B-B14F-4D97-AF65-F5344CB8AC3E}">
        <p14:creationId xmlns:p14="http://schemas.microsoft.com/office/powerpoint/2010/main" val="3088819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2" name="Title 1"/>
          <p:cNvSpPr>
            <a:spLocks noGrp="1"/>
          </p:cNvSpPr>
          <p:nvPr>
            <p:ph type="title"/>
          </p:nvPr>
        </p:nvSpPr>
        <p:spPr>
          <a:xfrm>
            <a:off x="357706" y="217499"/>
            <a:ext cx="11475386" cy="344146"/>
          </a:xfrm>
        </p:spPr>
        <p:txBody>
          <a:bodyPr>
            <a:noAutofit/>
          </a:bodyPr>
          <a:lstStyle/>
          <a:p>
            <a:r>
              <a:rPr lang="en-US" noProof="0"/>
              <a:t>Click to edit Master title style</a:t>
            </a:r>
            <a:endParaRPr lang="en-GB" noProof="0" dirty="0"/>
          </a:p>
        </p:txBody>
      </p:sp>
      <p:sp>
        <p:nvSpPr>
          <p:cNvPr id="3" name="Content Placeholder 2"/>
          <p:cNvSpPr>
            <a:spLocks noGrp="1"/>
          </p:cNvSpPr>
          <p:nvPr>
            <p:ph idx="1"/>
          </p:nvPr>
        </p:nvSpPr>
        <p:spPr>
          <a:xfrm>
            <a:off x="357706" y="1187104"/>
            <a:ext cx="11475387" cy="4874745"/>
          </a:xfrm>
        </p:spPr>
        <p:txBody>
          <a:bodyPr>
            <a:noAutofit/>
          </a:bodyPr>
          <a:lstStyle>
            <a:lvl1pPr marL="0" indent="0">
              <a:lnSpc>
                <a:spcPts val="2532"/>
              </a:lnSpc>
              <a:spcAft>
                <a:spcPts val="563"/>
              </a:spcAft>
              <a:buNone/>
              <a:defRPr sz="1969"/>
            </a:lvl1pPr>
            <a:lvl2pPr marL="205053" indent="-205053">
              <a:lnSpc>
                <a:spcPts val="2532"/>
              </a:lnSpc>
              <a:spcAft>
                <a:spcPts val="563"/>
              </a:spcAft>
              <a:buFont typeface=".AppleSystemUIFont" charset="-120"/>
              <a:buChar char="-"/>
              <a:defRPr sz="1969"/>
            </a:lvl2pPr>
            <a:lvl3pPr marL="463268" indent="-205053">
              <a:lnSpc>
                <a:spcPts val="2532"/>
              </a:lnSpc>
              <a:spcAft>
                <a:spcPts val="563"/>
              </a:spcAft>
              <a:buFont typeface="Arial" charset="0"/>
              <a:buChar char="•"/>
              <a:tabLst/>
              <a:defRPr sz="1969"/>
            </a:lvl3pPr>
            <a:lvl4pPr marL="615159" indent="-205053">
              <a:lnSpc>
                <a:spcPts val="2532"/>
              </a:lnSpc>
              <a:spcAft>
                <a:spcPts val="563"/>
              </a:spcAft>
              <a:buFont typeface="Wingdings" charset="2"/>
              <a:buChar char="§"/>
              <a:defRPr sz="1969"/>
            </a:lvl4pPr>
            <a:lvl5pPr>
              <a:lnSpc>
                <a:spcPts val="2532"/>
              </a:lnSpc>
              <a:spcAft>
                <a:spcPts val="563"/>
              </a:spcAft>
              <a:defRPr sz="1969"/>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Subtitle 2"/>
          <p:cNvSpPr>
            <a:spLocks noGrp="1"/>
          </p:cNvSpPr>
          <p:nvPr>
            <p:ph type="subTitle" idx="10"/>
          </p:nvPr>
        </p:nvSpPr>
        <p:spPr>
          <a:xfrm>
            <a:off x="357133" y="582379"/>
            <a:ext cx="11475959" cy="333730"/>
          </a:xfrm>
        </p:spPr>
        <p:txBody>
          <a:bodyPr/>
          <a:lstStyle>
            <a:lvl1pPr marL="0" indent="0" algn="l">
              <a:lnSpc>
                <a:spcPts val="2532"/>
              </a:lnSpc>
              <a:spcAft>
                <a:spcPts val="0"/>
              </a:spcAft>
              <a:buNone/>
              <a:defRPr sz="1969">
                <a:solidFill>
                  <a:schemeClr val="accent1"/>
                </a:solidFill>
              </a:defRPr>
            </a:lvl1pPr>
            <a:lvl2pPr marL="457177" indent="0" algn="ctr">
              <a:buNone/>
              <a:defRPr sz="2000"/>
            </a:lvl2pPr>
            <a:lvl3pPr marL="914355" indent="0" algn="ctr">
              <a:buNone/>
              <a:defRPr sz="1800"/>
            </a:lvl3pPr>
            <a:lvl4pPr marL="1371532" indent="0" algn="ctr">
              <a:buNone/>
              <a:defRPr sz="1600"/>
            </a:lvl4pPr>
            <a:lvl5pPr marL="1828710" indent="0" algn="ctr">
              <a:buNone/>
              <a:defRPr sz="1600"/>
            </a:lvl5pPr>
            <a:lvl6pPr marL="2285887" indent="0" algn="ctr">
              <a:buNone/>
              <a:defRPr sz="1600"/>
            </a:lvl6pPr>
            <a:lvl7pPr marL="2743064" indent="0" algn="ctr">
              <a:buNone/>
              <a:defRPr sz="1600"/>
            </a:lvl7pPr>
            <a:lvl8pPr marL="3200241" indent="0" algn="ctr">
              <a:buNone/>
              <a:defRPr sz="1600"/>
            </a:lvl8pPr>
            <a:lvl9pPr marL="3657418" indent="0" algn="ctr">
              <a:buNone/>
              <a:defRPr sz="1600"/>
            </a:lvl9pPr>
          </a:lstStyle>
          <a:p>
            <a:r>
              <a:rPr lang="en-US" noProof="0"/>
              <a:t>Click to edit Master subtitle style</a:t>
            </a:r>
            <a:endParaRPr lang="en-GB" noProof="0" dirty="0"/>
          </a:p>
        </p:txBody>
      </p:sp>
    </p:spTree>
    <p:extLst>
      <p:ext uri="{BB962C8B-B14F-4D97-AF65-F5344CB8AC3E}">
        <p14:creationId xmlns:p14="http://schemas.microsoft.com/office/powerpoint/2010/main" val="1055938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F5B0-2B8B-D60E-C5A1-A9CB518054A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1BF9CF1-EA94-0D70-E798-0746104AF80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B2A80D3-E4E5-DBE8-70E4-59BCC5BA479C}"/>
              </a:ext>
            </a:extLst>
          </p:cNvPr>
          <p:cNvSpPr>
            <a:spLocks noGrp="1"/>
          </p:cNvSpPr>
          <p:nvPr>
            <p:ph type="dt" sz="half" idx="10"/>
          </p:nvPr>
        </p:nvSpPr>
        <p:spPr/>
        <p:txBody>
          <a:bodyPr/>
          <a:lstStyle/>
          <a:p>
            <a:fld id="{97C64A42-5BB5-C64D-B167-34955652AD8F}" type="datetimeFigureOut">
              <a:rPr lang="en-US" smtClean="0"/>
              <a:t>10/20/22</a:t>
            </a:fld>
            <a:endParaRPr lang="en-US"/>
          </a:p>
        </p:txBody>
      </p:sp>
      <p:sp>
        <p:nvSpPr>
          <p:cNvPr id="5" name="Footer Placeholder 4">
            <a:extLst>
              <a:ext uri="{FF2B5EF4-FFF2-40B4-BE49-F238E27FC236}">
                <a16:creationId xmlns:a16="http://schemas.microsoft.com/office/drawing/2014/main" id="{A55857CE-93C4-9D9B-194C-34C5FC5986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9CF694-D79B-CEA0-7482-48BE7B15998A}"/>
              </a:ext>
            </a:extLst>
          </p:cNvPr>
          <p:cNvSpPr>
            <a:spLocks noGrp="1"/>
          </p:cNvSpPr>
          <p:nvPr>
            <p:ph type="sldNum" sz="quarter" idx="12"/>
          </p:nvPr>
        </p:nvSpPr>
        <p:spPr/>
        <p:txBody>
          <a:bodyPr/>
          <a:lstStyle/>
          <a:p>
            <a:fld id="{4FA30916-7C49-2844-9B9B-3B0D471FE529}" type="slidenum">
              <a:rPr lang="en-US" smtClean="0"/>
              <a:t>‹#›</a:t>
            </a:fld>
            <a:endParaRPr lang="en-US"/>
          </a:p>
        </p:txBody>
      </p:sp>
    </p:spTree>
    <p:extLst>
      <p:ext uri="{BB962C8B-B14F-4D97-AF65-F5344CB8AC3E}">
        <p14:creationId xmlns:p14="http://schemas.microsoft.com/office/powerpoint/2010/main" val="1102105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C43E3-2FFD-C115-5CEF-AEA0246421B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5F9C0DA-E95D-EAF4-5E26-5DE09B6607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842A6DF-74A7-9182-953A-DBE06151BAC3}"/>
              </a:ext>
            </a:extLst>
          </p:cNvPr>
          <p:cNvSpPr>
            <a:spLocks noGrp="1"/>
          </p:cNvSpPr>
          <p:nvPr>
            <p:ph type="dt" sz="half" idx="10"/>
          </p:nvPr>
        </p:nvSpPr>
        <p:spPr/>
        <p:txBody>
          <a:bodyPr/>
          <a:lstStyle/>
          <a:p>
            <a:fld id="{97C64A42-5BB5-C64D-B167-34955652AD8F}" type="datetimeFigureOut">
              <a:rPr lang="en-US" smtClean="0"/>
              <a:t>10/20/22</a:t>
            </a:fld>
            <a:endParaRPr lang="en-US"/>
          </a:p>
        </p:txBody>
      </p:sp>
      <p:sp>
        <p:nvSpPr>
          <p:cNvPr id="5" name="Footer Placeholder 4">
            <a:extLst>
              <a:ext uri="{FF2B5EF4-FFF2-40B4-BE49-F238E27FC236}">
                <a16:creationId xmlns:a16="http://schemas.microsoft.com/office/drawing/2014/main" id="{0510C511-B90C-F586-6B4B-124C080B98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07187C-5B7A-2AC2-5EBF-E0FE28F24877}"/>
              </a:ext>
            </a:extLst>
          </p:cNvPr>
          <p:cNvSpPr>
            <a:spLocks noGrp="1"/>
          </p:cNvSpPr>
          <p:nvPr>
            <p:ph type="sldNum" sz="quarter" idx="12"/>
          </p:nvPr>
        </p:nvSpPr>
        <p:spPr/>
        <p:txBody>
          <a:bodyPr/>
          <a:lstStyle/>
          <a:p>
            <a:fld id="{4FA30916-7C49-2844-9B9B-3B0D471FE529}" type="slidenum">
              <a:rPr lang="en-US" smtClean="0"/>
              <a:t>‹#›</a:t>
            </a:fld>
            <a:endParaRPr lang="en-US"/>
          </a:p>
        </p:txBody>
      </p:sp>
    </p:spTree>
    <p:extLst>
      <p:ext uri="{BB962C8B-B14F-4D97-AF65-F5344CB8AC3E}">
        <p14:creationId xmlns:p14="http://schemas.microsoft.com/office/powerpoint/2010/main" val="51793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8245F-E928-A6C4-63D9-B34833BF5C6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CEA05E8-F84A-D685-2374-A09B4B9CC72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14FFC64-398E-3ADC-56B3-4F79726B11A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8DC14CA-DA07-7DFF-59F9-CE987DA6DE01}"/>
              </a:ext>
            </a:extLst>
          </p:cNvPr>
          <p:cNvSpPr>
            <a:spLocks noGrp="1"/>
          </p:cNvSpPr>
          <p:nvPr>
            <p:ph type="dt" sz="half" idx="10"/>
          </p:nvPr>
        </p:nvSpPr>
        <p:spPr/>
        <p:txBody>
          <a:bodyPr/>
          <a:lstStyle/>
          <a:p>
            <a:fld id="{97C64A42-5BB5-C64D-B167-34955652AD8F}" type="datetimeFigureOut">
              <a:rPr lang="en-US" smtClean="0"/>
              <a:t>10/20/22</a:t>
            </a:fld>
            <a:endParaRPr lang="en-US"/>
          </a:p>
        </p:txBody>
      </p:sp>
      <p:sp>
        <p:nvSpPr>
          <p:cNvPr id="6" name="Footer Placeholder 5">
            <a:extLst>
              <a:ext uri="{FF2B5EF4-FFF2-40B4-BE49-F238E27FC236}">
                <a16:creationId xmlns:a16="http://schemas.microsoft.com/office/drawing/2014/main" id="{47FA8579-E193-EA33-B5AD-CF3E7E6C74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F0CB0D-E3DC-F3F3-94EE-282A1B8C79C1}"/>
              </a:ext>
            </a:extLst>
          </p:cNvPr>
          <p:cNvSpPr>
            <a:spLocks noGrp="1"/>
          </p:cNvSpPr>
          <p:nvPr>
            <p:ph type="sldNum" sz="quarter" idx="12"/>
          </p:nvPr>
        </p:nvSpPr>
        <p:spPr/>
        <p:txBody>
          <a:bodyPr/>
          <a:lstStyle/>
          <a:p>
            <a:fld id="{4FA30916-7C49-2844-9B9B-3B0D471FE529}" type="slidenum">
              <a:rPr lang="en-US" smtClean="0"/>
              <a:t>‹#›</a:t>
            </a:fld>
            <a:endParaRPr lang="en-US"/>
          </a:p>
        </p:txBody>
      </p:sp>
    </p:spTree>
    <p:extLst>
      <p:ext uri="{BB962C8B-B14F-4D97-AF65-F5344CB8AC3E}">
        <p14:creationId xmlns:p14="http://schemas.microsoft.com/office/powerpoint/2010/main" val="363178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E6027-0A42-AE72-2326-DDF11D21BFD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64A7730-738C-C0E0-7E46-05FFC2056D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A5EFE77-F29E-B319-39E0-3F76F35AD3F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EF7E66B-8C51-D5ED-DE90-F3F2861792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97D2DDD-632F-E0E7-31E3-453CC075F1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6010F3E-D7E1-A23E-ECCE-942273E315F8}"/>
              </a:ext>
            </a:extLst>
          </p:cNvPr>
          <p:cNvSpPr>
            <a:spLocks noGrp="1"/>
          </p:cNvSpPr>
          <p:nvPr>
            <p:ph type="dt" sz="half" idx="10"/>
          </p:nvPr>
        </p:nvSpPr>
        <p:spPr/>
        <p:txBody>
          <a:bodyPr/>
          <a:lstStyle/>
          <a:p>
            <a:fld id="{97C64A42-5BB5-C64D-B167-34955652AD8F}" type="datetimeFigureOut">
              <a:rPr lang="en-US" smtClean="0"/>
              <a:t>10/20/22</a:t>
            </a:fld>
            <a:endParaRPr lang="en-US"/>
          </a:p>
        </p:txBody>
      </p:sp>
      <p:sp>
        <p:nvSpPr>
          <p:cNvPr id="8" name="Footer Placeholder 7">
            <a:extLst>
              <a:ext uri="{FF2B5EF4-FFF2-40B4-BE49-F238E27FC236}">
                <a16:creationId xmlns:a16="http://schemas.microsoft.com/office/drawing/2014/main" id="{5F5E9425-C4FA-0C97-D74E-C881ACD96B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38EA50-BFD0-8B8A-B611-57FBB9673867}"/>
              </a:ext>
            </a:extLst>
          </p:cNvPr>
          <p:cNvSpPr>
            <a:spLocks noGrp="1"/>
          </p:cNvSpPr>
          <p:nvPr>
            <p:ph type="sldNum" sz="quarter" idx="12"/>
          </p:nvPr>
        </p:nvSpPr>
        <p:spPr/>
        <p:txBody>
          <a:bodyPr/>
          <a:lstStyle/>
          <a:p>
            <a:fld id="{4FA30916-7C49-2844-9B9B-3B0D471FE529}" type="slidenum">
              <a:rPr lang="en-US" smtClean="0"/>
              <a:t>‹#›</a:t>
            </a:fld>
            <a:endParaRPr lang="en-US"/>
          </a:p>
        </p:txBody>
      </p:sp>
    </p:spTree>
    <p:extLst>
      <p:ext uri="{BB962C8B-B14F-4D97-AF65-F5344CB8AC3E}">
        <p14:creationId xmlns:p14="http://schemas.microsoft.com/office/powerpoint/2010/main" val="4236295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65419-6751-F112-145E-C63BA798A0F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25B854B-BD41-563F-0A24-298A0D2C31B9}"/>
              </a:ext>
            </a:extLst>
          </p:cNvPr>
          <p:cNvSpPr>
            <a:spLocks noGrp="1"/>
          </p:cNvSpPr>
          <p:nvPr>
            <p:ph type="dt" sz="half" idx="10"/>
          </p:nvPr>
        </p:nvSpPr>
        <p:spPr/>
        <p:txBody>
          <a:bodyPr/>
          <a:lstStyle/>
          <a:p>
            <a:fld id="{97C64A42-5BB5-C64D-B167-34955652AD8F}" type="datetimeFigureOut">
              <a:rPr lang="en-US" smtClean="0"/>
              <a:t>10/20/22</a:t>
            </a:fld>
            <a:endParaRPr lang="en-US"/>
          </a:p>
        </p:txBody>
      </p:sp>
      <p:sp>
        <p:nvSpPr>
          <p:cNvPr id="4" name="Footer Placeholder 3">
            <a:extLst>
              <a:ext uri="{FF2B5EF4-FFF2-40B4-BE49-F238E27FC236}">
                <a16:creationId xmlns:a16="http://schemas.microsoft.com/office/drawing/2014/main" id="{7C53481D-4263-7C39-2FDB-FDA99F6016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688D13-1168-B439-BB6F-304491E70098}"/>
              </a:ext>
            </a:extLst>
          </p:cNvPr>
          <p:cNvSpPr>
            <a:spLocks noGrp="1"/>
          </p:cNvSpPr>
          <p:nvPr>
            <p:ph type="sldNum" sz="quarter" idx="12"/>
          </p:nvPr>
        </p:nvSpPr>
        <p:spPr/>
        <p:txBody>
          <a:bodyPr/>
          <a:lstStyle/>
          <a:p>
            <a:fld id="{4FA30916-7C49-2844-9B9B-3B0D471FE529}" type="slidenum">
              <a:rPr lang="en-US" smtClean="0"/>
              <a:t>‹#›</a:t>
            </a:fld>
            <a:endParaRPr lang="en-US"/>
          </a:p>
        </p:txBody>
      </p:sp>
    </p:spTree>
    <p:extLst>
      <p:ext uri="{BB962C8B-B14F-4D97-AF65-F5344CB8AC3E}">
        <p14:creationId xmlns:p14="http://schemas.microsoft.com/office/powerpoint/2010/main" val="1860693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EF56BF-EECF-3044-6B10-997D90A6A89A}"/>
              </a:ext>
            </a:extLst>
          </p:cNvPr>
          <p:cNvSpPr>
            <a:spLocks noGrp="1"/>
          </p:cNvSpPr>
          <p:nvPr>
            <p:ph type="dt" sz="half" idx="10"/>
          </p:nvPr>
        </p:nvSpPr>
        <p:spPr/>
        <p:txBody>
          <a:bodyPr/>
          <a:lstStyle/>
          <a:p>
            <a:fld id="{97C64A42-5BB5-C64D-B167-34955652AD8F}" type="datetimeFigureOut">
              <a:rPr lang="en-US" smtClean="0"/>
              <a:t>10/20/22</a:t>
            </a:fld>
            <a:endParaRPr lang="en-US"/>
          </a:p>
        </p:txBody>
      </p:sp>
      <p:sp>
        <p:nvSpPr>
          <p:cNvPr id="3" name="Footer Placeholder 2">
            <a:extLst>
              <a:ext uri="{FF2B5EF4-FFF2-40B4-BE49-F238E27FC236}">
                <a16:creationId xmlns:a16="http://schemas.microsoft.com/office/drawing/2014/main" id="{DCE66DB3-3CEC-5385-7104-9B9F5571CC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94E5DE-2A7E-DD3E-86D4-ACD7EF8D02D6}"/>
              </a:ext>
            </a:extLst>
          </p:cNvPr>
          <p:cNvSpPr>
            <a:spLocks noGrp="1"/>
          </p:cNvSpPr>
          <p:nvPr>
            <p:ph type="sldNum" sz="quarter" idx="12"/>
          </p:nvPr>
        </p:nvSpPr>
        <p:spPr/>
        <p:txBody>
          <a:bodyPr/>
          <a:lstStyle/>
          <a:p>
            <a:fld id="{4FA30916-7C49-2844-9B9B-3B0D471FE529}" type="slidenum">
              <a:rPr lang="en-US" smtClean="0"/>
              <a:t>‹#›</a:t>
            </a:fld>
            <a:endParaRPr lang="en-US"/>
          </a:p>
        </p:txBody>
      </p:sp>
    </p:spTree>
    <p:extLst>
      <p:ext uri="{BB962C8B-B14F-4D97-AF65-F5344CB8AC3E}">
        <p14:creationId xmlns:p14="http://schemas.microsoft.com/office/powerpoint/2010/main" val="634736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2FF72-6FCC-D47A-714F-2B8A1D833AA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C9EFE1C-93BE-BD92-74AE-DAFD4661E4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9967DAE-D756-F563-923F-9150BA070A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1296728-A973-AD96-6B0C-062E7ACD59B4}"/>
              </a:ext>
            </a:extLst>
          </p:cNvPr>
          <p:cNvSpPr>
            <a:spLocks noGrp="1"/>
          </p:cNvSpPr>
          <p:nvPr>
            <p:ph type="dt" sz="half" idx="10"/>
          </p:nvPr>
        </p:nvSpPr>
        <p:spPr/>
        <p:txBody>
          <a:bodyPr/>
          <a:lstStyle/>
          <a:p>
            <a:fld id="{97C64A42-5BB5-C64D-B167-34955652AD8F}" type="datetimeFigureOut">
              <a:rPr lang="en-US" smtClean="0"/>
              <a:t>10/20/22</a:t>
            </a:fld>
            <a:endParaRPr lang="en-US"/>
          </a:p>
        </p:txBody>
      </p:sp>
      <p:sp>
        <p:nvSpPr>
          <p:cNvPr id="6" name="Footer Placeholder 5">
            <a:extLst>
              <a:ext uri="{FF2B5EF4-FFF2-40B4-BE49-F238E27FC236}">
                <a16:creationId xmlns:a16="http://schemas.microsoft.com/office/drawing/2014/main" id="{F6284489-D795-D6C2-A800-534439294D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CAA42-BFC5-AFE8-E224-AF4EED5791AF}"/>
              </a:ext>
            </a:extLst>
          </p:cNvPr>
          <p:cNvSpPr>
            <a:spLocks noGrp="1"/>
          </p:cNvSpPr>
          <p:nvPr>
            <p:ph type="sldNum" sz="quarter" idx="12"/>
          </p:nvPr>
        </p:nvSpPr>
        <p:spPr/>
        <p:txBody>
          <a:bodyPr/>
          <a:lstStyle/>
          <a:p>
            <a:fld id="{4FA30916-7C49-2844-9B9B-3B0D471FE529}" type="slidenum">
              <a:rPr lang="en-US" smtClean="0"/>
              <a:t>‹#›</a:t>
            </a:fld>
            <a:endParaRPr lang="en-US"/>
          </a:p>
        </p:txBody>
      </p:sp>
    </p:spTree>
    <p:extLst>
      <p:ext uri="{BB962C8B-B14F-4D97-AF65-F5344CB8AC3E}">
        <p14:creationId xmlns:p14="http://schemas.microsoft.com/office/powerpoint/2010/main" val="759302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88BA3-AD4F-B98D-F887-E48F31297E9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77E0ED6-FC72-1852-BF5A-D5182048DD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AFFFA6-E4F4-FFE1-AC64-1BAFB32808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2FA9834-F810-69DE-F7E1-43A4C534CF5F}"/>
              </a:ext>
            </a:extLst>
          </p:cNvPr>
          <p:cNvSpPr>
            <a:spLocks noGrp="1"/>
          </p:cNvSpPr>
          <p:nvPr>
            <p:ph type="dt" sz="half" idx="10"/>
          </p:nvPr>
        </p:nvSpPr>
        <p:spPr/>
        <p:txBody>
          <a:bodyPr/>
          <a:lstStyle/>
          <a:p>
            <a:fld id="{97C64A42-5BB5-C64D-B167-34955652AD8F}" type="datetimeFigureOut">
              <a:rPr lang="en-US" smtClean="0"/>
              <a:t>10/20/22</a:t>
            </a:fld>
            <a:endParaRPr lang="en-US"/>
          </a:p>
        </p:txBody>
      </p:sp>
      <p:sp>
        <p:nvSpPr>
          <p:cNvPr id="6" name="Footer Placeholder 5">
            <a:extLst>
              <a:ext uri="{FF2B5EF4-FFF2-40B4-BE49-F238E27FC236}">
                <a16:creationId xmlns:a16="http://schemas.microsoft.com/office/drawing/2014/main" id="{FA0202EB-F993-1025-8EC1-ECFD3D13CD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372A26-3B48-6D8F-9367-704C9B113ADE}"/>
              </a:ext>
            </a:extLst>
          </p:cNvPr>
          <p:cNvSpPr>
            <a:spLocks noGrp="1"/>
          </p:cNvSpPr>
          <p:nvPr>
            <p:ph type="sldNum" sz="quarter" idx="12"/>
          </p:nvPr>
        </p:nvSpPr>
        <p:spPr/>
        <p:txBody>
          <a:bodyPr/>
          <a:lstStyle/>
          <a:p>
            <a:fld id="{4FA30916-7C49-2844-9B9B-3B0D471FE529}" type="slidenum">
              <a:rPr lang="en-US" smtClean="0"/>
              <a:t>‹#›</a:t>
            </a:fld>
            <a:endParaRPr lang="en-US"/>
          </a:p>
        </p:txBody>
      </p:sp>
    </p:spTree>
    <p:extLst>
      <p:ext uri="{BB962C8B-B14F-4D97-AF65-F5344CB8AC3E}">
        <p14:creationId xmlns:p14="http://schemas.microsoft.com/office/powerpoint/2010/main" val="300366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4137AB-1ECD-C8C3-5941-7376FE753C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D4079DD-79CD-833D-9053-F9D02CAE56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6A287D9-86D6-6162-817E-6412A865A2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C64A42-5BB5-C64D-B167-34955652AD8F}" type="datetimeFigureOut">
              <a:rPr lang="en-US" smtClean="0"/>
              <a:t>10/20/22</a:t>
            </a:fld>
            <a:endParaRPr lang="en-US"/>
          </a:p>
        </p:txBody>
      </p:sp>
      <p:sp>
        <p:nvSpPr>
          <p:cNvPr id="5" name="Footer Placeholder 4">
            <a:extLst>
              <a:ext uri="{FF2B5EF4-FFF2-40B4-BE49-F238E27FC236}">
                <a16:creationId xmlns:a16="http://schemas.microsoft.com/office/drawing/2014/main" id="{6FC2E8F3-DF23-D72A-3FB7-66B22A8FCC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8B53CE-2BFA-4A8E-EC34-32A5D14A72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30916-7C49-2844-9B9B-3B0D471FE529}" type="slidenum">
              <a:rPr lang="en-US" smtClean="0"/>
              <a:t>‹#›</a:t>
            </a:fld>
            <a:endParaRPr lang="en-US"/>
          </a:p>
        </p:txBody>
      </p:sp>
    </p:spTree>
    <p:extLst>
      <p:ext uri="{BB962C8B-B14F-4D97-AF65-F5344CB8AC3E}">
        <p14:creationId xmlns:p14="http://schemas.microsoft.com/office/powerpoint/2010/main" val="3664795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stopadani.com/" TargetMode="External"/><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doi.org/10.2174/1874282300802010217" TargetMode="External"/><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E076F8A2-F67E-4954-45BB-6A8B023E01E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rot="5400000">
            <a:off x="5904472" y="144162"/>
            <a:ext cx="383058" cy="12192002"/>
          </a:xfrm>
          <a:prstGeom prst="rect">
            <a:avLst/>
          </a:prstGeom>
        </p:spPr>
      </p:pic>
      <p:pic>
        <p:nvPicPr>
          <p:cNvPr id="6" name="Picture 5" descr="Logo, icon&#10;&#10;Description automatically generated">
            <a:extLst>
              <a:ext uri="{FF2B5EF4-FFF2-40B4-BE49-F238E27FC236}">
                <a16:creationId xmlns:a16="http://schemas.microsoft.com/office/drawing/2014/main" id="{40104395-0F02-1121-C732-5BB3CAB911A1}"/>
              </a:ext>
            </a:extLst>
          </p:cNvPr>
          <p:cNvPicPr>
            <a:picLocks noChangeAspect="1"/>
          </p:cNvPicPr>
          <p:nvPr/>
        </p:nvPicPr>
        <p:blipFill>
          <a:blip r:embed="rId4"/>
          <a:stretch>
            <a:fillRect/>
          </a:stretch>
        </p:blipFill>
        <p:spPr>
          <a:xfrm>
            <a:off x="296563" y="5424617"/>
            <a:ext cx="1416251" cy="1433383"/>
          </a:xfrm>
          <a:prstGeom prst="rect">
            <a:avLst/>
          </a:prstGeom>
        </p:spPr>
      </p:pic>
      <p:sp>
        <p:nvSpPr>
          <p:cNvPr id="7" name="TextBox 6">
            <a:extLst>
              <a:ext uri="{FF2B5EF4-FFF2-40B4-BE49-F238E27FC236}">
                <a16:creationId xmlns:a16="http://schemas.microsoft.com/office/drawing/2014/main" id="{3880E26C-96B2-7709-D891-3F9D321CDAF0}"/>
              </a:ext>
            </a:extLst>
          </p:cNvPr>
          <p:cNvSpPr txBox="1"/>
          <p:nvPr/>
        </p:nvSpPr>
        <p:spPr>
          <a:xfrm>
            <a:off x="1712814" y="6055497"/>
            <a:ext cx="7982465" cy="369332"/>
          </a:xfrm>
          <a:prstGeom prst="rect">
            <a:avLst/>
          </a:prstGeom>
          <a:noFill/>
        </p:spPr>
        <p:txBody>
          <a:bodyPr wrap="square" rtlCol="0">
            <a:spAutoFit/>
          </a:bodyPr>
          <a:lstStyle/>
          <a:p>
            <a:r>
              <a:rPr lang="en-US" dirty="0">
                <a:solidFill>
                  <a:schemeClr val="bg1"/>
                </a:solidFill>
              </a:rPr>
              <a:t>ECGI RESPONSIBLE CAPITALISM SUMMIT | 21 OCTOBER 2022</a:t>
            </a:r>
          </a:p>
        </p:txBody>
      </p:sp>
      <p:sp>
        <p:nvSpPr>
          <p:cNvPr id="2" name="Title 1">
            <a:extLst>
              <a:ext uri="{FF2B5EF4-FFF2-40B4-BE49-F238E27FC236}">
                <a16:creationId xmlns:a16="http://schemas.microsoft.com/office/drawing/2014/main" id="{85E1E9F0-4C5B-1998-235A-2908C7BB55CE}"/>
              </a:ext>
            </a:extLst>
          </p:cNvPr>
          <p:cNvSpPr>
            <a:spLocks noGrp="1"/>
          </p:cNvSpPr>
          <p:nvPr>
            <p:ph type="ctrTitle"/>
          </p:nvPr>
        </p:nvSpPr>
        <p:spPr>
          <a:xfrm>
            <a:off x="1524000" y="1122363"/>
            <a:ext cx="9144000" cy="979706"/>
          </a:xfrm>
        </p:spPr>
        <p:txBody>
          <a:bodyPr/>
          <a:lstStyle/>
          <a:p>
            <a:r>
              <a:rPr lang="en-US" dirty="0"/>
              <a:t>Introduction</a:t>
            </a:r>
          </a:p>
        </p:txBody>
      </p:sp>
      <p:sp>
        <p:nvSpPr>
          <p:cNvPr id="3" name="Subtitle 2">
            <a:extLst>
              <a:ext uri="{FF2B5EF4-FFF2-40B4-BE49-F238E27FC236}">
                <a16:creationId xmlns:a16="http://schemas.microsoft.com/office/drawing/2014/main" id="{92A02F0B-3F28-3F92-405A-E92E0829BAD4}"/>
              </a:ext>
            </a:extLst>
          </p:cNvPr>
          <p:cNvSpPr>
            <a:spLocks noGrp="1"/>
          </p:cNvSpPr>
          <p:nvPr>
            <p:ph type="subTitle" idx="1"/>
          </p:nvPr>
        </p:nvSpPr>
        <p:spPr>
          <a:xfrm>
            <a:off x="1524000" y="2837793"/>
            <a:ext cx="9144000" cy="1755228"/>
          </a:xfrm>
        </p:spPr>
        <p:txBody>
          <a:bodyPr>
            <a:normAutofit/>
          </a:bodyPr>
          <a:lstStyle/>
          <a:p>
            <a:r>
              <a:rPr lang="en-US" sz="2800" dirty="0"/>
              <a:t>Marco Becht</a:t>
            </a:r>
          </a:p>
          <a:p>
            <a:r>
              <a:rPr lang="en-US" sz="2800" dirty="0"/>
              <a:t>Professor of Finance, Solvay Brussels School</a:t>
            </a:r>
          </a:p>
          <a:p>
            <a:r>
              <a:rPr lang="en-US" sz="2800" dirty="0"/>
              <a:t>Executive Director and Fellow, ECGI</a:t>
            </a:r>
          </a:p>
          <a:p>
            <a:endParaRPr lang="en-US" sz="4400" dirty="0"/>
          </a:p>
          <a:p>
            <a:endParaRPr lang="en-US" dirty="0"/>
          </a:p>
          <a:p>
            <a:endParaRPr lang="en-US" dirty="0"/>
          </a:p>
        </p:txBody>
      </p:sp>
    </p:spTree>
    <p:extLst>
      <p:ext uri="{BB962C8B-B14F-4D97-AF65-F5344CB8AC3E}">
        <p14:creationId xmlns:p14="http://schemas.microsoft.com/office/powerpoint/2010/main" val="278351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6EB89E10-132E-CA65-C54C-5F323C31AF0C}"/>
              </a:ext>
            </a:extLst>
          </p:cNvPr>
          <p:cNvPicPr>
            <a:picLocks noChangeAspect="1"/>
          </p:cNvPicPr>
          <p:nvPr/>
        </p:nvPicPr>
        <p:blipFill>
          <a:blip r:embed="rId2"/>
          <a:stretch>
            <a:fillRect/>
          </a:stretch>
        </p:blipFill>
        <p:spPr>
          <a:xfrm>
            <a:off x="0" y="-1055"/>
            <a:ext cx="9100969" cy="6431351"/>
          </a:xfrm>
          <a:prstGeom prst="rect">
            <a:avLst/>
          </a:prstGeom>
        </p:spPr>
      </p:pic>
      <p:sp>
        <p:nvSpPr>
          <p:cNvPr id="2" name="Title 1">
            <a:extLst>
              <a:ext uri="{FF2B5EF4-FFF2-40B4-BE49-F238E27FC236}">
                <a16:creationId xmlns:a16="http://schemas.microsoft.com/office/drawing/2014/main" id="{48DF6E73-FFC7-AD22-70D4-A2481CBA35F3}"/>
              </a:ext>
            </a:extLst>
          </p:cNvPr>
          <p:cNvSpPr>
            <a:spLocks noGrp="1"/>
          </p:cNvSpPr>
          <p:nvPr>
            <p:ph type="title"/>
          </p:nvPr>
        </p:nvSpPr>
        <p:spPr>
          <a:xfrm>
            <a:off x="2478204" y="6168194"/>
            <a:ext cx="6781409" cy="524203"/>
          </a:xfrm>
        </p:spPr>
        <p:txBody>
          <a:bodyPr>
            <a:normAutofit fontScale="90000"/>
          </a:bodyPr>
          <a:lstStyle/>
          <a:p>
            <a:pPr>
              <a:lnSpc>
                <a:spcPct val="100000"/>
              </a:lnSpc>
            </a:pPr>
            <a:r>
              <a:rPr lang="en-GB" sz="1200" dirty="0" err="1"/>
              <a:t>Campanale</a:t>
            </a:r>
            <a:r>
              <a:rPr lang="en-GB" sz="1200" dirty="0"/>
              <a:t>, M., Leggett, J., </a:t>
            </a:r>
            <a:r>
              <a:rPr lang="en-GB" sz="1200" dirty="0" err="1"/>
              <a:t>Leaton</a:t>
            </a:r>
            <a:r>
              <a:rPr lang="en-GB" sz="1200" dirty="0"/>
              <a:t>, J., 2011. </a:t>
            </a:r>
            <a:r>
              <a:rPr lang="en-GB" sz="1200" dirty="0" err="1"/>
              <a:t>Unburnable</a:t>
            </a:r>
            <a:r>
              <a:rPr lang="en-GB" sz="1200" dirty="0"/>
              <a:t> Carbon Are the world’s–financial markets carrying a carbon bubble? Carbon Tracker Initiative, London.</a:t>
            </a:r>
            <a:br>
              <a:rPr lang="en-GB" sz="1200" dirty="0"/>
            </a:br>
            <a:endParaRPr lang="en-GB" sz="1200" dirty="0"/>
          </a:p>
        </p:txBody>
      </p:sp>
      <p:sp>
        <p:nvSpPr>
          <p:cNvPr id="6" name="TextBox 5">
            <a:extLst>
              <a:ext uri="{FF2B5EF4-FFF2-40B4-BE49-F238E27FC236}">
                <a16:creationId xmlns:a16="http://schemas.microsoft.com/office/drawing/2014/main" id="{4021B2DE-543F-3F5D-F14F-26F2CCDAD79E}"/>
              </a:ext>
            </a:extLst>
          </p:cNvPr>
          <p:cNvSpPr txBox="1"/>
          <p:nvPr/>
        </p:nvSpPr>
        <p:spPr>
          <a:xfrm>
            <a:off x="9466978" y="563477"/>
            <a:ext cx="2010320" cy="1541448"/>
          </a:xfrm>
          <a:prstGeom prst="rect">
            <a:avLst/>
          </a:prstGeom>
          <a:noFill/>
        </p:spPr>
        <p:txBody>
          <a:bodyPr wrap="square" lIns="0" tIns="0" rIns="0" bIns="0" rtlCol="0">
            <a:spAutoFit/>
          </a:bodyPr>
          <a:lstStyle/>
          <a:p>
            <a:pPr>
              <a:spcAft>
                <a:spcPts val="500"/>
              </a:spcAft>
            </a:pPr>
            <a:r>
              <a:rPr lang="en-GB" sz="2400" dirty="0" err="1"/>
              <a:t>Unburnable</a:t>
            </a:r>
            <a:r>
              <a:rPr lang="en-GB" sz="2400" dirty="0"/>
              <a:t> Carbon</a:t>
            </a:r>
          </a:p>
          <a:p>
            <a:pPr>
              <a:spcAft>
                <a:spcPts val="500"/>
              </a:spcAft>
            </a:pPr>
            <a:r>
              <a:rPr lang="en-GB" sz="2400" dirty="0"/>
              <a:t>by Stock Market in 2011</a:t>
            </a:r>
          </a:p>
        </p:txBody>
      </p:sp>
    </p:spTree>
    <p:extLst>
      <p:ext uri="{BB962C8B-B14F-4D97-AF65-F5344CB8AC3E}">
        <p14:creationId xmlns:p14="http://schemas.microsoft.com/office/powerpoint/2010/main" val="2471146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5EB40-32ED-7EAF-5C57-B1ADD7DE5691}"/>
              </a:ext>
            </a:extLst>
          </p:cNvPr>
          <p:cNvSpPr>
            <a:spLocks noGrp="1"/>
          </p:cNvSpPr>
          <p:nvPr>
            <p:ph type="title"/>
          </p:nvPr>
        </p:nvSpPr>
        <p:spPr>
          <a:xfrm>
            <a:off x="494336" y="217500"/>
            <a:ext cx="10205195" cy="346249"/>
          </a:xfrm>
        </p:spPr>
        <p:txBody>
          <a:bodyPr>
            <a:normAutofit fontScale="90000"/>
          </a:bodyPr>
          <a:lstStyle/>
          <a:p>
            <a:r>
              <a:rPr lang="en-GB" b="1" dirty="0"/>
              <a:t>350.org</a:t>
            </a:r>
          </a:p>
        </p:txBody>
      </p:sp>
      <p:pic>
        <p:nvPicPr>
          <p:cNvPr id="4" name="Picture 3">
            <a:extLst>
              <a:ext uri="{FF2B5EF4-FFF2-40B4-BE49-F238E27FC236}">
                <a16:creationId xmlns:a16="http://schemas.microsoft.com/office/drawing/2014/main" id="{22291593-A0D1-03D1-C951-11212ACEA1F6}"/>
              </a:ext>
            </a:extLst>
          </p:cNvPr>
          <p:cNvPicPr>
            <a:picLocks noChangeAspect="1"/>
          </p:cNvPicPr>
          <p:nvPr/>
        </p:nvPicPr>
        <p:blipFill>
          <a:blip r:embed="rId2"/>
          <a:stretch>
            <a:fillRect/>
          </a:stretch>
        </p:blipFill>
        <p:spPr>
          <a:xfrm>
            <a:off x="568734" y="869999"/>
            <a:ext cx="9149815" cy="5514242"/>
          </a:xfrm>
          <a:prstGeom prst="rect">
            <a:avLst/>
          </a:prstGeom>
        </p:spPr>
      </p:pic>
      <p:sp>
        <p:nvSpPr>
          <p:cNvPr id="6" name="TextBox 5">
            <a:extLst>
              <a:ext uri="{FF2B5EF4-FFF2-40B4-BE49-F238E27FC236}">
                <a16:creationId xmlns:a16="http://schemas.microsoft.com/office/drawing/2014/main" id="{3D9C8C03-29E2-CA98-C6ED-C267AF51B6FA}"/>
              </a:ext>
            </a:extLst>
          </p:cNvPr>
          <p:cNvSpPr txBox="1"/>
          <p:nvPr/>
        </p:nvSpPr>
        <p:spPr>
          <a:xfrm>
            <a:off x="9718549" y="5988001"/>
            <a:ext cx="2473451" cy="276999"/>
          </a:xfrm>
          <a:prstGeom prst="rect">
            <a:avLst/>
          </a:prstGeom>
          <a:noFill/>
        </p:spPr>
        <p:txBody>
          <a:bodyPr wrap="square">
            <a:spAutoFit/>
          </a:bodyPr>
          <a:lstStyle/>
          <a:p>
            <a:r>
              <a:rPr lang="en-GB" sz="1200" dirty="0"/>
              <a:t>https://350.org/science/</a:t>
            </a:r>
          </a:p>
        </p:txBody>
      </p:sp>
    </p:spTree>
    <p:extLst>
      <p:ext uri="{BB962C8B-B14F-4D97-AF65-F5344CB8AC3E}">
        <p14:creationId xmlns:p14="http://schemas.microsoft.com/office/powerpoint/2010/main" val="636570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47A25-16EF-DA48-8B67-EA2025535AA7}"/>
              </a:ext>
            </a:extLst>
          </p:cNvPr>
          <p:cNvSpPr>
            <a:spLocks noGrp="1"/>
          </p:cNvSpPr>
          <p:nvPr>
            <p:ph type="title"/>
          </p:nvPr>
        </p:nvSpPr>
        <p:spPr>
          <a:xfrm>
            <a:off x="838200" y="537403"/>
            <a:ext cx="10515600" cy="1325563"/>
          </a:xfrm>
        </p:spPr>
        <p:txBody>
          <a:bodyPr>
            <a:normAutofit/>
          </a:bodyPr>
          <a:lstStyle/>
          <a:p>
            <a:r>
              <a:rPr lang="en-GB" dirty="0"/>
              <a:t>Milton Friedman on the corporation</a:t>
            </a:r>
          </a:p>
        </p:txBody>
      </p:sp>
      <p:sp>
        <p:nvSpPr>
          <p:cNvPr id="3" name="Content Placeholder 2">
            <a:extLst>
              <a:ext uri="{FF2B5EF4-FFF2-40B4-BE49-F238E27FC236}">
                <a16:creationId xmlns:a16="http://schemas.microsoft.com/office/drawing/2014/main" id="{5B897D36-008B-4848-A0FF-DEA07129016C}"/>
              </a:ext>
            </a:extLst>
          </p:cNvPr>
          <p:cNvSpPr>
            <a:spLocks noGrp="1"/>
          </p:cNvSpPr>
          <p:nvPr>
            <p:ph idx="1"/>
          </p:nvPr>
        </p:nvSpPr>
        <p:spPr>
          <a:xfrm>
            <a:off x="838200" y="2389247"/>
            <a:ext cx="10515600" cy="2467970"/>
          </a:xfrm>
        </p:spPr>
        <p:txBody>
          <a:bodyPr>
            <a:normAutofit/>
          </a:bodyPr>
          <a:lstStyle/>
          <a:p>
            <a:pPr marL="0" indent="0">
              <a:buNone/>
            </a:pPr>
            <a:r>
              <a:rPr lang="en-GB" dirty="0"/>
              <a:t>“[A] corporate executive is an employee of the owners of the business.“ It is the responsibility of the executives to “conduct the business in accordance with [the owners’] desires, which </a:t>
            </a:r>
            <a:r>
              <a:rPr lang="en-GB" b="1" dirty="0"/>
              <a:t>generally</a:t>
            </a:r>
            <a:r>
              <a:rPr lang="en-GB" dirty="0"/>
              <a:t> will be to make as much money as possible </a:t>
            </a:r>
            <a:r>
              <a:rPr lang="en-GB" i="1" dirty="0"/>
              <a:t>while conforming to the basic rules of the society</a:t>
            </a:r>
            <a:r>
              <a:rPr lang="en-GB" dirty="0"/>
              <a:t>, both those embodied in </a:t>
            </a:r>
            <a:r>
              <a:rPr lang="en-GB" b="1" dirty="0"/>
              <a:t>law</a:t>
            </a:r>
            <a:r>
              <a:rPr lang="en-GB" dirty="0"/>
              <a:t> and those embodied in </a:t>
            </a:r>
            <a:r>
              <a:rPr lang="en-GB" b="1" dirty="0"/>
              <a:t>ethical custom</a:t>
            </a:r>
            <a:r>
              <a:rPr lang="en-GB" dirty="0"/>
              <a:t>.”</a:t>
            </a:r>
          </a:p>
          <a:p>
            <a:pPr marL="0" indent="0">
              <a:buNone/>
            </a:pPr>
            <a:endParaRPr lang="en-GB" dirty="0"/>
          </a:p>
        </p:txBody>
      </p:sp>
      <p:sp>
        <p:nvSpPr>
          <p:cNvPr id="5" name="TextBox 4">
            <a:extLst>
              <a:ext uri="{FF2B5EF4-FFF2-40B4-BE49-F238E27FC236}">
                <a16:creationId xmlns:a16="http://schemas.microsoft.com/office/drawing/2014/main" id="{6A090611-FE29-9780-0286-ECDD80760E4A}"/>
              </a:ext>
            </a:extLst>
          </p:cNvPr>
          <p:cNvSpPr txBox="1"/>
          <p:nvPr/>
        </p:nvSpPr>
        <p:spPr>
          <a:xfrm>
            <a:off x="924261" y="5426253"/>
            <a:ext cx="10091569" cy="646331"/>
          </a:xfrm>
          <a:prstGeom prst="rect">
            <a:avLst/>
          </a:prstGeom>
          <a:noFill/>
        </p:spPr>
        <p:txBody>
          <a:bodyPr wrap="square">
            <a:spAutoFit/>
          </a:bodyPr>
          <a:lstStyle/>
          <a:p>
            <a:r>
              <a:rPr lang="en-US" dirty="0"/>
              <a:t>Milton Friedman, The Social Responsibility of Business is to Increase its Profits, The New York Times Magazine, 13 September 1970.</a:t>
            </a:r>
          </a:p>
        </p:txBody>
      </p:sp>
    </p:spTree>
    <p:extLst>
      <p:ext uri="{BB962C8B-B14F-4D97-AF65-F5344CB8AC3E}">
        <p14:creationId xmlns:p14="http://schemas.microsoft.com/office/powerpoint/2010/main" val="2218366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B9645-D451-36EF-34D4-CA4642714893}"/>
              </a:ext>
            </a:extLst>
          </p:cNvPr>
          <p:cNvPicPr>
            <a:picLocks noChangeAspect="1"/>
          </p:cNvPicPr>
          <p:nvPr/>
        </p:nvPicPr>
        <p:blipFill>
          <a:blip r:embed="rId2"/>
          <a:stretch>
            <a:fillRect/>
          </a:stretch>
        </p:blipFill>
        <p:spPr>
          <a:xfrm>
            <a:off x="831572" y="366739"/>
            <a:ext cx="10167731" cy="5238196"/>
          </a:xfrm>
          <a:prstGeom prst="rect">
            <a:avLst/>
          </a:prstGeom>
        </p:spPr>
      </p:pic>
      <p:sp>
        <p:nvSpPr>
          <p:cNvPr id="6" name="TextBox 5">
            <a:extLst>
              <a:ext uri="{FF2B5EF4-FFF2-40B4-BE49-F238E27FC236}">
                <a16:creationId xmlns:a16="http://schemas.microsoft.com/office/drawing/2014/main" id="{D830C314-1051-9E7D-070A-D45F933C1A9A}"/>
              </a:ext>
            </a:extLst>
          </p:cNvPr>
          <p:cNvSpPr txBox="1"/>
          <p:nvPr/>
        </p:nvSpPr>
        <p:spPr>
          <a:xfrm>
            <a:off x="735724" y="5918501"/>
            <a:ext cx="10263579" cy="338554"/>
          </a:xfrm>
          <a:prstGeom prst="rect">
            <a:avLst/>
          </a:prstGeom>
          <a:noFill/>
        </p:spPr>
        <p:txBody>
          <a:bodyPr wrap="square">
            <a:spAutoFit/>
          </a:bodyPr>
          <a:lstStyle/>
          <a:p>
            <a:r>
              <a:rPr lang="en-US" sz="1600" dirty="0"/>
              <a:t>https://</a:t>
            </a:r>
            <a:r>
              <a:rPr lang="en-US" sz="1600" dirty="0" err="1"/>
              <a:t>www.blackrock.com</a:t>
            </a:r>
            <a:r>
              <a:rPr lang="en-US" sz="1600" dirty="0"/>
              <a:t>/corporate/literature/publication/2022-investment-stewardship-voting-spotlight-summary.pdf</a:t>
            </a:r>
          </a:p>
        </p:txBody>
      </p:sp>
    </p:spTree>
    <p:extLst>
      <p:ext uri="{BB962C8B-B14F-4D97-AF65-F5344CB8AC3E}">
        <p14:creationId xmlns:p14="http://schemas.microsoft.com/office/powerpoint/2010/main" val="4015540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512B8C-42FE-2983-657C-819ABBDFD54C}"/>
              </a:ext>
            </a:extLst>
          </p:cNvPr>
          <p:cNvPicPr>
            <a:picLocks noChangeAspect="1"/>
          </p:cNvPicPr>
          <p:nvPr/>
        </p:nvPicPr>
        <p:blipFill>
          <a:blip r:embed="rId2"/>
          <a:stretch>
            <a:fillRect/>
          </a:stretch>
        </p:blipFill>
        <p:spPr>
          <a:xfrm>
            <a:off x="284207" y="0"/>
            <a:ext cx="4992130" cy="2136684"/>
          </a:xfrm>
          <a:prstGeom prst="rect">
            <a:avLst/>
          </a:prstGeom>
        </p:spPr>
      </p:pic>
      <p:pic>
        <p:nvPicPr>
          <p:cNvPr id="8" name="Picture 7">
            <a:extLst>
              <a:ext uri="{FF2B5EF4-FFF2-40B4-BE49-F238E27FC236}">
                <a16:creationId xmlns:a16="http://schemas.microsoft.com/office/drawing/2014/main" id="{07A837AB-5517-5A45-A39A-74E343D408BE}"/>
              </a:ext>
            </a:extLst>
          </p:cNvPr>
          <p:cNvPicPr>
            <a:picLocks noChangeAspect="1"/>
          </p:cNvPicPr>
          <p:nvPr/>
        </p:nvPicPr>
        <p:blipFill>
          <a:blip r:embed="rId3"/>
          <a:stretch>
            <a:fillRect/>
          </a:stretch>
        </p:blipFill>
        <p:spPr>
          <a:xfrm>
            <a:off x="5919630" y="0"/>
            <a:ext cx="5262113" cy="6858000"/>
          </a:xfrm>
          <a:prstGeom prst="rect">
            <a:avLst/>
          </a:prstGeom>
        </p:spPr>
      </p:pic>
      <p:pic>
        <p:nvPicPr>
          <p:cNvPr id="10" name="Picture 9">
            <a:extLst>
              <a:ext uri="{FF2B5EF4-FFF2-40B4-BE49-F238E27FC236}">
                <a16:creationId xmlns:a16="http://schemas.microsoft.com/office/drawing/2014/main" id="{C08C1F63-0ADD-6723-EA38-56858592F233}"/>
              </a:ext>
            </a:extLst>
          </p:cNvPr>
          <p:cNvPicPr>
            <a:picLocks noChangeAspect="1"/>
          </p:cNvPicPr>
          <p:nvPr/>
        </p:nvPicPr>
        <p:blipFill>
          <a:blip r:embed="rId4"/>
          <a:stretch>
            <a:fillRect/>
          </a:stretch>
        </p:blipFill>
        <p:spPr>
          <a:xfrm>
            <a:off x="284207" y="2403460"/>
            <a:ext cx="4051300" cy="3200400"/>
          </a:xfrm>
          <a:prstGeom prst="rect">
            <a:avLst/>
          </a:prstGeom>
        </p:spPr>
      </p:pic>
    </p:spTree>
    <p:extLst>
      <p:ext uri="{BB962C8B-B14F-4D97-AF65-F5344CB8AC3E}">
        <p14:creationId xmlns:p14="http://schemas.microsoft.com/office/powerpoint/2010/main" val="3898511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Left Arrow 9">
            <a:extLst>
              <a:ext uri="{FF2B5EF4-FFF2-40B4-BE49-F238E27FC236}">
                <a16:creationId xmlns:a16="http://schemas.microsoft.com/office/drawing/2014/main" id="{B6B0F854-B5ED-5489-1097-8797923F9E51}"/>
              </a:ext>
            </a:extLst>
          </p:cNvPr>
          <p:cNvSpPr/>
          <p:nvPr/>
        </p:nvSpPr>
        <p:spPr>
          <a:xfrm>
            <a:off x="9722167" y="4267200"/>
            <a:ext cx="1002590" cy="42041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0110FEA-E7A4-AFCA-8A68-26F3C64D2F98}"/>
              </a:ext>
            </a:extLst>
          </p:cNvPr>
          <p:cNvPicPr>
            <a:picLocks noChangeAspect="1"/>
          </p:cNvPicPr>
          <p:nvPr/>
        </p:nvPicPr>
        <p:blipFill>
          <a:blip r:embed="rId2"/>
          <a:stretch>
            <a:fillRect/>
          </a:stretch>
        </p:blipFill>
        <p:spPr>
          <a:xfrm>
            <a:off x="709117" y="571500"/>
            <a:ext cx="3429000" cy="5715000"/>
          </a:xfrm>
          <a:prstGeom prst="rect">
            <a:avLst/>
          </a:prstGeom>
        </p:spPr>
      </p:pic>
      <p:pic>
        <p:nvPicPr>
          <p:cNvPr id="5" name="Picture 4">
            <a:extLst>
              <a:ext uri="{FF2B5EF4-FFF2-40B4-BE49-F238E27FC236}">
                <a16:creationId xmlns:a16="http://schemas.microsoft.com/office/drawing/2014/main" id="{7EFDFF82-8700-472F-AFCC-CBF3EB4F4DB8}"/>
              </a:ext>
            </a:extLst>
          </p:cNvPr>
          <p:cNvPicPr>
            <a:picLocks noChangeAspect="1"/>
          </p:cNvPicPr>
          <p:nvPr/>
        </p:nvPicPr>
        <p:blipFill>
          <a:blip r:embed="rId3"/>
          <a:stretch>
            <a:fillRect/>
          </a:stretch>
        </p:blipFill>
        <p:spPr>
          <a:xfrm>
            <a:off x="5130197" y="374650"/>
            <a:ext cx="4419600" cy="6108700"/>
          </a:xfrm>
          <a:prstGeom prst="rect">
            <a:avLst/>
          </a:prstGeom>
        </p:spPr>
      </p:pic>
    </p:spTree>
    <p:extLst>
      <p:ext uri="{BB962C8B-B14F-4D97-AF65-F5344CB8AC3E}">
        <p14:creationId xmlns:p14="http://schemas.microsoft.com/office/powerpoint/2010/main" val="237196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C39743-FDCA-5E6D-3E1B-552B24CD73F0}"/>
              </a:ext>
            </a:extLst>
          </p:cNvPr>
          <p:cNvPicPr>
            <a:picLocks noChangeAspect="1"/>
          </p:cNvPicPr>
          <p:nvPr/>
        </p:nvPicPr>
        <p:blipFill>
          <a:blip r:embed="rId2"/>
          <a:stretch>
            <a:fillRect/>
          </a:stretch>
        </p:blipFill>
        <p:spPr>
          <a:xfrm>
            <a:off x="308430" y="114623"/>
            <a:ext cx="7772400" cy="3660661"/>
          </a:xfrm>
          <a:prstGeom prst="rect">
            <a:avLst/>
          </a:prstGeom>
        </p:spPr>
      </p:pic>
      <p:pic>
        <p:nvPicPr>
          <p:cNvPr id="6" name="Picture 5">
            <a:extLst>
              <a:ext uri="{FF2B5EF4-FFF2-40B4-BE49-F238E27FC236}">
                <a16:creationId xmlns:a16="http://schemas.microsoft.com/office/drawing/2014/main" id="{79E5DB4A-6F89-1283-1F91-F5FA5A9978A4}"/>
              </a:ext>
            </a:extLst>
          </p:cNvPr>
          <p:cNvPicPr>
            <a:picLocks noChangeAspect="1"/>
          </p:cNvPicPr>
          <p:nvPr/>
        </p:nvPicPr>
        <p:blipFill>
          <a:blip r:embed="rId3"/>
          <a:stretch>
            <a:fillRect/>
          </a:stretch>
        </p:blipFill>
        <p:spPr>
          <a:xfrm>
            <a:off x="308430" y="3775284"/>
            <a:ext cx="7772400" cy="2688674"/>
          </a:xfrm>
          <a:prstGeom prst="rect">
            <a:avLst/>
          </a:prstGeom>
        </p:spPr>
      </p:pic>
      <p:grpSp>
        <p:nvGrpSpPr>
          <p:cNvPr id="5" name="Group 4">
            <a:extLst>
              <a:ext uri="{FF2B5EF4-FFF2-40B4-BE49-F238E27FC236}">
                <a16:creationId xmlns:a16="http://schemas.microsoft.com/office/drawing/2014/main" id="{3956FF27-7D0C-087C-C037-4799EB24457C}"/>
              </a:ext>
            </a:extLst>
          </p:cNvPr>
          <p:cNvGrpSpPr/>
          <p:nvPr/>
        </p:nvGrpSpPr>
        <p:grpSpPr>
          <a:xfrm>
            <a:off x="8342089" y="4510477"/>
            <a:ext cx="3400894" cy="1439680"/>
            <a:chOff x="8080830" y="700478"/>
            <a:chExt cx="3400894" cy="1439680"/>
          </a:xfrm>
        </p:grpSpPr>
        <p:pic>
          <p:nvPicPr>
            <p:cNvPr id="3" name="Picture 2">
              <a:extLst>
                <a:ext uri="{FF2B5EF4-FFF2-40B4-BE49-F238E27FC236}">
                  <a16:creationId xmlns:a16="http://schemas.microsoft.com/office/drawing/2014/main" id="{BFAA4AA7-DBAE-B02F-63DB-D94197D57D46}"/>
                </a:ext>
              </a:extLst>
            </p:cNvPr>
            <p:cNvPicPr>
              <a:picLocks noChangeAspect="1"/>
            </p:cNvPicPr>
            <p:nvPr/>
          </p:nvPicPr>
          <p:blipFill>
            <a:blip r:embed="rId4"/>
            <a:stretch>
              <a:fillRect/>
            </a:stretch>
          </p:blipFill>
          <p:spPr>
            <a:xfrm>
              <a:off x="8080830" y="730458"/>
              <a:ext cx="2273300" cy="1409700"/>
            </a:xfrm>
            <a:prstGeom prst="rect">
              <a:avLst/>
            </a:prstGeom>
          </p:spPr>
        </p:pic>
        <p:pic>
          <p:nvPicPr>
            <p:cNvPr id="4" name="Picture 3">
              <a:extLst>
                <a:ext uri="{FF2B5EF4-FFF2-40B4-BE49-F238E27FC236}">
                  <a16:creationId xmlns:a16="http://schemas.microsoft.com/office/drawing/2014/main" id="{C6B04571-3654-2252-3FA7-CDABC503135C}"/>
                </a:ext>
              </a:extLst>
            </p:cNvPr>
            <p:cNvPicPr>
              <a:picLocks noChangeAspect="1"/>
            </p:cNvPicPr>
            <p:nvPr/>
          </p:nvPicPr>
          <p:blipFill>
            <a:blip r:embed="rId5"/>
            <a:stretch>
              <a:fillRect/>
            </a:stretch>
          </p:blipFill>
          <p:spPr>
            <a:xfrm>
              <a:off x="10364124" y="700478"/>
              <a:ext cx="1117600" cy="1384300"/>
            </a:xfrm>
            <a:prstGeom prst="rect">
              <a:avLst/>
            </a:prstGeom>
          </p:spPr>
        </p:pic>
      </p:grpSp>
    </p:spTree>
    <p:extLst>
      <p:ext uri="{BB962C8B-B14F-4D97-AF65-F5344CB8AC3E}">
        <p14:creationId xmlns:p14="http://schemas.microsoft.com/office/powerpoint/2010/main" val="326029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2E3D1D-ECEE-0A60-1448-0954735C9624}"/>
              </a:ext>
            </a:extLst>
          </p:cNvPr>
          <p:cNvPicPr>
            <a:picLocks noChangeAspect="1"/>
          </p:cNvPicPr>
          <p:nvPr/>
        </p:nvPicPr>
        <p:blipFill>
          <a:blip r:embed="rId2"/>
          <a:stretch>
            <a:fillRect/>
          </a:stretch>
        </p:blipFill>
        <p:spPr>
          <a:xfrm>
            <a:off x="2891454" y="115006"/>
            <a:ext cx="6648786" cy="6627987"/>
          </a:xfrm>
          <a:prstGeom prst="rect">
            <a:avLst/>
          </a:prstGeom>
        </p:spPr>
      </p:pic>
    </p:spTree>
    <p:extLst>
      <p:ext uri="{BB962C8B-B14F-4D97-AF65-F5344CB8AC3E}">
        <p14:creationId xmlns:p14="http://schemas.microsoft.com/office/powerpoint/2010/main" val="4200500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02C9C7-1B40-4130-83FC-568BC2C27A52}"/>
              </a:ext>
            </a:extLst>
          </p:cNvPr>
          <p:cNvPicPr>
            <a:picLocks noChangeAspect="1"/>
          </p:cNvPicPr>
          <p:nvPr/>
        </p:nvPicPr>
        <p:blipFill>
          <a:blip r:embed="rId2"/>
          <a:stretch>
            <a:fillRect/>
          </a:stretch>
        </p:blipFill>
        <p:spPr>
          <a:xfrm>
            <a:off x="657144" y="664175"/>
            <a:ext cx="2362200" cy="670354"/>
          </a:xfrm>
          <a:prstGeom prst="rect">
            <a:avLst/>
          </a:prstGeom>
        </p:spPr>
      </p:pic>
      <p:pic>
        <p:nvPicPr>
          <p:cNvPr id="7" name="Picture 6">
            <a:extLst>
              <a:ext uri="{FF2B5EF4-FFF2-40B4-BE49-F238E27FC236}">
                <a16:creationId xmlns:a16="http://schemas.microsoft.com/office/drawing/2014/main" id="{49848DED-D3DE-DEDF-D50D-D4FBFA58FF85}"/>
              </a:ext>
            </a:extLst>
          </p:cNvPr>
          <p:cNvPicPr>
            <a:picLocks noChangeAspect="1"/>
          </p:cNvPicPr>
          <p:nvPr/>
        </p:nvPicPr>
        <p:blipFill>
          <a:blip r:embed="rId3"/>
          <a:stretch>
            <a:fillRect/>
          </a:stretch>
        </p:blipFill>
        <p:spPr>
          <a:xfrm>
            <a:off x="657144" y="1581908"/>
            <a:ext cx="10877711" cy="4028060"/>
          </a:xfrm>
          <a:prstGeom prst="rect">
            <a:avLst/>
          </a:prstGeom>
        </p:spPr>
      </p:pic>
    </p:spTree>
    <p:extLst>
      <p:ext uri="{BB962C8B-B14F-4D97-AF65-F5344CB8AC3E}">
        <p14:creationId xmlns:p14="http://schemas.microsoft.com/office/powerpoint/2010/main" val="2739961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FC4742-94CD-00EB-570F-43E47C081EEF}"/>
              </a:ext>
            </a:extLst>
          </p:cNvPr>
          <p:cNvPicPr>
            <a:picLocks noChangeAspect="1"/>
          </p:cNvPicPr>
          <p:nvPr/>
        </p:nvPicPr>
        <p:blipFill>
          <a:blip r:embed="rId2"/>
          <a:stretch>
            <a:fillRect/>
          </a:stretch>
        </p:blipFill>
        <p:spPr>
          <a:xfrm>
            <a:off x="1461950" y="139886"/>
            <a:ext cx="8729755" cy="3289114"/>
          </a:xfrm>
          <a:prstGeom prst="rect">
            <a:avLst/>
          </a:prstGeom>
        </p:spPr>
      </p:pic>
      <p:pic>
        <p:nvPicPr>
          <p:cNvPr id="2" name="Picture 1">
            <a:extLst>
              <a:ext uri="{FF2B5EF4-FFF2-40B4-BE49-F238E27FC236}">
                <a16:creationId xmlns:a16="http://schemas.microsoft.com/office/drawing/2014/main" id="{9A827371-EE37-40CA-0A6C-03D1C575B9F9}"/>
              </a:ext>
            </a:extLst>
          </p:cNvPr>
          <p:cNvPicPr>
            <a:picLocks noChangeAspect="1"/>
          </p:cNvPicPr>
          <p:nvPr/>
        </p:nvPicPr>
        <p:blipFill>
          <a:blip r:embed="rId3"/>
          <a:stretch>
            <a:fillRect/>
          </a:stretch>
        </p:blipFill>
        <p:spPr>
          <a:xfrm>
            <a:off x="2313661" y="3624130"/>
            <a:ext cx="6245723" cy="3093984"/>
          </a:xfrm>
          <a:prstGeom prst="rect">
            <a:avLst/>
          </a:prstGeom>
        </p:spPr>
      </p:pic>
    </p:spTree>
    <p:extLst>
      <p:ext uri="{BB962C8B-B14F-4D97-AF65-F5344CB8AC3E}">
        <p14:creationId xmlns:p14="http://schemas.microsoft.com/office/powerpoint/2010/main" val="4200276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website&#10;&#10;Description automatically generated with low confidence">
            <a:extLst>
              <a:ext uri="{FF2B5EF4-FFF2-40B4-BE49-F238E27FC236}">
                <a16:creationId xmlns:a16="http://schemas.microsoft.com/office/drawing/2014/main" id="{34C092A3-4859-30E8-8659-760ED2CAEA3F}"/>
              </a:ext>
            </a:extLst>
          </p:cNvPr>
          <p:cNvPicPr>
            <a:picLocks noChangeAspect="1"/>
          </p:cNvPicPr>
          <p:nvPr/>
        </p:nvPicPr>
        <p:blipFill>
          <a:blip r:embed="rId2"/>
          <a:stretch>
            <a:fillRect/>
          </a:stretch>
        </p:blipFill>
        <p:spPr>
          <a:xfrm>
            <a:off x="819121" y="555349"/>
            <a:ext cx="10217426" cy="5747302"/>
          </a:xfrm>
          <a:prstGeom prst="rect">
            <a:avLst/>
          </a:prstGeom>
        </p:spPr>
      </p:pic>
    </p:spTree>
    <p:extLst>
      <p:ext uri="{BB962C8B-B14F-4D97-AF65-F5344CB8AC3E}">
        <p14:creationId xmlns:p14="http://schemas.microsoft.com/office/powerpoint/2010/main" val="2791877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47A25-16EF-DA48-8B67-EA2025535AA7}"/>
              </a:ext>
            </a:extLst>
          </p:cNvPr>
          <p:cNvSpPr>
            <a:spLocks noGrp="1"/>
          </p:cNvSpPr>
          <p:nvPr>
            <p:ph type="title"/>
          </p:nvPr>
        </p:nvSpPr>
        <p:spPr/>
        <p:txBody>
          <a:bodyPr>
            <a:normAutofit/>
          </a:bodyPr>
          <a:lstStyle/>
          <a:p>
            <a:r>
              <a:rPr lang="en-GB" dirty="0"/>
              <a:t>The Market for Corporate Control</a:t>
            </a:r>
          </a:p>
        </p:txBody>
      </p:sp>
      <p:sp>
        <p:nvSpPr>
          <p:cNvPr id="3" name="Content Placeholder 2">
            <a:extLst>
              <a:ext uri="{FF2B5EF4-FFF2-40B4-BE49-F238E27FC236}">
                <a16:creationId xmlns:a16="http://schemas.microsoft.com/office/drawing/2014/main" id="{5B897D36-008B-4848-A0FF-DEA07129016C}"/>
              </a:ext>
            </a:extLst>
          </p:cNvPr>
          <p:cNvSpPr>
            <a:spLocks noGrp="1"/>
          </p:cNvSpPr>
          <p:nvPr>
            <p:ph idx="1"/>
          </p:nvPr>
        </p:nvSpPr>
        <p:spPr/>
        <p:txBody>
          <a:bodyPr>
            <a:normAutofit/>
          </a:bodyPr>
          <a:lstStyle/>
          <a:p>
            <a:pPr marL="0" indent="0">
              <a:buNone/>
            </a:pPr>
            <a:r>
              <a:rPr lang="en-GB" dirty="0"/>
              <a:t>Responsible behaviour that does not immediately translate into financial performance is subject to control challenges.</a:t>
            </a:r>
          </a:p>
        </p:txBody>
      </p:sp>
    </p:spTree>
    <p:extLst>
      <p:ext uri="{BB962C8B-B14F-4D97-AF65-F5344CB8AC3E}">
        <p14:creationId xmlns:p14="http://schemas.microsoft.com/office/powerpoint/2010/main" val="2101017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936EC-4B5B-1E46-BF59-15E9DEB13146}"/>
              </a:ext>
            </a:extLst>
          </p:cNvPr>
          <p:cNvSpPr>
            <a:spLocks noGrp="1"/>
          </p:cNvSpPr>
          <p:nvPr>
            <p:ph type="title"/>
          </p:nvPr>
        </p:nvSpPr>
        <p:spPr/>
        <p:txBody>
          <a:bodyPr/>
          <a:lstStyle/>
          <a:p>
            <a:r>
              <a:rPr lang="en-GB" dirty="0"/>
              <a:t>Unilever Plc / NV</a:t>
            </a:r>
          </a:p>
        </p:txBody>
      </p:sp>
      <p:sp>
        <p:nvSpPr>
          <p:cNvPr id="4" name="Subtitle 3">
            <a:extLst>
              <a:ext uri="{FF2B5EF4-FFF2-40B4-BE49-F238E27FC236}">
                <a16:creationId xmlns:a16="http://schemas.microsoft.com/office/drawing/2014/main" id="{21EF6EC8-992B-5E4C-8908-0C882193C196}"/>
              </a:ext>
            </a:extLst>
          </p:cNvPr>
          <p:cNvSpPr>
            <a:spLocks noGrp="1"/>
          </p:cNvSpPr>
          <p:nvPr>
            <p:ph type="subTitle" idx="10"/>
          </p:nvPr>
        </p:nvSpPr>
        <p:spPr/>
        <p:txBody>
          <a:bodyPr>
            <a:noAutofit/>
          </a:bodyPr>
          <a:lstStyle/>
          <a:p>
            <a:r>
              <a:rPr lang="en-GB" sz="2000" dirty="0"/>
              <a:t>Opening up for hostile bids: Unification of the Dutch and UK parts completed in November 2020</a:t>
            </a:r>
          </a:p>
        </p:txBody>
      </p:sp>
      <p:pic>
        <p:nvPicPr>
          <p:cNvPr id="6" name="Picture 5">
            <a:extLst>
              <a:ext uri="{FF2B5EF4-FFF2-40B4-BE49-F238E27FC236}">
                <a16:creationId xmlns:a16="http://schemas.microsoft.com/office/drawing/2014/main" id="{261C5FC1-A979-F947-8991-A54649C88DD5}"/>
              </a:ext>
            </a:extLst>
          </p:cNvPr>
          <p:cNvPicPr>
            <a:picLocks noChangeAspect="1"/>
          </p:cNvPicPr>
          <p:nvPr/>
        </p:nvPicPr>
        <p:blipFill>
          <a:blip r:embed="rId2"/>
          <a:stretch>
            <a:fillRect/>
          </a:stretch>
        </p:blipFill>
        <p:spPr>
          <a:xfrm>
            <a:off x="7582024" y="1430056"/>
            <a:ext cx="3960668" cy="3642498"/>
          </a:xfrm>
          <a:prstGeom prst="rect">
            <a:avLst/>
          </a:prstGeom>
        </p:spPr>
      </p:pic>
      <p:pic>
        <p:nvPicPr>
          <p:cNvPr id="7" name="Picture 6">
            <a:extLst>
              <a:ext uri="{FF2B5EF4-FFF2-40B4-BE49-F238E27FC236}">
                <a16:creationId xmlns:a16="http://schemas.microsoft.com/office/drawing/2014/main" id="{EC388EBC-9165-F744-B58F-A72EAA22514A}"/>
              </a:ext>
            </a:extLst>
          </p:cNvPr>
          <p:cNvPicPr>
            <a:picLocks noChangeAspect="1"/>
          </p:cNvPicPr>
          <p:nvPr/>
        </p:nvPicPr>
        <p:blipFill>
          <a:blip r:embed="rId3"/>
          <a:stretch>
            <a:fillRect/>
          </a:stretch>
        </p:blipFill>
        <p:spPr>
          <a:xfrm>
            <a:off x="443631" y="1430056"/>
            <a:ext cx="6649148" cy="3642498"/>
          </a:xfrm>
          <a:prstGeom prst="rect">
            <a:avLst/>
          </a:prstGeom>
        </p:spPr>
      </p:pic>
      <p:sp>
        <p:nvSpPr>
          <p:cNvPr id="8" name="Rectangle 7">
            <a:extLst>
              <a:ext uri="{FF2B5EF4-FFF2-40B4-BE49-F238E27FC236}">
                <a16:creationId xmlns:a16="http://schemas.microsoft.com/office/drawing/2014/main" id="{B524D35B-D188-8741-BEEF-5CF14ABFCBCA}"/>
              </a:ext>
            </a:extLst>
          </p:cNvPr>
          <p:cNvSpPr/>
          <p:nvPr/>
        </p:nvSpPr>
        <p:spPr>
          <a:xfrm>
            <a:off x="357133" y="5427944"/>
            <a:ext cx="10924586" cy="584775"/>
          </a:xfrm>
          <a:prstGeom prst="rect">
            <a:avLst/>
          </a:prstGeom>
        </p:spPr>
        <p:txBody>
          <a:bodyPr wrap="square">
            <a:spAutoFit/>
          </a:bodyPr>
          <a:lstStyle/>
          <a:p>
            <a:r>
              <a:rPr lang="en-GB" sz="1600" dirty="0"/>
              <a:t>Source: Prospectus </a:t>
            </a:r>
          </a:p>
          <a:p>
            <a:r>
              <a:rPr lang="en-GB" sz="1600" dirty="0"/>
              <a:t>https://</a:t>
            </a:r>
            <a:r>
              <a:rPr lang="en-GB" sz="1600" dirty="0" err="1"/>
              <a:t>www.unilever.com</a:t>
            </a:r>
            <a:r>
              <a:rPr lang="en-GB" sz="1600" dirty="0"/>
              <a:t>/Images/unilever-plc-and-unilever-nv-shareholder-circular_tcm244-553855_en.pdf</a:t>
            </a:r>
          </a:p>
        </p:txBody>
      </p:sp>
    </p:spTree>
    <p:extLst>
      <p:ext uri="{BB962C8B-B14F-4D97-AF65-F5344CB8AC3E}">
        <p14:creationId xmlns:p14="http://schemas.microsoft.com/office/powerpoint/2010/main" val="19411329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F09A31-A3A4-9945-A2AC-879CCAED5E1C}"/>
              </a:ext>
            </a:extLst>
          </p:cNvPr>
          <p:cNvSpPr/>
          <p:nvPr/>
        </p:nvSpPr>
        <p:spPr>
          <a:xfrm>
            <a:off x="5717753" y="2621115"/>
            <a:ext cx="6103345" cy="1223769"/>
          </a:xfrm>
          <a:prstGeom prst="rect">
            <a:avLst/>
          </a:prstGeom>
          <a:solidFill>
            <a:schemeClr val="accent1">
              <a:lumMod val="40000"/>
              <a:lumOff val="60000"/>
              <a:alpha val="23000"/>
            </a:schemeClr>
          </a:solidFill>
          <a:ln w="19050">
            <a:solidFill>
              <a:schemeClr val="accent1"/>
            </a:solidFill>
          </a:ln>
        </p:spPr>
        <p:txBody>
          <a:bodyPr wrap="square">
            <a:spAutoFit/>
          </a:bodyPr>
          <a:lstStyle/>
          <a:p>
            <a:endParaRPr lang="en-GB" dirty="0"/>
          </a:p>
        </p:txBody>
      </p:sp>
      <p:sp>
        <p:nvSpPr>
          <p:cNvPr id="2" name="Title 1">
            <a:extLst>
              <a:ext uri="{FF2B5EF4-FFF2-40B4-BE49-F238E27FC236}">
                <a16:creationId xmlns:a16="http://schemas.microsoft.com/office/drawing/2014/main" id="{A0A1497E-E2F2-944B-9266-F914B739754B}"/>
              </a:ext>
            </a:extLst>
          </p:cNvPr>
          <p:cNvSpPr>
            <a:spLocks noGrp="1"/>
          </p:cNvSpPr>
          <p:nvPr>
            <p:ph type="title"/>
          </p:nvPr>
        </p:nvSpPr>
        <p:spPr>
          <a:xfrm>
            <a:off x="266996" y="372546"/>
            <a:ext cx="11475386" cy="344146"/>
          </a:xfrm>
        </p:spPr>
        <p:txBody>
          <a:bodyPr/>
          <a:lstStyle/>
          <a:p>
            <a:r>
              <a:rPr lang="en-GB" dirty="0"/>
              <a:t>Acquirer or Target?</a:t>
            </a:r>
          </a:p>
        </p:txBody>
      </p:sp>
      <p:pic>
        <p:nvPicPr>
          <p:cNvPr id="6" name="Picture 5">
            <a:extLst>
              <a:ext uri="{FF2B5EF4-FFF2-40B4-BE49-F238E27FC236}">
                <a16:creationId xmlns:a16="http://schemas.microsoft.com/office/drawing/2014/main" id="{EDF318C2-A2C0-974A-8591-AA2F263A1E64}"/>
              </a:ext>
            </a:extLst>
          </p:cNvPr>
          <p:cNvPicPr>
            <a:picLocks noChangeAspect="1"/>
          </p:cNvPicPr>
          <p:nvPr/>
        </p:nvPicPr>
        <p:blipFill>
          <a:blip r:embed="rId2"/>
          <a:stretch>
            <a:fillRect/>
          </a:stretch>
        </p:blipFill>
        <p:spPr>
          <a:xfrm>
            <a:off x="266996" y="1454431"/>
            <a:ext cx="5060953" cy="4406338"/>
          </a:xfrm>
          <a:prstGeom prst="rect">
            <a:avLst/>
          </a:prstGeom>
        </p:spPr>
      </p:pic>
      <p:pic>
        <p:nvPicPr>
          <p:cNvPr id="3" name="Picture 2">
            <a:extLst>
              <a:ext uri="{FF2B5EF4-FFF2-40B4-BE49-F238E27FC236}">
                <a16:creationId xmlns:a16="http://schemas.microsoft.com/office/drawing/2014/main" id="{E8BD248E-C55D-B3A6-2560-20B095FEA3DD}"/>
              </a:ext>
            </a:extLst>
          </p:cNvPr>
          <p:cNvPicPr>
            <a:picLocks noChangeAspect="1"/>
          </p:cNvPicPr>
          <p:nvPr/>
        </p:nvPicPr>
        <p:blipFill>
          <a:blip r:embed="rId3"/>
          <a:stretch>
            <a:fillRect/>
          </a:stretch>
        </p:blipFill>
        <p:spPr>
          <a:xfrm>
            <a:off x="5861169" y="2753318"/>
            <a:ext cx="5835405" cy="959365"/>
          </a:xfrm>
          <a:prstGeom prst="rect">
            <a:avLst/>
          </a:prstGeom>
        </p:spPr>
      </p:pic>
      <p:pic>
        <p:nvPicPr>
          <p:cNvPr id="4" name="Picture 3">
            <a:extLst>
              <a:ext uri="{FF2B5EF4-FFF2-40B4-BE49-F238E27FC236}">
                <a16:creationId xmlns:a16="http://schemas.microsoft.com/office/drawing/2014/main" id="{06A48B1D-71E0-F614-63F4-8BC67D4BB2BE}"/>
              </a:ext>
            </a:extLst>
          </p:cNvPr>
          <p:cNvPicPr>
            <a:picLocks noChangeAspect="1"/>
          </p:cNvPicPr>
          <p:nvPr/>
        </p:nvPicPr>
        <p:blipFill>
          <a:blip r:embed="rId4"/>
          <a:stretch>
            <a:fillRect/>
          </a:stretch>
        </p:blipFill>
        <p:spPr>
          <a:xfrm>
            <a:off x="266996" y="5986307"/>
            <a:ext cx="2145698" cy="411897"/>
          </a:xfrm>
          <a:prstGeom prst="rect">
            <a:avLst/>
          </a:prstGeom>
        </p:spPr>
      </p:pic>
    </p:spTree>
    <p:extLst>
      <p:ext uri="{BB962C8B-B14F-4D97-AF65-F5344CB8AC3E}">
        <p14:creationId xmlns:p14="http://schemas.microsoft.com/office/powerpoint/2010/main" val="1547791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E779C8-B93D-8AD7-A0AC-1A86586A4879}"/>
              </a:ext>
            </a:extLst>
          </p:cNvPr>
          <p:cNvPicPr>
            <a:picLocks noChangeAspect="1"/>
          </p:cNvPicPr>
          <p:nvPr/>
        </p:nvPicPr>
        <p:blipFill>
          <a:blip r:embed="rId2"/>
          <a:stretch>
            <a:fillRect/>
          </a:stretch>
        </p:blipFill>
        <p:spPr>
          <a:xfrm>
            <a:off x="586484" y="1056646"/>
            <a:ext cx="7772400" cy="1080712"/>
          </a:xfrm>
          <a:prstGeom prst="rect">
            <a:avLst/>
          </a:prstGeom>
        </p:spPr>
      </p:pic>
      <p:pic>
        <p:nvPicPr>
          <p:cNvPr id="11" name="Picture 10">
            <a:extLst>
              <a:ext uri="{FF2B5EF4-FFF2-40B4-BE49-F238E27FC236}">
                <a16:creationId xmlns:a16="http://schemas.microsoft.com/office/drawing/2014/main" id="{C9518F74-330B-32E5-83F8-34F8040EC924}"/>
              </a:ext>
            </a:extLst>
          </p:cNvPr>
          <p:cNvPicPr>
            <a:picLocks noChangeAspect="1"/>
          </p:cNvPicPr>
          <p:nvPr/>
        </p:nvPicPr>
        <p:blipFill>
          <a:blip r:embed="rId3"/>
          <a:stretch>
            <a:fillRect/>
          </a:stretch>
        </p:blipFill>
        <p:spPr>
          <a:xfrm>
            <a:off x="586484" y="2137358"/>
            <a:ext cx="7772400" cy="580029"/>
          </a:xfrm>
          <a:prstGeom prst="rect">
            <a:avLst/>
          </a:prstGeom>
        </p:spPr>
      </p:pic>
      <p:pic>
        <p:nvPicPr>
          <p:cNvPr id="12" name="Picture 11">
            <a:extLst>
              <a:ext uri="{FF2B5EF4-FFF2-40B4-BE49-F238E27FC236}">
                <a16:creationId xmlns:a16="http://schemas.microsoft.com/office/drawing/2014/main" id="{2F0B2E84-3B68-E6A1-750E-A530C6B7F9E6}"/>
              </a:ext>
            </a:extLst>
          </p:cNvPr>
          <p:cNvPicPr>
            <a:picLocks noChangeAspect="1"/>
          </p:cNvPicPr>
          <p:nvPr/>
        </p:nvPicPr>
        <p:blipFill>
          <a:blip r:embed="rId4"/>
          <a:stretch>
            <a:fillRect/>
          </a:stretch>
        </p:blipFill>
        <p:spPr>
          <a:xfrm>
            <a:off x="586484" y="3218070"/>
            <a:ext cx="7772400" cy="1518623"/>
          </a:xfrm>
          <a:prstGeom prst="rect">
            <a:avLst/>
          </a:prstGeom>
        </p:spPr>
      </p:pic>
    </p:spTree>
    <p:extLst>
      <p:ext uri="{BB962C8B-B14F-4D97-AF65-F5344CB8AC3E}">
        <p14:creationId xmlns:p14="http://schemas.microsoft.com/office/powerpoint/2010/main" val="21548817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47A25-16EF-DA48-8B67-EA2025535AA7}"/>
              </a:ext>
            </a:extLst>
          </p:cNvPr>
          <p:cNvSpPr>
            <a:spLocks noGrp="1"/>
          </p:cNvSpPr>
          <p:nvPr>
            <p:ph type="title"/>
          </p:nvPr>
        </p:nvSpPr>
        <p:spPr/>
        <p:txBody>
          <a:bodyPr>
            <a:normAutofit/>
          </a:bodyPr>
          <a:lstStyle/>
          <a:p>
            <a:r>
              <a:rPr lang="en-GB" dirty="0"/>
              <a:t>The Role of Families</a:t>
            </a:r>
          </a:p>
        </p:txBody>
      </p:sp>
      <p:sp>
        <p:nvSpPr>
          <p:cNvPr id="3" name="Content Placeholder 2">
            <a:extLst>
              <a:ext uri="{FF2B5EF4-FFF2-40B4-BE49-F238E27FC236}">
                <a16:creationId xmlns:a16="http://schemas.microsoft.com/office/drawing/2014/main" id="{5B897D36-008B-4848-A0FF-DEA07129016C}"/>
              </a:ext>
            </a:extLst>
          </p:cNvPr>
          <p:cNvSpPr>
            <a:spLocks noGrp="1"/>
          </p:cNvSpPr>
          <p:nvPr>
            <p:ph idx="1"/>
          </p:nvPr>
        </p:nvSpPr>
        <p:spPr/>
        <p:txBody>
          <a:bodyPr>
            <a:normAutofit/>
          </a:bodyPr>
          <a:lstStyle/>
          <a:p>
            <a:pPr>
              <a:buFontTx/>
              <a:buChar char="-"/>
            </a:pPr>
            <a:r>
              <a:rPr lang="en-GB" sz="3200" dirty="0"/>
              <a:t>Most companies in the world are controlled by families</a:t>
            </a:r>
          </a:p>
          <a:p>
            <a:pPr>
              <a:buFontTx/>
              <a:buChar char="-"/>
            </a:pPr>
            <a:r>
              <a:rPr lang="en-GB" sz="3200" dirty="0"/>
              <a:t>Family controlled companies are less exposed to the market for corporate control</a:t>
            </a:r>
          </a:p>
          <a:p>
            <a:pPr>
              <a:buFontTx/>
              <a:buChar char="-"/>
            </a:pPr>
            <a:r>
              <a:rPr lang="en-GB" sz="3200" dirty="0"/>
              <a:t>Are families behaving responsibly?</a:t>
            </a:r>
          </a:p>
          <a:p>
            <a:pPr>
              <a:buFontTx/>
              <a:buChar char="-"/>
            </a:pPr>
            <a:endParaRPr lang="en-GB" sz="3200" dirty="0"/>
          </a:p>
        </p:txBody>
      </p:sp>
    </p:spTree>
    <p:extLst>
      <p:ext uri="{BB962C8B-B14F-4D97-AF65-F5344CB8AC3E}">
        <p14:creationId xmlns:p14="http://schemas.microsoft.com/office/powerpoint/2010/main" val="40065027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617EF1-1399-71DE-7808-2982BD2D7C96}"/>
              </a:ext>
            </a:extLst>
          </p:cNvPr>
          <p:cNvPicPr>
            <a:picLocks noChangeAspect="1"/>
          </p:cNvPicPr>
          <p:nvPr/>
        </p:nvPicPr>
        <p:blipFill>
          <a:blip r:embed="rId2"/>
          <a:stretch>
            <a:fillRect/>
          </a:stretch>
        </p:blipFill>
        <p:spPr>
          <a:xfrm>
            <a:off x="4382363" y="287045"/>
            <a:ext cx="6796567" cy="5929657"/>
          </a:xfrm>
          <a:prstGeom prst="rect">
            <a:avLst/>
          </a:prstGeom>
        </p:spPr>
      </p:pic>
      <p:sp>
        <p:nvSpPr>
          <p:cNvPr id="7" name="TextBox 6">
            <a:extLst>
              <a:ext uri="{FF2B5EF4-FFF2-40B4-BE49-F238E27FC236}">
                <a16:creationId xmlns:a16="http://schemas.microsoft.com/office/drawing/2014/main" id="{A8BF060F-819F-3450-323F-4213302B5630}"/>
              </a:ext>
            </a:extLst>
          </p:cNvPr>
          <p:cNvSpPr txBox="1"/>
          <p:nvPr/>
        </p:nvSpPr>
        <p:spPr>
          <a:xfrm>
            <a:off x="5808226" y="6304570"/>
            <a:ext cx="3048000" cy="369332"/>
          </a:xfrm>
          <a:prstGeom prst="rect">
            <a:avLst/>
          </a:prstGeom>
          <a:noFill/>
        </p:spPr>
        <p:txBody>
          <a:bodyPr wrap="square">
            <a:spAutoFit/>
          </a:bodyPr>
          <a:lstStyle/>
          <a:p>
            <a:r>
              <a:rPr lang="en-US" dirty="0">
                <a:hlinkClick r:id="rId3"/>
              </a:rPr>
              <a:t>https://www.stopadani.com</a:t>
            </a:r>
            <a:endParaRPr lang="en-US" dirty="0"/>
          </a:p>
        </p:txBody>
      </p:sp>
      <p:pic>
        <p:nvPicPr>
          <p:cNvPr id="2" name="Picture 1">
            <a:extLst>
              <a:ext uri="{FF2B5EF4-FFF2-40B4-BE49-F238E27FC236}">
                <a16:creationId xmlns:a16="http://schemas.microsoft.com/office/drawing/2014/main" id="{676BF530-18D4-42A3-DE1E-1F1B3D98EF9F}"/>
              </a:ext>
            </a:extLst>
          </p:cNvPr>
          <p:cNvPicPr>
            <a:picLocks noChangeAspect="1"/>
          </p:cNvPicPr>
          <p:nvPr/>
        </p:nvPicPr>
        <p:blipFill>
          <a:blip r:embed="rId4"/>
          <a:stretch>
            <a:fillRect/>
          </a:stretch>
        </p:blipFill>
        <p:spPr>
          <a:xfrm>
            <a:off x="330898" y="287045"/>
            <a:ext cx="3683000" cy="3848100"/>
          </a:xfrm>
          <a:prstGeom prst="rect">
            <a:avLst/>
          </a:prstGeom>
        </p:spPr>
      </p:pic>
      <p:sp>
        <p:nvSpPr>
          <p:cNvPr id="5" name="TextBox 4">
            <a:extLst>
              <a:ext uri="{FF2B5EF4-FFF2-40B4-BE49-F238E27FC236}">
                <a16:creationId xmlns:a16="http://schemas.microsoft.com/office/drawing/2014/main" id="{19AEA5A4-4A74-9233-AA48-96F8FE06AA7C}"/>
              </a:ext>
            </a:extLst>
          </p:cNvPr>
          <p:cNvSpPr txBox="1"/>
          <p:nvPr/>
        </p:nvSpPr>
        <p:spPr>
          <a:xfrm>
            <a:off x="330898" y="4309294"/>
            <a:ext cx="3683000" cy="2031325"/>
          </a:xfrm>
          <a:prstGeom prst="rect">
            <a:avLst/>
          </a:prstGeom>
          <a:noFill/>
        </p:spPr>
        <p:txBody>
          <a:bodyPr wrap="square">
            <a:spAutoFit/>
          </a:bodyPr>
          <a:lstStyle/>
          <a:p>
            <a:r>
              <a:rPr lang="en-GB" b="0" i="0" u="none" strike="noStrike" dirty="0">
                <a:solidFill>
                  <a:srgbClr val="414042"/>
                </a:solidFill>
                <a:effectLst/>
                <a:latin typeface="Stag Sans"/>
              </a:rPr>
              <a:t>“If Adani’s mine and all the other coal mines proposed for the region reach full production by 2030, the Galilee Basin on its own could account for up to 5.45 per cent of global climate pollution in 2030.”</a:t>
            </a:r>
          </a:p>
          <a:p>
            <a:r>
              <a:rPr lang="en-GB" dirty="0">
                <a:solidFill>
                  <a:srgbClr val="414042"/>
                </a:solidFill>
                <a:latin typeface="Stag Sans"/>
              </a:rPr>
              <a:t>(Climate Analytics, 2019)</a:t>
            </a:r>
            <a:endParaRPr lang="en-US" dirty="0"/>
          </a:p>
        </p:txBody>
      </p:sp>
    </p:spTree>
    <p:extLst>
      <p:ext uri="{BB962C8B-B14F-4D97-AF65-F5344CB8AC3E}">
        <p14:creationId xmlns:p14="http://schemas.microsoft.com/office/powerpoint/2010/main" val="2735285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47A25-16EF-DA48-8B67-EA2025535AA7}"/>
              </a:ext>
            </a:extLst>
          </p:cNvPr>
          <p:cNvSpPr>
            <a:spLocks noGrp="1"/>
          </p:cNvSpPr>
          <p:nvPr>
            <p:ph type="title"/>
          </p:nvPr>
        </p:nvSpPr>
        <p:spPr/>
        <p:txBody>
          <a:bodyPr>
            <a:normAutofit/>
          </a:bodyPr>
          <a:lstStyle/>
          <a:p>
            <a:r>
              <a:rPr lang="en-GB" dirty="0"/>
              <a:t>The Role of the State</a:t>
            </a:r>
          </a:p>
        </p:txBody>
      </p:sp>
      <p:sp>
        <p:nvSpPr>
          <p:cNvPr id="3" name="Content Placeholder 2">
            <a:extLst>
              <a:ext uri="{FF2B5EF4-FFF2-40B4-BE49-F238E27FC236}">
                <a16:creationId xmlns:a16="http://schemas.microsoft.com/office/drawing/2014/main" id="{5B897D36-008B-4848-A0FF-DEA07129016C}"/>
              </a:ext>
            </a:extLst>
          </p:cNvPr>
          <p:cNvSpPr>
            <a:spLocks noGrp="1"/>
          </p:cNvSpPr>
          <p:nvPr>
            <p:ph idx="1"/>
          </p:nvPr>
        </p:nvSpPr>
        <p:spPr/>
        <p:txBody>
          <a:bodyPr>
            <a:normAutofit/>
          </a:bodyPr>
          <a:lstStyle/>
          <a:p>
            <a:pPr marL="0" indent="0">
              <a:buNone/>
            </a:pPr>
            <a:r>
              <a:rPr lang="en-GB" sz="3200" dirty="0"/>
              <a:t>Two main issues</a:t>
            </a:r>
          </a:p>
          <a:p>
            <a:pPr>
              <a:buFontTx/>
              <a:buChar char="-"/>
            </a:pPr>
            <a:r>
              <a:rPr lang="en-GB" sz="3200" dirty="0"/>
              <a:t>Regulatory capture (George Stigler)</a:t>
            </a:r>
          </a:p>
          <a:p>
            <a:pPr>
              <a:buFontTx/>
              <a:buChar char="-"/>
            </a:pPr>
            <a:r>
              <a:rPr lang="en-GB" sz="3200" dirty="0"/>
              <a:t>The state as an economic actor</a:t>
            </a:r>
          </a:p>
          <a:p>
            <a:pPr marL="0" indent="0">
              <a:buNone/>
            </a:pPr>
            <a:endParaRPr lang="en-GB" dirty="0"/>
          </a:p>
        </p:txBody>
      </p:sp>
    </p:spTree>
    <p:extLst>
      <p:ext uri="{BB962C8B-B14F-4D97-AF65-F5344CB8AC3E}">
        <p14:creationId xmlns:p14="http://schemas.microsoft.com/office/powerpoint/2010/main" val="3061838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09BB0F-0657-10AF-E5C6-96D3D59D9410}"/>
              </a:ext>
            </a:extLst>
          </p:cNvPr>
          <p:cNvPicPr>
            <a:picLocks noChangeAspect="1"/>
          </p:cNvPicPr>
          <p:nvPr/>
        </p:nvPicPr>
        <p:blipFill>
          <a:blip r:embed="rId2"/>
          <a:stretch>
            <a:fillRect/>
          </a:stretch>
        </p:blipFill>
        <p:spPr>
          <a:xfrm>
            <a:off x="306470" y="140606"/>
            <a:ext cx="6950673" cy="4220051"/>
          </a:xfrm>
          <a:prstGeom prst="rect">
            <a:avLst/>
          </a:prstGeom>
        </p:spPr>
      </p:pic>
      <p:pic>
        <p:nvPicPr>
          <p:cNvPr id="3" name="Picture 2">
            <a:extLst>
              <a:ext uri="{FF2B5EF4-FFF2-40B4-BE49-F238E27FC236}">
                <a16:creationId xmlns:a16="http://schemas.microsoft.com/office/drawing/2014/main" id="{D641F0F9-61A4-485F-4E87-1F66A85A5E0A}"/>
              </a:ext>
            </a:extLst>
          </p:cNvPr>
          <p:cNvPicPr>
            <a:picLocks noChangeAspect="1"/>
          </p:cNvPicPr>
          <p:nvPr/>
        </p:nvPicPr>
        <p:blipFill>
          <a:blip r:embed="rId3"/>
          <a:stretch>
            <a:fillRect/>
          </a:stretch>
        </p:blipFill>
        <p:spPr>
          <a:xfrm>
            <a:off x="306470" y="4489099"/>
            <a:ext cx="6950673" cy="2005692"/>
          </a:xfrm>
          <a:prstGeom prst="rect">
            <a:avLst/>
          </a:prstGeom>
        </p:spPr>
      </p:pic>
      <p:grpSp>
        <p:nvGrpSpPr>
          <p:cNvPr id="6" name="Group 5">
            <a:extLst>
              <a:ext uri="{FF2B5EF4-FFF2-40B4-BE49-F238E27FC236}">
                <a16:creationId xmlns:a16="http://schemas.microsoft.com/office/drawing/2014/main" id="{1EE4C899-C5D8-8EAE-FEC7-461DFF4414AA}"/>
              </a:ext>
            </a:extLst>
          </p:cNvPr>
          <p:cNvGrpSpPr/>
          <p:nvPr/>
        </p:nvGrpSpPr>
        <p:grpSpPr>
          <a:xfrm>
            <a:off x="7838463" y="4876898"/>
            <a:ext cx="3470885" cy="1511300"/>
            <a:chOff x="7838463" y="4876898"/>
            <a:chExt cx="3470885" cy="1511300"/>
          </a:xfrm>
        </p:grpSpPr>
        <p:pic>
          <p:nvPicPr>
            <p:cNvPr id="4" name="Picture 3">
              <a:extLst>
                <a:ext uri="{FF2B5EF4-FFF2-40B4-BE49-F238E27FC236}">
                  <a16:creationId xmlns:a16="http://schemas.microsoft.com/office/drawing/2014/main" id="{CF7C379D-BF06-207B-B978-FB98E6351BBF}"/>
                </a:ext>
              </a:extLst>
            </p:cNvPr>
            <p:cNvPicPr>
              <a:picLocks noChangeAspect="1"/>
            </p:cNvPicPr>
            <p:nvPr/>
          </p:nvPicPr>
          <p:blipFill>
            <a:blip r:embed="rId4"/>
            <a:stretch>
              <a:fillRect/>
            </a:stretch>
          </p:blipFill>
          <p:spPr>
            <a:xfrm>
              <a:off x="7838463" y="4912708"/>
              <a:ext cx="2311400" cy="1460500"/>
            </a:xfrm>
            <a:prstGeom prst="rect">
              <a:avLst/>
            </a:prstGeom>
          </p:spPr>
        </p:pic>
        <p:pic>
          <p:nvPicPr>
            <p:cNvPr id="5" name="Picture 4">
              <a:extLst>
                <a:ext uri="{FF2B5EF4-FFF2-40B4-BE49-F238E27FC236}">
                  <a16:creationId xmlns:a16="http://schemas.microsoft.com/office/drawing/2014/main" id="{A8CC6184-B7D5-ABF3-3ECA-597D51C1DA85}"/>
                </a:ext>
              </a:extLst>
            </p:cNvPr>
            <p:cNvPicPr>
              <a:picLocks noChangeAspect="1"/>
            </p:cNvPicPr>
            <p:nvPr/>
          </p:nvPicPr>
          <p:blipFill>
            <a:blip r:embed="rId5"/>
            <a:stretch>
              <a:fillRect/>
            </a:stretch>
          </p:blipFill>
          <p:spPr>
            <a:xfrm>
              <a:off x="10026648" y="4876898"/>
              <a:ext cx="1282700" cy="1511300"/>
            </a:xfrm>
            <a:prstGeom prst="rect">
              <a:avLst/>
            </a:prstGeom>
          </p:spPr>
        </p:pic>
      </p:grpSp>
    </p:spTree>
    <p:extLst>
      <p:ext uri="{BB962C8B-B14F-4D97-AF65-F5344CB8AC3E}">
        <p14:creationId xmlns:p14="http://schemas.microsoft.com/office/powerpoint/2010/main" val="103048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9F15CF-4D28-D889-6AFA-DDAAA9BBB89D}"/>
              </a:ext>
            </a:extLst>
          </p:cNvPr>
          <p:cNvPicPr>
            <a:picLocks noChangeAspect="1"/>
          </p:cNvPicPr>
          <p:nvPr/>
        </p:nvPicPr>
        <p:blipFill>
          <a:blip r:embed="rId2"/>
          <a:stretch>
            <a:fillRect/>
          </a:stretch>
        </p:blipFill>
        <p:spPr>
          <a:xfrm>
            <a:off x="786648" y="1155091"/>
            <a:ext cx="10193402" cy="3824333"/>
          </a:xfrm>
          <a:prstGeom prst="rect">
            <a:avLst/>
          </a:prstGeom>
        </p:spPr>
      </p:pic>
    </p:spTree>
    <p:extLst>
      <p:ext uri="{BB962C8B-B14F-4D97-AF65-F5344CB8AC3E}">
        <p14:creationId xmlns:p14="http://schemas.microsoft.com/office/powerpoint/2010/main" val="25085409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D0A18D-879A-2567-4A7D-0221F9101612}"/>
              </a:ext>
            </a:extLst>
          </p:cNvPr>
          <p:cNvPicPr>
            <a:picLocks noChangeAspect="1"/>
          </p:cNvPicPr>
          <p:nvPr/>
        </p:nvPicPr>
        <p:blipFill>
          <a:blip r:embed="rId2"/>
          <a:stretch>
            <a:fillRect/>
          </a:stretch>
        </p:blipFill>
        <p:spPr>
          <a:xfrm>
            <a:off x="2335576" y="0"/>
            <a:ext cx="6583680" cy="6858000"/>
          </a:xfrm>
          <a:prstGeom prst="rect">
            <a:avLst/>
          </a:prstGeom>
        </p:spPr>
      </p:pic>
    </p:spTree>
    <p:extLst>
      <p:ext uri="{BB962C8B-B14F-4D97-AF65-F5344CB8AC3E}">
        <p14:creationId xmlns:p14="http://schemas.microsoft.com/office/powerpoint/2010/main" val="2164473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47A25-16EF-DA48-8B67-EA2025535AA7}"/>
              </a:ext>
            </a:extLst>
          </p:cNvPr>
          <p:cNvSpPr>
            <a:spLocks noGrp="1"/>
          </p:cNvSpPr>
          <p:nvPr>
            <p:ph type="title"/>
          </p:nvPr>
        </p:nvSpPr>
        <p:spPr>
          <a:xfrm>
            <a:off x="615317" y="271694"/>
            <a:ext cx="10515600" cy="706930"/>
          </a:xfrm>
        </p:spPr>
        <p:txBody>
          <a:bodyPr/>
          <a:lstStyle/>
          <a:p>
            <a:r>
              <a:rPr lang="en-GB" dirty="0"/>
              <a:t>The Affluent Society</a:t>
            </a:r>
          </a:p>
        </p:txBody>
      </p:sp>
      <p:sp>
        <p:nvSpPr>
          <p:cNvPr id="3" name="Content Placeholder 2">
            <a:extLst>
              <a:ext uri="{FF2B5EF4-FFF2-40B4-BE49-F238E27FC236}">
                <a16:creationId xmlns:a16="http://schemas.microsoft.com/office/drawing/2014/main" id="{5B897D36-008B-4848-A0FF-DEA07129016C}"/>
              </a:ext>
            </a:extLst>
          </p:cNvPr>
          <p:cNvSpPr>
            <a:spLocks noGrp="1"/>
          </p:cNvSpPr>
          <p:nvPr>
            <p:ph idx="1"/>
          </p:nvPr>
        </p:nvSpPr>
        <p:spPr>
          <a:xfrm>
            <a:off x="712075" y="1051635"/>
            <a:ext cx="11027979" cy="829718"/>
          </a:xfrm>
        </p:spPr>
        <p:txBody>
          <a:bodyPr>
            <a:normAutofit lnSpcReduction="10000"/>
          </a:bodyPr>
          <a:lstStyle/>
          <a:p>
            <a:pPr marL="0" indent="0">
              <a:buNone/>
            </a:pPr>
            <a:r>
              <a:rPr lang="en-GB" dirty="0"/>
              <a:t>Capitalism has been very successful in moving much of the world from subsistence to affluence. </a:t>
            </a:r>
          </a:p>
        </p:txBody>
      </p:sp>
      <p:pic>
        <p:nvPicPr>
          <p:cNvPr id="4" name="Picture 3">
            <a:extLst>
              <a:ext uri="{FF2B5EF4-FFF2-40B4-BE49-F238E27FC236}">
                <a16:creationId xmlns:a16="http://schemas.microsoft.com/office/drawing/2014/main" id="{615292F6-279A-998E-4845-08F7F0AE7D87}"/>
              </a:ext>
            </a:extLst>
          </p:cNvPr>
          <p:cNvPicPr>
            <a:picLocks noChangeAspect="1"/>
          </p:cNvPicPr>
          <p:nvPr/>
        </p:nvPicPr>
        <p:blipFill>
          <a:blip r:embed="rId2"/>
          <a:stretch>
            <a:fillRect/>
          </a:stretch>
        </p:blipFill>
        <p:spPr>
          <a:xfrm>
            <a:off x="847137" y="2164960"/>
            <a:ext cx="2406478" cy="3561587"/>
          </a:xfrm>
          <a:prstGeom prst="rect">
            <a:avLst/>
          </a:prstGeom>
        </p:spPr>
      </p:pic>
      <p:sp>
        <p:nvSpPr>
          <p:cNvPr id="5" name="TextBox 4">
            <a:extLst>
              <a:ext uri="{FF2B5EF4-FFF2-40B4-BE49-F238E27FC236}">
                <a16:creationId xmlns:a16="http://schemas.microsoft.com/office/drawing/2014/main" id="{7E99C6BA-54F5-17D0-4684-615CBD25D764}"/>
              </a:ext>
            </a:extLst>
          </p:cNvPr>
          <p:cNvSpPr txBox="1"/>
          <p:nvPr/>
        </p:nvSpPr>
        <p:spPr>
          <a:xfrm>
            <a:off x="1576481" y="6010154"/>
            <a:ext cx="652743" cy="369332"/>
          </a:xfrm>
          <a:prstGeom prst="rect">
            <a:avLst/>
          </a:prstGeom>
          <a:noFill/>
        </p:spPr>
        <p:txBody>
          <a:bodyPr wrap="none" rtlCol="0">
            <a:spAutoFit/>
          </a:bodyPr>
          <a:lstStyle/>
          <a:p>
            <a:r>
              <a:rPr lang="en-US" dirty="0"/>
              <a:t>1958</a:t>
            </a:r>
          </a:p>
        </p:txBody>
      </p:sp>
      <p:sp>
        <p:nvSpPr>
          <p:cNvPr id="9" name="TextBox 8">
            <a:extLst>
              <a:ext uri="{FF2B5EF4-FFF2-40B4-BE49-F238E27FC236}">
                <a16:creationId xmlns:a16="http://schemas.microsoft.com/office/drawing/2014/main" id="{8C8F387E-070E-8332-8F03-A771C1FF9E5B}"/>
              </a:ext>
            </a:extLst>
          </p:cNvPr>
          <p:cNvSpPr txBox="1"/>
          <p:nvPr/>
        </p:nvSpPr>
        <p:spPr>
          <a:xfrm>
            <a:off x="3600496" y="3761087"/>
            <a:ext cx="774571" cy="369332"/>
          </a:xfrm>
          <a:prstGeom prst="rect">
            <a:avLst/>
          </a:prstGeom>
          <a:noFill/>
        </p:spPr>
        <p:txBody>
          <a:bodyPr wrap="none" rtlCol="0">
            <a:spAutoFit/>
          </a:bodyPr>
          <a:lstStyle/>
          <a:p>
            <a:r>
              <a:rPr lang="en-US" dirty="0"/>
              <a:t>but ….</a:t>
            </a:r>
          </a:p>
        </p:txBody>
      </p:sp>
      <p:grpSp>
        <p:nvGrpSpPr>
          <p:cNvPr id="16" name="Group 15">
            <a:extLst>
              <a:ext uri="{FF2B5EF4-FFF2-40B4-BE49-F238E27FC236}">
                <a16:creationId xmlns:a16="http://schemas.microsoft.com/office/drawing/2014/main" id="{C61DBEBE-41EB-7136-1AA5-D937D69DE3C9}"/>
              </a:ext>
            </a:extLst>
          </p:cNvPr>
          <p:cNvGrpSpPr/>
          <p:nvPr/>
        </p:nvGrpSpPr>
        <p:grpSpPr>
          <a:xfrm>
            <a:off x="4721948" y="2117833"/>
            <a:ext cx="2406478" cy="4197939"/>
            <a:chOff x="4721948" y="2117833"/>
            <a:chExt cx="2406478" cy="4197939"/>
          </a:xfrm>
        </p:grpSpPr>
        <p:pic>
          <p:nvPicPr>
            <p:cNvPr id="1026" name="Picture 2" descr="The Economics of Inequality">
              <a:extLst>
                <a:ext uri="{FF2B5EF4-FFF2-40B4-BE49-F238E27FC236}">
                  <a16:creationId xmlns:a16="http://schemas.microsoft.com/office/drawing/2014/main" id="{F02B06A7-1BA6-383F-9B92-D39EC47465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1948" y="2117833"/>
              <a:ext cx="2406478" cy="36185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6290666-A807-6A6D-EC03-126C892745BC}"/>
                </a:ext>
              </a:extLst>
            </p:cNvPr>
            <p:cNvSpPr txBox="1"/>
            <p:nvPr/>
          </p:nvSpPr>
          <p:spPr>
            <a:xfrm>
              <a:off x="5546745" y="5946440"/>
              <a:ext cx="652743" cy="369332"/>
            </a:xfrm>
            <a:prstGeom prst="rect">
              <a:avLst/>
            </a:prstGeom>
            <a:noFill/>
          </p:spPr>
          <p:txBody>
            <a:bodyPr wrap="none" rtlCol="0">
              <a:spAutoFit/>
            </a:bodyPr>
            <a:lstStyle/>
            <a:p>
              <a:r>
                <a:rPr lang="en-US" dirty="0"/>
                <a:t>2015</a:t>
              </a:r>
            </a:p>
          </p:txBody>
        </p:sp>
      </p:grpSp>
      <p:sp>
        <p:nvSpPr>
          <p:cNvPr id="13" name="TextBox 12">
            <a:extLst>
              <a:ext uri="{FF2B5EF4-FFF2-40B4-BE49-F238E27FC236}">
                <a16:creationId xmlns:a16="http://schemas.microsoft.com/office/drawing/2014/main" id="{1F32C04D-128F-EDB5-56C4-525779FBC63E}"/>
              </a:ext>
            </a:extLst>
          </p:cNvPr>
          <p:cNvSpPr txBox="1"/>
          <p:nvPr/>
        </p:nvSpPr>
        <p:spPr>
          <a:xfrm>
            <a:off x="7475307" y="3742423"/>
            <a:ext cx="808235" cy="369332"/>
          </a:xfrm>
          <a:prstGeom prst="rect">
            <a:avLst/>
          </a:prstGeom>
          <a:noFill/>
        </p:spPr>
        <p:txBody>
          <a:bodyPr wrap="none" rtlCol="0">
            <a:spAutoFit/>
          </a:bodyPr>
          <a:lstStyle/>
          <a:p>
            <a:r>
              <a:rPr lang="en-US" dirty="0"/>
              <a:t>and ….</a:t>
            </a:r>
          </a:p>
        </p:txBody>
      </p:sp>
      <p:grpSp>
        <p:nvGrpSpPr>
          <p:cNvPr id="17" name="Group 16">
            <a:extLst>
              <a:ext uri="{FF2B5EF4-FFF2-40B4-BE49-F238E27FC236}">
                <a16:creationId xmlns:a16="http://schemas.microsoft.com/office/drawing/2014/main" id="{1FD5E7B8-9541-51AE-AA20-25D2F55B767D}"/>
              </a:ext>
            </a:extLst>
          </p:cNvPr>
          <p:cNvGrpSpPr/>
          <p:nvPr/>
        </p:nvGrpSpPr>
        <p:grpSpPr>
          <a:xfrm>
            <a:off x="8691408" y="2099751"/>
            <a:ext cx="2542737" cy="4216021"/>
            <a:chOff x="8691408" y="2099751"/>
            <a:chExt cx="2542737" cy="4216021"/>
          </a:xfrm>
        </p:grpSpPr>
        <p:pic>
          <p:nvPicPr>
            <p:cNvPr id="1028" name="Picture 4">
              <a:extLst>
                <a:ext uri="{FF2B5EF4-FFF2-40B4-BE49-F238E27FC236}">
                  <a16:creationId xmlns:a16="http://schemas.microsoft.com/office/drawing/2014/main" id="{2750C298-504C-ED23-B2DC-049342AF16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1408" y="2099751"/>
              <a:ext cx="2542737" cy="370661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941ED1D-3BBA-D4EF-BC78-C658810029D4}"/>
                </a:ext>
              </a:extLst>
            </p:cNvPr>
            <p:cNvSpPr txBox="1"/>
            <p:nvPr/>
          </p:nvSpPr>
          <p:spPr>
            <a:xfrm>
              <a:off x="9636404" y="5946440"/>
              <a:ext cx="652743" cy="369332"/>
            </a:xfrm>
            <a:prstGeom prst="rect">
              <a:avLst/>
            </a:prstGeom>
            <a:noFill/>
          </p:spPr>
          <p:txBody>
            <a:bodyPr wrap="none" rtlCol="0">
              <a:spAutoFit/>
            </a:bodyPr>
            <a:lstStyle/>
            <a:p>
              <a:r>
                <a:rPr lang="en-US" dirty="0"/>
                <a:t>2006</a:t>
              </a:r>
            </a:p>
          </p:txBody>
        </p:sp>
      </p:grpSp>
    </p:spTree>
    <p:extLst>
      <p:ext uri="{BB962C8B-B14F-4D97-AF65-F5344CB8AC3E}">
        <p14:creationId xmlns:p14="http://schemas.microsoft.com/office/powerpoint/2010/main" val="413121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1683E6-2596-E1F9-5A91-DD053A8315E8}"/>
              </a:ext>
            </a:extLst>
          </p:cNvPr>
          <p:cNvSpPr>
            <a:spLocks noGrp="1"/>
          </p:cNvSpPr>
          <p:nvPr>
            <p:ph idx="1"/>
          </p:nvPr>
        </p:nvSpPr>
        <p:spPr>
          <a:xfrm>
            <a:off x="838200" y="4658061"/>
            <a:ext cx="10071538" cy="1180012"/>
          </a:xfrm>
        </p:spPr>
        <p:txBody>
          <a:bodyPr>
            <a:normAutofit/>
          </a:bodyPr>
          <a:lstStyle/>
          <a:p>
            <a:r>
              <a:rPr lang="en-US" dirty="0"/>
              <a:t>Chapter VI (New Chapter) </a:t>
            </a:r>
          </a:p>
          <a:p>
            <a:r>
              <a:rPr lang="en-US" dirty="0"/>
              <a:t>Sustainability and Resilience</a:t>
            </a:r>
          </a:p>
        </p:txBody>
      </p:sp>
      <p:pic>
        <p:nvPicPr>
          <p:cNvPr id="4" name="Picture 3">
            <a:extLst>
              <a:ext uri="{FF2B5EF4-FFF2-40B4-BE49-F238E27FC236}">
                <a16:creationId xmlns:a16="http://schemas.microsoft.com/office/drawing/2014/main" id="{0536ADE3-B16C-C1D4-F08B-FCC7D574EFE7}"/>
              </a:ext>
            </a:extLst>
          </p:cNvPr>
          <p:cNvPicPr>
            <a:picLocks noChangeAspect="1"/>
          </p:cNvPicPr>
          <p:nvPr/>
        </p:nvPicPr>
        <p:blipFill>
          <a:blip r:embed="rId2"/>
          <a:stretch>
            <a:fillRect/>
          </a:stretch>
        </p:blipFill>
        <p:spPr>
          <a:xfrm>
            <a:off x="707477" y="512596"/>
            <a:ext cx="2687364" cy="616860"/>
          </a:xfrm>
          <a:prstGeom prst="rect">
            <a:avLst/>
          </a:prstGeom>
        </p:spPr>
      </p:pic>
      <p:pic>
        <p:nvPicPr>
          <p:cNvPr id="5" name="Picture 4">
            <a:extLst>
              <a:ext uri="{FF2B5EF4-FFF2-40B4-BE49-F238E27FC236}">
                <a16:creationId xmlns:a16="http://schemas.microsoft.com/office/drawing/2014/main" id="{E313AB1E-3C4C-7B77-28C1-C4AA45E2DED8}"/>
              </a:ext>
            </a:extLst>
          </p:cNvPr>
          <p:cNvPicPr>
            <a:picLocks noChangeAspect="1"/>
          </p:cNvPicPr>
          <p:nvPr/>
        </p:nvPicPr>
        <p:blipFill>
          <a:blip r:embed="rId3"/>
          <a:stretch>
            <a:fillRect/>
          </a:stretch>
        </p:blipFill>
        <p:spPr>
          <a:xfrm>
            <a:off x="838200" y="1364490"/>
            <a:ext cx="7772400" cy="1732661"/>
          </a:xfrm>
          <a:prstGeom prst="rect">
            <a:avLst/>
          </a:prstGeom>
        </p:spPr>
      </p:pic>
      <p:pic>
        <p:nvPicPr>
          <p:cNvPr id="6" name="Picture 5">
            <a:extLst>
              <a:ext uri="{FF2B5EF4-FFF2-40B4-BE49-F238E27FC236}">
                <a16:creationId xmlns:a16="http://schemas.microsoft.com/office/drawing/2014/main" id="{000D7440-36C9-8187-E2DC-3DBC2DF51974}"/>
              </a:ext>
            </a:extLst>
          </p:cNvPr>
          <p:cNvPicPr>
            <a:picLocks noChangeAspect="1"/>
          </p:cNvPicPr>
          <p:nvPr/>
        </p:nvPicPr>
        <p:blipFill>
          <a:blip r:embed="rId4"/>
          <a:stretch>
            <a:fillRect/>
          </a:stretch>
        </p:blipFill>
        <p:spPr>
          <a:xfrm>
            <a:off x="838200" y="3097151"/>
            <a:ext cx="7772400" cy="864898"/>
          </a:xfrm>
          <a:prstGeom prst="rect">
            <a:avLst/>
          </a:prstGeom>
        </p:spPr>
      </p:pic>
    </p:spTree>
    <p:extLst>
      <p:ext uri="{BB962C8B-B14F-4D97-AF65-F5344CB8AC3E}">
        <p14:creationId xmlns:p14="http://schemas.microsoft.com/office/powerpoint/2010/main" val="3550144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2F6507-D2FD-18A5-D240-404FE7DFB53A}"/>
              </a:ext>
            </a:extLst>
          </p:cNvPr>
          <p:cNvSpPr>
            <a:spLocks noGrp="1"/>
          </p:cNvSpPr>
          <p:nvPr>
            <p:ph type="sldNum" sz="quarter" idx="12"/>
          </p:nvPr>
        </p:nvSpPr>
        <p:spPr/>
        <p:txBody>
          <a:bodyPr/>
          <a:lstStyle/>
          <a:p>
            <a:fld id="{A22AEF80-11D5-46DE-B625-3E6A38BA922C}" type="slidenum">
              <a:rPr lang="en-GB" smtClean="0"/>
              <a:pPr/>
              <a:t>31</a:t>
            </a:fld>
            <a:endParaRPr lang="en-GB"/>
          </a:p>
        </p:txBody>
      </p:sp>
      <p:pic>
        <p:nvPicPr>
          <p:cNvPr id="6" name="Picture 5">
            <a:extLst>
              <a:ext uri="{FF2B5EF4-FFF2-40B4-BE49-F238E27FC236}">
                <a16:creationId xmlns:a16="http://schemas.microsoft.com/office/drawing/2014/main" id="{DEBB1E1B-970B-4E4A-2106-EE760A241A25}"/>
              </a:ext>
            </a:extLst>
          </p:cNvPr>
          <p:cNvPicPr>
            <a:picLocks noChangeAspect="1"/>
          </p:cNvPicPr>
          <p:nvPr/>
        </p:nvPicPr>
        <p:blipFill>
          <a:blip r:embed="rId2"/>
          <a:stretch>
            <a:fillRect/>
          </a:stretch>
        </p:blipFill>
        <p:spPr>
          <a:xfrm>
            <a:off x="2209800" y="320995"/>
            <a:ext cx="7772400" cy="6216010"/>
          </a:xfrm>
          <a:prstGeom prst="rect">
            <a:avLst/>
          </a:prstGeom>
        </p:spPr>
      </p:pic>
    </p:spTree>
    <p:extLst>
      <p:ext uri="{BB962C8B-B14F-4D97-AF65-F5344CB8AC3E}">
        <p14:creationId xmlns:p14="http://schemas.microsoft.com/office/powerpoint/2010/main" val="1112269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47A25-16EF-DA48-8B67-EA2025535AA7}"/>
              </a:ext>
            </a:extLst>
          </p:cNvPr>
          <p:cNvSpPr>
            <a:spLocks noGrp="1"/>
          </p:cNvSpPr>
          <p:nvPr>
            <p:ph type="title"/>
          </p:nvPr>
        </p:nvSpPr>
        <p:spPr/>
        <p:txBody>
          <a:bodyPr/>
          <a:lstStyle/>
          <a:p>
            <a:r>
              <a:rPr lang="en-GB" dirty="0"/>
              <a:t>Irresponsible Capitalism</a:t>
            </a:r>
          </a:p>
        </p:txBody>
      </p:sp>
      <p:sp>
        <p:nvSpPr>
          <p:cNvPr id="3" name="Content Placeholder 2">
            <a:extLst>
              <a:ext uri="{FF2B5EF4-FFF2-40B4-BE49-F238E27FC236}">
                <a16:creationId xmlns:a16="http://schemas.microsoft.com/office/drawing/2014/main" id="{5B897D36-008B-4848-A0FF-DEA07129016C}"/>
              </a:ext>
            </a:extLst>
          </p:cNvPr>
          <p:cNvSpPr>
            <a:spLocks noGrp="1"/>
          </p:cNvSpPr>
          <p:nvPr>
            <p:ph idx="1"/>
          </p:nvPr>
        </p:nvSpPr>
        <p:spPr/>
        <p:txBody>
          <a:bodyPr>
            <a:normAutofit/>
          </a:bodyPr>
          <a:lstStyle/>
          <a:p>
            <a:pPr marL="0" indent="0">
              <a:buNone/>
            </a:pPr>
            <a:r>
              <a:rPr lang="en-GB" dirty="0"/>
              <a:t>What is irresponsible capitalist behaviour?</a:t>
            </a:r>
          </a:p>
          <a:p>
            <a:pPr marL="0" indent="0">
              <a:buNone/>
            </a:pPr>
            <a:r>
              <a:rPr lang="en-GB" dirty="0"/>
              <a:t>“Pursuit of self-interest with guile” (Oliver Williamson, 1975).</a:t>
            </a:r>
          </a:p>
          <a:p>
            <a:pPr marL="0" indent="0">
              <a:buNone/>
            </a:pPr>
            <a:r>
              <a:rPr lang="en-GB" dirty="0"/>
              <a:t>Irresponsible capitalism means economic actors selling goods and services that cause harm for people or the planet, in the pursuit of profit or power.</a:t>
            </a:r>
          </a:p>
        </p:txBody>
      </p:sp>
    </p:spTree>
    <p:extLst>
      <p:ext uri="{BB962C8B-B14F-4D97-AF65-F5344CB8AC3E}">
        <p14:creationId xmlns:p14="http://schemas.microsoft.com/office/powerpoint/2010/main" val="87525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FE80C6-9C59-614B-91D3-4826F3D5ACF9}"/>
              </a:ext>
            </a:extLst>
          </p:cNvPr>
          <p:cNvSpPr txBox="1"/>
          <p:nvPr/>
        </p:nvSpPr>
        <p:spPr>
          <a:xfrm>
            <a:off x="557048" y="6042276"/>
            <a:ext cx="10949152" cy="584775"/>
          </a:xfrm>
          <a:prstGeom prst="rect">
            <a:avLst/>
          </a:prstGeom>
          <a:noFill/>
        </p:spPr>
        <p:txBody>
          <a:bodyPr wrap="square">
            <a:spAutoFit/>
          </a:bodyPr>
          <a:lstStyle/>
          <a:p>
            <a:r>
              <a:rPr lang="en-GB" sz="1600" b="0" i="0" u="none" strike="noStrike" dirty="0" err="1">
                <a:solidFill>
                  <a:srgbClr val="333333"/>
                </a:solidFill>
                <a:effectLst/>
                <a:latin typeface="-apple-system"/>
              </a:rPr>
              <a:t>Ekwurzel</a:t>
            </a:r>
            <a:r>
              <a:rPr lang="en-GB" sz="1600" b="0" i="0" u="none" strike="noStrike" dirty="0">
                <a:solidFill>
                  <a:srgbClr val="333333"/>
                </a:solidFill>
                <a:effectLst/>
                <a:latin typeface="-apple-system"/>
              </a:rPr>
              <a:t>, B., </a:t>
            </a:r>
            <a:r>
              <a:rPr lang="en-GB" sz="1600" b="0" i="0" u="none" strike="noStrike" dirty="0" err="1">
                <a:solidFill>
                  <a:srgbClr val="333333"/>
                </a:solidFill>
                <a:effectLst/>
                <a:latin typeface="-apple-system"/>
              </a:rPr>
              <a:t>Boneham</a:t>
            </a:r>
            <a:r>
              <a:rPr lang="en-GB" sz="1600" b="0" i="0" u="none" strike="noStrike" dirty="0">
                <a:solidFill>
                  <a:srgbClr val="333333"/>
                </a:solidFill>
                <a:effectLst/>
                <a:latin typeface="-apple-system"/>
              </a:rPr>
              <a:t>, J., Dalton, M.W. </a:t>
            </a:r>
            <a:r>
              <a:rPr lang="en-GB" sz="1600" b="0" i="1" u="none" strike="noStrike" dirty="0">
                <a:solidFill>
                  <a:srgbClr val="333333"/>
                </a:solidFill>
                <a:effectLst/>
                <a:latin typeface="-apple-system"/>
              </a:rPr>
              <a:t>et al.</a:t>
            </a:r>
            <a:r>
              <a:rPr lang="en-GB" sz="1600" b="0" i="0" u="none" strike="noStrike" dirty="0">
                <a:solidFill>
                  <a:srgbClr val="333333"/>
                </a:solidFill>
                <a:effectLst/>
                <a:latin typeface="-apple-system"/>
              </a:rPr>
              <a:t> The rise in global atmospheric CO</a:t>
            </a:r>
            <a:r>
              <a:rPr lang="en-GB" sz="1600" b="0" i="0" u="none" strike="noStrike" baseline="-25000" dirty="0">
                <a:solidFill>
                  <a:srgbClr val="333333"/>
                </a:solidFill>
                <a:effectLst/>
                <a:latin typeface="-apple-system"/>
              </a:rPr>
              <a:t>2</a:t>
            </a:r>
            <a:r>
              <a:rPr lang="en-GB" sz="1600" b="0" i="0" u="none" strike="noStrike" dirty="0">
                <a:solidFill>
                  <a:srgbClr val="333333"/>
                </a:solidFill>
                <a:effectLst/>
                <a:latin typeface="-apple-system"/>
              </a:rPr>
              <a:t>, surface temperature, and sea level from emissions traced to major carbon producers. </a:t>
            </a:r>
            <a:r>
              <a:rPr lang="en-GB" sz="1600" b="0" i="1" u="none" strike="noStrike" dirty="0">
                <a:solidFill>
                  <a:srgbClr val="333333"/>
                </a:solidFill>
                <a:effectLst/>
                <a:latin typeface="-apple-system"/>
              </a:rPr>
              <a:t>Climatic Change</a:t>
            </a:r>
            <a:r>
              <a:rPr lang="en-GB" sz="1600" b="0" i="0" u="none" strike="noStrike" dirty="0">
                <a:solidFill>
                  <a:srgbClr val="333333"/>
                </a:solidFill>
                <a:effectLst/>
                <a:latin typeface="-apple-system"/>
              </a:rPr>
              <a:t> </a:t>
            </a:r>
            <a:r>
              <a:rPr lang="en-GB" sz="1600" b="1" i="0" u="none" strike="noStrike" dirty="0">
                <a:solidFill>
                  <a:srgbClr val="333333"/>
                </a:solidFill>
                <a:effectLst/>
                <a:latin typeface="-apple-system"/>
              </a:rPr>
              <a:t>144, </a:t>
            </a:r>
            <a:r>
              <a:rPr lang="en-GB" sz="1600" b="0" i="0" u="none" strike="noStrike" dirty="0">
                <a:solidFill>
                  <a:srgbClr val="333333"/>
                </a:solidFill>
                <a:effectLst/>
                <a:latin typeface="-apple-system"/>
              </a:rPr>
              <a:t>579–590 (2017). https://</a:t>
            </a:r>
            <a:r>
              <a:rPr lang="en-GB" sz="1600" b="0" i="0" u="none" strike="noStrike" dirty="0" err="1">
                <a:solidFill>
                  <a:srgbClr val="333333"/>
                </a:solidFill>
                <a:effectLst/>
                <a:latin typeface="-apple-system"/>
              </a:rPr>
              <a:t>doi.org</a:t>
            </a:r>
            <a:r>
              <a:rPr lang="en-GB" sz="1600" b="0" i="0" u="none" strike="noStrike" dirty="0">
                <a:solidFill>
                  <a:srgbClr val="333333"/>
                </a:solidFill>
                <a:effectLst/>
                <a:latin typeface="-apple-system"/>
              </a:rPr>
              <a:t>/10.1007/s10584-017-1978-0</a:t>
            </a:r>
            <a:endParaRPr lang="en-GB" sz="1600" dirty="0"/>
          </a:p>
        </p:txBody>
      </p:sp>
      <p:sp>
        <p:nvSpPr>
          <p:cNvPr id="2" name="Title 1">
            <a:extLst>
              <a:ext uri="{FF2B5EF4-FFF2-40B4-BE49-F238E27FC236}">
                <a16:creationId xmlns:a16="http://schemas.microsoft.com/office/drawing/2014/main" id="{5C96D20F-E34B-BA72-B003-8D66194EDBB1}"/>
              </a:ext>
            </a:extLst>
          </p:cNvPr>
          <p:cNvSpPr txBox="1">
            <a:spLocks/>
          </p:cNvSpPr>
          <p:nvPr/>
        </p:nvSpPr>
        <p:spPr>
          <a:xfrm>
            <a:off x="557048" y="230949"/>
            <a:ext cx="10515600" cy="7069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The Effluent Society</a:t>
            </a:r>
          </a:p>
        </p:txBody>
      </p:sp>
      <p:pic>
        <p:nvPicPr>
          <p:cNvPr id="4" name="Picture 3">
            <a:extLst>
              <a:ext uri="{FF2B5EF4-FFF2-40B4-BE49-F238E27FC236}">
                <a16:creationId xmlns:a16="http://schemas.microsoft.com/office/drawing/2014/main" id="{1D7A245D-0B87-FB35-6F83-7695E32FF6DD}"/>
              </a:ext>
            </a:extLst>
          </p:cNvPr>
          <p:cNvPicPr>
            <a:picLocks noChangeAspect="1"/>
          </p:cNvPicPr>
          <p:nvPr/>
        </p:nvPicPr>
        <p:blipFill>
          <a:blip r:embed="rId2"/>
          <a:stretch>
            <a:fillRect/>
          </a:stretch>
        </p:blipFill>
        <p:spPr>
          <a:xfrm>
            <a:off x="678967" y="1065767"/>
            <a:ext cx="8549779" cy="4832113"/>
          </a:xfrm>
          <a:prstGeom prst="rect">
            <a:avLst/>
          </a:prstGeom>
        </p:spPr>
      </p:pic>
    </p:spTree>
    <p:extLst>
      <p:ext uri="{BB962C8B-B14F-4D97-AF65-F5344CB8AC3E}">
        <p14:creationId xmlns:p14="http://schemas.microsoft.com/office/powerpoint/2010/main" val="3436080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9F15CF-4D28-D889-6AFA-DDAAA9BBB89D}"/>
              </a:ext>
            </a:extLst>
          </p:cNvPr>
          <p:cNvPicPr>
            <a:picLocks noChangeAspect="1"/>
          </p:cNvPicPr>
          <p:nvPr/>
        </p:nvPicPr>
        <p:blipFill>
          <a:blip r:embed="rId2"/>
          <a:stretch>
            <a:fillRect/>
          </a:stretch>
        </p:blipFill>
        <p:spPr>
          <a:xfrm>
            <a:off x="999299" y="333193"/>
            <a:ext cx="10193402" cy="3824333"/>
          </a:xfrm>
          <a:prstGeom prst="rect">
            <a:avLst/>
          </a:prstGeom>
        </p:spPr>
      </p:pic>
      <p:sp>
        <p:nvSpPr>
          <p:cNvPr id="4" name="TextBox 3">
            <a:extLst>
              <a:ext uri="{FF2B5EF4-FFF2-40B4-BE49-F238E27FC236}">
                <a16:creationId xmlns:a16="http://schemas.microsoft.com/office/drawing/2014/main" id="{CCF5DC14-EF14-C9DF-AD88-90A11D6D39DF}"/>
              </a:ext>
            </a:extLst>
          </p:cNvPr>
          <p:cNvSpPr txBox="1"/>
          <p:nvPr/>
        </p:nvSpPr>
        <p:spPr>
          <a:xfrm>
            <a:off x="722864" y="4590833"/>
            <a:ext cx="10469837" cy="523220"/>
          </a:xfrm>
          <a:prstGeom prst="rect">
            <a:avLst/>
          </a:prstGeom>
          <a:noFill/>
          <a:ln>
            <a:solidFill>
              <a:schemeClr val="accent1">
                <a:lumMod val="20000"/>
                <a:lumOff val="80000"/>
              </a:schemeClr>
            </a:solidFill>
          </a:ln>
        </p:spPr>
        <p:txBody>
          <a:bodyPr wrap="square" rtlCol="0">
            <a:spAutoFit/>
          </a:bodyPr>
          <a:lstStyle/>
          <a:p>
            <a:r>
              <a:rPr lang="en-US" sz="2800" dirty="0">
                <a:highlight>
                  <a:srgbClr val="FFFF00"/>
                </a:highlight>
              </a:rPr>
              <a:t>When did fossil fuel exploration and production become irresponsible?</a:t>
            </a:r>
            <a:r>
              <a:rPr lang="en-US" sz="2000" dirty="0">
                <a:highlight>
                  <a:srgbClr val="FFFF00"/>
                </a:highlight>
              </a:rPr>
              <a:t> </a:t>
            </a:r>
          </a:p>
        </p:txBody>
      </p:sp>
      <p:sp>
        <p:nvSpPr>
          <p:cNvPr id="2" name="TextBox 1">
            <a:extLst>
              <a:ext uri="{FF2B5EF4-FFF2-40B4-BE49-F238E27FC236}">
                <a16:creationId xmlns:a16="http://schemas.microsoft.com/office/drawing/2014/main" id="{3264923A-A08B-A968-F981-6AA972EFEF2D}"/>
              </a:ext>
            </a:extLst>
          </p:cNvPr>
          <p:cNvSpPr txBox="1"/>
          <p:nvPr/>
        </p:nvSpPr>
        <p:spPr>
          <a:xfrm>
            <a:off x="1776381" y="5547360"/>
            <a:ext cx="7941213" cy="523220"/>
          </a:xfrm>
          <a:prstGeom prst="rect">
            <a:avLst/>
          </a:prstGeom>
          <a:noFill/>
        </p:spPr>
        <p:txBody>
          <a:bodyPr wrap="none" rtlCol="0">
            <a:spAutoFit/>
          </a:bodyPr>
          <a:lstStyle/>
          <a:p>
            <a:r>
              <a:rPr lang="en-US" sz="2800" dirty="0"/>
              <a:t>1988 Toronto conference  …. 1997 Kyoto Protocol ….  </a:t>
            </a:r>
          </a:p>
        </p:txBody>
      </p:sp>
    </p:spTree>
    <p:extLst>
      <p:ext uri="{BB962C8B-B14F-4D97-AF65-F5344CB8AC3E}">
        <p14:creationId xmlns:p14="http://schemas.microsoft.com/office/powerpoint/2010/main" val="262158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ADA9FD4-48C3-55F6-9245-98F37480F082}"/>
              </a:ext>
            </a:extLst>
          </p:cNvPr>
          <p:cNvPicPr>
            <a:picLocks noChangeAspect="1"/>
          </p:cNvPicPr>
          <p:nvPr/>
        </p:nvPicPr>
        <p:blipFill>
          <a:blip r:embed="rId2"/>
          <a:stretch>
            <a:fillRect/>
          </a:stretch>
        </p:blipFill>
        <p:spPr>
          <a:xfrm>
            <a:off x="187571" y="5713037"/>
            <a:ext cx="6371304" cy="438027"/>
          </a:xfrm>
          <a:prstGeom prst="rect">
            <a:avLst/>
          </a:prstGeom>
        </p:spPr>
      </p:pic>
      <p:sp>
        <p:nvSpPr>
          <p:cNvPr id="23" name="TextBox 22">
            <a:extLst>
              <a:ext uri="{FF2B5EF4-FFF2-40B4-BE49-F238E27FC236}">
                <a16:creationId xmlns:a16="http://schemas.microsoft.com/office/drawing/2014/main" id="{1BBD2583-1A60-E0E5-4BDA-4DFF08866533}"/>
              </a:ext>
            </a:extLst>
          </p:cNvPr>
          <p:cNvSpPr txBox="1"/>
          <p:nvPr/>
        </p:nvSpPr>
        <p:spPr>
          <a:xfrm>
            <a:off x="142874" y="5054531"/>
            <a:ext cx="9833464" cy="658506"/>
          </a:xfrm>
          <a:prstGeom prst="rect">
            <a:avLst/>
          </a:prstGeom>
          <a:noFill/>
        </p:spPr>
        <p:txBody>
          <a:bodyPr wrap="square">
            <a:spAutoFit/>
          </a:bodyPr>
          <a:lstStyle/>
          <a:p>
            <a:r>
              <a:rPr lang="en-GB" sz="1200" dirty="0">
                <a:effectLst/>
              </a:rPr>
              <a:t>Hansen, J., Sato, M., </a:t>
            </a:r>
            <a:r>
              <a:rPr lang="en-GB" sz="1200" dirty="0" err="1">
                <a:effectLst/>
              </a:rPr>
              <a:t>Kharecha</a:t>
            </a:r>
            <a:r>
              <a:rPr lang="en-GB" sz="1200" dirty="0">
                <a:effectLst/>
              </a:rPr>
              <a:t>, P., </a:t>
            </a:r>
            <a:r>
              <a:rPr lang="en-GB" sz="1200" dirty="0" err="1">
                <a:effectLst/>
              </a:rPr>
              <a:t>Beerling</a:t>
            </a:r>
            <a:r>
              <a:rPr lang="en-GB" sz="1200" dirty="0">
                <a:effectLst/>
              </a:rPr>
              <a:t>, D., Berner, R., Masson-</a:t>
            </a:r>
            <a:r>
              <a:rPr lang="en-GB" sz="1200" dirty="0" err="1">
                <a:effectLst/>
              </a:rPr>
              <a:t>Delmotte</a:t>
            </a:r>
            <a:r>
              <a:rPr lang="en-GB" sz="1200" dirty="0">
                <a:effectLst/>
              </a:rPr>
              <a:t>, V., Pagani, M., </a:t>
            </a:r>
            <a:r>
              <a:rPr lang="en-GB" sz="1200" dirty="0" err="1">
                <a:effectLst/>
              </a:rPr>
              <a:t>Raymo</a:t>
            </a:r>
            <a:r>
              <a:rPr lang="en-GB" sz="1200" dirty="0">
                <a:effectLst/>
              </a:rPr>
              <a:t>, M., Royer, D.L., </a:t>
            </a:r>
            <a:r>
              <a:rPr lang="en-GB" sz="1200" dirty="0" err="1">
                <a:effectLst/>
              </a:rPr>
              <a:t>Zachos</a:t>
            </a:r>
            <a:r>
              <a:rPr lang="en-GB" sz="1200" dirty="0">
                <a:effectLst/>
              </a:rPr>
              <a:t>, J.C., </a:t>
            </a:r>
            <a:r>
              <a:rPr lang="en-GB" sz="1200" b="1" dirty="0">
                <a:effectLst/>
              </a:rPr>
              <a:t>2008</a:t>
            </a:r>
            <a:r>
              <a:rPr lang="en-GB" sz="1200" dirty="0">
                <a:effectLst/>
              </a:rPr>
              <a:t>. Target Atmospheric CO2: Where Should Humanity Aim? The Open Atmospheric Science Journal 2, 217–231. </a:t>
            </a:r>
            <a:r>
              <a:rPr lang="en-GB" sz="1200" dirty="0">
                <a:effectLst/>
                <a:hlinkClick r:id="rId3"/>
              </a:rPr>
              <a:t>https://doi.org/10.2174/1874282300802010217</a:t>
            </a:r>
            <a:endParaRPr lang="en-GB" sz="1200" dirty="0">
              <a:effectLst/>
            </a:endParaRPr>
          </a:p>
        </p:txBody>
      </p:sp>
      <p:sp>
        <p:nvSpPr>
          <p:cNvPr id="6" name="Title 1">
            <a:extLst>
              <a:ext uri="{FF2B5EF4-FFF2-40B4-BE49-F238E27FC236}">
                <a16:creationId xmlns:a16="http://schemas.microsoft.com/office/drawing/2014/main" id="{E498B122-E969-BC47-8F13-64411778190A}"/>
              </a:ext>
            </a:extLst>
          </p:cNvPr>
          <p:cNvSpPr>
            <a:spLocks noGrp="1"/>
          </p:cNvSpPr>
          <p:nvPr>
            <p:ph type="title"/>
          </p:nvPr>
        </p:nvSpPr>
        <p:spPr>
          <a:xfrm>
            <a:off x="142874" y="432265"/>
            <a:ext cx="11475386" cy="346249"/>
          </a:xfrm>
        </p:spPr>
        <p:txBody>
          <a:bodyPr>
            <a:normAutofit fontScale="90000"/>
          </a:bodyPr>
          <a:lstStyle/>
          <a:p>
            <a:r>
              <a:rPr lang="en-GB" sz="2400" b="1" dirty="0"/>
              <a:t>350 ppm – Watershed Scientific Article published in </a:t>
            </a:r>
            <a:r>
              <a:rPr lang="en-GB" sz="2400" b="1" dirty="0">
                <a:highlight>
                  <a:srgbClr val="FFFF00"/>
                </a:highlight>
              </a:rPr>
              <a:t>2008</a:t>
            </a:r>
          </a:p>
        </p:txBody>
      </p:sp>
      <p:pic>
        <p:nvPicPr>
          <p:cNvPr id="2" name="Picture 1">
            <a:extLst>
              <a:ext uri="{FF2B5EF4-FFF2-40B4-BE49-F238E27FC236}">
                <a16:creationId xmlns:a16="http://schemas.microsoft.com/office/drawing/2014/main" id="{D0140408-2DB7-6790-A00C-97238D27B84F}"/>
              </a:ext>
            </a:extLst>
          </p:cNvPr>
          <p:cNvPicPr>
            <a:picLocks noChangeAspect="1"/>
          </p:cNvPicPr>
          <p:nvPr/>
        </p:nvPicPr>
        <p:blipFill>
          <a:blip r:embed="rId4"/>
          <a:stretch>
            <a:fillRect/>
          </a:stretch>
        </p:blipFill>
        <p:spPr>
          <a:xfrm>
            <a:off x="9812214" y="0"/>
            <a:ext cx="2379785" cy="6391653"/>
          </a:xfrm>
          <a:prstGeom prst="rect">
            <a:avLst/>
          </a:prstGeom>
        </p:spPr>
      </p:pic>
      <p:sp>
        <p:nvSpPr>
          <p:cNvPr id="9" name="TextBox 8">
            <a:extLst>
              <a:ext uri="{FF2B5EF4-FFF2-40B4-BE49-F238E27FC236}">
                <a16:creationId xmlns:a16="http://schemas.microsoft.com/office/drawing/2014/main" id="{42ED73AA-D602-AF0C-A780-8DC910275F55}"/>
              </a:ext>
            </a:extLst>
          </p:cNvPr>
          <p:cNvSpPr txBox="1"/>
          <p:nvPr/>
        </p:nvSpPr>
        <p:spPr>
          <a:xfrm>
            <a:off x="133662" y="1385708"/>
            <a:ext cx="9434962" cy="3539430"/>
          </a:xfrm>
          <a:prstGeom prst="rect">
            <a:avLst/>
          </a:prstGeom>
          <a:noFill/>
        </p:spPr>
        <p:txBody>
          <a:bodyPr wrap="square">
            <a:spAutoFit/>
          </a:bodyPr>
          <a:lstStyle/>
          <a:p>
            <a:pPr algn="just"/>
            <a:r>
              <a:rPr lang="en-GB" sz="1600" b="1" cap="all" dirty="0">
                <a:solidFill>
                  <a:srgbClr val="282828"/>
                </a:solidFill>
              </a:rPr>
              <a:t>Abstract</a:t>
            </a:r>
          </a:p>
          <a:p>
            <a:pPr algn="just"/>
            <a:r>
              <a:rPr lang="en-GB" sz="1600" b="1" i="0" u="none" strike="noStrike" cap="all" dirty="0">
                <a:solidFill>
                  <a:srgbClr val="282828"/>
                </a:solidFill>
                <a:effectLst/>
              </a:rPr>
              <a:t>P</a:t>
            </a:r>
            <a:r>
              <a:rPr lang="en-GB" sz="1600" b="0" i="0" u="none" strike="noStrike" dirty="0">
                <a:solidFill>
                  <a:srgbClr val="282828"/>
                </a:solidFill>
                <a:effectLst/>
              </a:rPr>
              <a:t>aleoclimate data show that climate sensitivity is ~3°C for doubled CO</a:t>
            </a:r>
            <a:r>
              <a:rPr lang="en-GB" sz="1600" b="0" i="0" u="none" strike="noStrike" baseline="-25000" dirty="0">
                <a:solidFill>
                  <a:srgbClr val="282828"/>
                </a:solidFill>
                <a:effectLst/>
              </a:rPr>
              <a:t>2</a:t>
            </a:r>
            <a:r>
              <a:rPr lang="en-GB" sz="1600" b="0" i="0" u="none" strike="noStrike" dirty="0">
                <a:solidFill>
                  <a:srgbClr val="282828"/>
                </a:solidFill>
                <a:effectLst/>
              </a:rPr>
              <a:t>, including only fast feedback processes. Equilibrium sensitivity, including slower surface albedo feedbacks, is ~6°C for doubled CO</a:t>
            </a:r>
            <a:r>
              <a:rPr lang="en-GB" sz="1600" b="0" i="0" u="none" strike="noStrike" baseline="-25000" dirty="0">
                <a:solidFill>
                  <a:srgbClr val="282828"/>
                </a:solidFill>
                <a:effectLst/>
              </a:rPr>
              <a:t>2</a:t>
            </a:r>
            <a:r>
              <a:rPr lang="en-GB" sz="1600" b="0" i="0" u="none" strike="noStrike" dirty="0">
                <a:solidFill>
                  <a:srgbClr val="282828"/>
                </a:solidFill>
                <a:effectLst/>
              </a:rPr>
              <a:t> for the range of climate states between glacial conditions and ice-free Antarctica. Decreasing CO was the main cause of a cooling trend that began 50 million years ago, the planet being nearly ice-free until CO fell to 450 ± 100 ppm; barring prompt policy changes, that critical level will be passed, in the opposite direction, within decades. </a:t>
            </a:r>
            <a:r>
              <a:rPr lang="en-GB" sz="1600" b="1" i="0" u="none" strike="noStrike" dirty="0">
                <a:solidFill>
                  <a:srgbClr val="282828"/>
                </a:solidFill>
                <a:effectLst/>
              </a:rPr>
              <a:t>If humanity wishes to preserve a planet similar to that on which civilization developed and to which life on Earth is adapted</a:t>
            </a:r>
            <a:r>
              <a:rPr lang="en-GB" sz="1600" b="0" i="0" u="none" strike="noStrike" dirty="0">
                <a:solidFill>
                  <a:srgbClr val="282828"/>
                </a:solidFill>
                <a:effectLst/>
              </a:rPr>
              <a:t>, paleoclimate evidence and ongoing climate change suggest that </a:t>
            </a:r>
            <a:r>
              <a:rPr lang="en-GB" sz="1600" b="1" i="0" u="none" strike="noStrike" dirty="0">
                <a:solidFill>
                  <a:srgbClr val="282828"/>
                </a:solidFill>
                <a:effectLst/>
              </a:rPr>
              <a:t>CO</a:t>
            </a:r>
            <a:r>
              <a:rPr lang="en-GB" sz="1600" b="1" i="0" u="none" strike="noStrike" baseline="-25000" dirty="0">
                <a:solidFill>
                  <a:srgbClr val="282828"/>
                </a:solidFill>
                <a:effectLst/>
              </a:rPr>
              <a:t>2</a:t>
            </a:r>
            <a:r>
              <a:rPr lang="en-GB" sz="1600" b="1" i="0" u="none" strike="noStrike" dirty="0">
                <a:solidFill>
                  <a:srgbClr val="282828"/>
                </a:solidFill>
                <a:effectLst/>
              </a:rPr>
              <a:t> will need to be reduced from its current 385 ppm to </a:t>
            </a:r>
            <a:r>
              <a:rPr lang="en-GB" sz="1600" b="1" i="0" u="none" strike="noStrike" dirty="0">
                <a:solidFill>
                  <a:srgbClr val="282828"/>
                </a:solidFill>
                <a:effectLst/>
                <a:highlight>
                  <a:srgbClr val="FFFF00"/>
                </a:highlight>
              </a:rPr>
              <a:t>at most 350 ppm</a:t>
            </a:r>
            <a:r>
              <a:rPr lang="en-GB" sz="1600" b="1" i="0" u="none" strike="noStrike" dirty="0">
                <a:solidFill>
                  <a:srgbClr val="282828"/>
                </a:solidFill>
                <a:effectLst/>
              </a:rPr>
              <a:t>, but likely less than that</a:t>
            </a:r>
            <a:r>
              <a:rPr lang="en-GB" sz="1600" b="0" i="0" u="none" strike="noStrike" dirty="0">
                <a:solidFill>
                  <a:srgbClr val="282828"/>
                </a:solidFill>
                <a:effectLst/>
              </a:rPr>
              <a:t>. The largest uncertainty in the target arises from possible changes of non-CO</a:t>
            </a:r>
            <a:r>
              <a:rPr lang="en-GB" sz="1600" b="0" i="0" u="none" strike="noStrike" baseline="-25000" dirty="0">
                <a:solidFill>
                  <a:srgbClr val="282828"/>
                </a:solidFill>
                <a:effectLst/>
              </a:rPr>
              <a:t>2</a:t>
            </a:r>
            <a:r>
              <a:rPr lang="en-GB" sz="1600" b="0" i="0" u="none" strike="noStrike" dirty="0">
                <a:solidFill>
                  <a:srgbClr val="282828"/>
                </a:solidFill>
                <a:effectLst/>
              </a:rPr>
              <a:t> forcings. </a:t>
            </a:r>
            <a:r>
              <a:rPr lang="en-GB" sz="1600" b="1" i="0" u="none" strike="noStrike" dirty="0">
                <a:solidFill>
                  <a:srgbClr val="282828"/>
                </a:solidFill>
                <a:effectLst/>
              </a:rPr>
              <a:t>An initial 350 ppm CO</a:t>
            </a:r>
            <a:r>
              <a:rPr lang="en-GB" sz="1600" b="1" i="0" u="none" strike="noStrike" baseline="-25000" dirty="0">
                <a:solidFill>
                  <a:srgbClr val="282828"/>
                </a:solidFill>
                <a:effectLst/>
              </a:rPr>
              <a:t>2</a:t>
            </a:r>
            <a:r>
              <a:rPr lang="en-GB" sz="1600" b="1" i="0" u="none" strike="noStrike" dirty="0">
                <a:solidFill>
                  <a:srgbClr val="282828"/>
                </a:solidFill>
                <a:effectLst/>
              </a:rPr>
              <a:t> target may be achievable by phasing out coal</a:t>
            </a:r>
            <a:r>
              <a:rPr lang="en-GB" sz="1600" b="0" i="0" u="none" strike="noStrike" dirty="0">
                <a:solidFill>
                  <a:srgbClr val="282828"/>
                </a:solidFill>
                <a:effectLst/>
              </a:rPr>
              <a:t> use except where CO</a:t>
            </a:r>
            <a:r>
              <a:rPr lang="en-GB" sz="1600" b="0" i="0" u="none" strike="noStrike" baseline="-25000" dirty="0">
                <a:solidFill>
                  <a:srgbClr val="282828"/>
                </a:solidFill>
                <a:effectLst/>
              </a:rPr>
              <a:t>2</a:t>
            </a:r>
            <a:r>
              <a:rPr lang="en-GB" sz="1600" b="0" i="0" u="none" strike="noStrike" dirty="0">
                <a:solidFill>
                  <a:srgbClr val="282828"/>
                </a:solidFill>
                <a:effectLst/>
              </a:rPr>
              <a:t> is captured and adopting agricultural and forestry practices that sequester carbon. </a:t>
            </a:r>
            <a:r>
              <a:rPr lang="en-GB" sz="1600" b="1" i="0" u="none" strike="noStrike" dirty="0">
                <a:solidFill>
                  <a:srgbClr val="282828"/>
                </a:solidFill>
                <a:effectLst/>
              </a:rPr>
              <a:t>If the present overshoot of this target CO</a:t>
            </a:r>
            <a:r>
              <a:rPr lang="en-GB" sz="1600" b="1" i="0" u="none" strike="noStrike" baseline="-25000" dirty="0">
                <a:solidFill>
                  <a:srgbClr val="282828"/>
                </a:solidFill>
                <a:effectLst/>
              </a:rPr>
              <a:t>2</a:t>
            </a:r>
            <a:r>
              <a:rPr lang="en-GB" sz="1600" b="1" i="0" u="none" strike="noStrike" dirty="0">
                <a:solidFill>
                  <a:srgbClr val="282828"/>
                </a:solidFill>
                <a:effectLst/>
              </a:rPr>
              <a:t> is not brief, there is a possibility of seeding irreversible catastrophic effects</a:t>
            </a:r>
            <a:r>
              <a:rPr lang="en-GB" sz="1600" b="0" i="0" u="none" strike="noStrike" dirty="0">
                <a:solidFill>
                  <a:srgbClr val="282828"/>
                </a:solidFill>
                <a:effectLst/>
              </a:rPr>
              <a:t>.</a:t>
            </a:r>
          </a:p>
        </p:txBody>
      </p:sp>
      <p:pic>
        <p:nvPicPr>
          <p:cNvPr id="4" name="Picture 3">
            <a:extLst>
              <a:ext uri="{FF2B5EF4-FFF2-40B4-BE49-F238E27FC236}">
                <a16:creationId xmlns:a16="http://schemas.microsoft.com/office/drawing/2014/main" id="{B7A7DBEE-62E7-7655-92A1-CB09E6B08204}"/>
              </a:ext>
            </a:extLst>
          </p:cNvPr>
          <p:cNvPicPr>
            <a:picLocks noChangeAspect="1"/>
          </p:cNvPicPr>
          <p:nvPr/>
        </p:nvPicPr>
        <p:blipFill>
          <a:blip r:embed="rId5"/>
          <a:stretch>
            <a:fillRect/>
          </a:stretch>
        </p:blipFill>
        <p:spPr>
          <a:xfrm>
            <a:off x="142874" y="779649"/>
            <a:ext cx="8140700" cy="431800"/>
          </a:xfrm>
          <a:prstGeom prst="rect">
            <a:avLst/>
          </a:prstGeom>
        </p:spPr>
      </p:pic>
    </p:spTree>
    <p:extLst>
      <p:ext uri="{BB962C8B-B14F-4D97-AF65-F5344CB8AC3E}">
        <p14:creationId xmlns:p14="http://schemas.microsoft.com/office/powerpoint/2010/main" val="2809174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6DC6DD-8CB3-A60A-1215-8E0A0D5C7AAC}"/>
              </a:ext>
            </a:extLst>
          </p:cNvPr>
          <p:cNvPicPr>
            <a:picLocks noChangeAspect="1"/>
          </p:cNvPicPr>
          <p:nvPr/>
        </p:nvPicPr>
        <p:blipFill>
          <a:blip r:embed="rId2"/>
          <a:stretch>
            <a:fillRect/>
          </a:stretch>
        </p:blipFill>
        <p:spPr>
          <a:xfrm>
            <a:off x="-1" y="-1"/>
            <a:ext cx="8861937" cy="6445045"/>
          </a:xfrm>
          <a:prstGeom prst="rect">
            <a:avLst/>
          </a:prstGeom>
        </p:spPr>
      </p:pic>
      <p:sp>
        <p:nvSpPr>
          <p:cNvPr id="6" name="TextBox 5">
            <a:extLst>
              <a:ext uri="{FF2B5EF4-FFF2-40B4-BE49-F238E27FC236}">
                <a16:creationId xmlns:a16="http://schemas.microsoft.com/office/drawing/2014/main" id="{BA3B9AED-9582-FCF3-9009-755500305100}"/>
              </a:ext>
            </a:extLst>
          </p:cNvPr>
          <p:cNvSpPr txBox="1"/>
          <p:nvPr/>
        </p:nvSpPr>
        <p:spPr>
          <a:xfrm>
            <a:off x="9228321" y="5429423"/>
            <a:ext cx="2266646" cy="307777"/>
          </a:xfrm>
          <a:prstGeom prst="rect">
            <a:avLst/>
          </a:prstGeom>
          <a:noFill/>
        </p:spPr>
        <p:txBody>
          <a:bodyPr wrap="none" lIns="0" tIns="0" rIns="0" bIns="0" rtlCol="0">
            <a:spAutoFit/>
          </a:bodyPr>
          <a:lstStyle/>
          <a:p>
            <a:pPr>
              <a:spcAft>
                <a:spcPts val="500"/>
              </a:spcAft>
            </a:pPr>
            <a:r>
              <a:rPr lang="en-GB" sz="2000" dirty="0"/>
              <a:t>Data Source: NASA</a:t>
            </a:r>
          </a:p>
        </p:txBody>
      </p:sp>
      <p:sp>
        <p:nvSpPr>
          <p:cNvPr id="7" name="TextBox 6">
            <a:extLst>
              <a:ext uri="{FF2B5EF4-FFF2-40B4-BE49-F238E27FC236}">
                <a16:creationId xmlns:a16="http://schemas.microsoft.com/office/drawing/2014/main" id="{7504A81C-4577-15F5-D513-DE735E3C7348}"/>
              </a:ext>
            </a:extLst>
          </p:cNvPr>
          <p:cNvSpPr txBox="1"/>
          <p:nvPr/>
        </p:nvSpPr>
        <p:spPr>
          <a:xfrm>
            <a:off x="9188245" y="343090"/>
            <a:ext cx="2306722" cy="1051570"/>
          </a:xfrm>
          <a:prstGeom prst="rect">
            <a:avLst/>
          </a:prstGeom>
          <a:noFill/>
        </p:spPr>
        <p:txBody>
          <a:bodyPr wrap="none" lIns="0" tIns="0" rIns="0" bIns="0" rtlCol="0">
            <a:spAutoFit/>
          </a:bodyPr>
          <a:lstStyle/>
          <a:p>
            <a:pPr>
              <a:spcAft>
                <a:spcPts val="500"/>
              </a:spcAft>
            </a:pPr>
            <a:r>
              <a:rPr lang="en-GB" sz="2000" dirty="0"/>
              <a:t>Evolution of Global</a:t>
            </a:r>
          </a:p>
          <a:p>
            <a:pPr>
              <a:spcAft>
                <a:spcPts val="500"/>
              </a:spcAft>
            </a:pPr>
            <a:r>
              <a:rPr lang="en-GB" sz="2000" dirty="0"/>
              <a:t>CO2 Level</a:t>
            </a:r>
          </a:p>
          <a:p>
            <a:pPr>
              <a:spcAft>
                <a:spcPts val="500"/>
              </a:spcAft>
            </a:pPr>
            <a:r>
              <a:rPr lang="en-GB" sz="2000" dirty="0"/>
              <a:t>Direct Measurement</a:t>
            </a:r>
          </a:p>
        </p:txBody>
      </p:sp>
      <p:sp>
        <p:nvSpPr>
          <p:cNvPr id="9" name="TextBox 8">
            <a:extLst>
              <a:ext uri="{FF2B5EF4-FFF2-40B4-BE49-F238E27FC236}">
                <a16:creationId xmlns:a16="http://schemas.microsoft.com/office/drawing/2014/main" id="{D5EB99DB-43B2-3992-EBD4-408E1FCBBD01}"/>
              </a:ext>
            </a:extLst>
          </p:cNvPr>
          <p:cNvSpPr txBox="1"/>
          <p:nvPr/>
        </p:nvSpPr>
        <p:spPr>
          <a:xfrm>
            <a:off x="9188245" y="5737200"/>
            <a:ext cx="2430212" cy="523220"/>
          </a:xfrm>
          <a:prstGeom prst="rect">
            <a:avLst/>
          </a:prstGeom>
          <a:noFill/>
        </p:spPr>
        <p:txBody>
          <a:bodyPr wrap="square">
            <a:spAutoFit/>
          </a:bodyPr>
          <a:lstStyle/>
          <a:p>
            <a:r>
              <a:rPr lang="en-GB" sz="1400" dirty="0"/>
              <a:t>https://</a:t>
            </a:r>
            <a:r>
              <a:rPr lang="en-GB" sz="1400" dirty="0" err="1"/>
              <a:t>climate.nasa.gov</a:t>
            </a:r>
            <a:r>
              <a:rPr lang="en-GB" sz="1400" dirty="0"/>
              <a:t>/vital-signs/carbon-dioxide/</a:t>
            </a:r>
          </a:p>
        </p:txBody>
      </p:sp>
      <p:cxnSp>
        <p:nvCxnSpPr>
          <p:cNvPr id="4" name="Straight Connector 3">
            <a:extLst>
              <a:ext uri="{FF2B5EF4-FFF2-40B4-BE49-F238E27FC236}">
                <a16:creationId xmlns:a16="http://schemas.microsoft.com/office/drawing/2014/main" id="{CBA40C21-A62B-6D10-70AD-1DD240C7D738}"/>
              </a:ext>
            </a:extLst>
          </p:cNvPr>
          <p:cNvCxnSpPr/>
          <p:nvPr/>
        </p:nvCxnSpPr>
        <p:spPr>
          <a:xfrm flipV="1">
            <a:off x="6821214" y="1734207"/>
            <a:ext cx="0" cy="333177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4725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37AAE-7E53-02D5-1C68-AB48C3677BF0}"/>
              </a:ext>
            </a:extLst>
          </p:cNvPr>
          <p:cNvSpPr>
            <a:spLocks noGrp="1"/>
          </p:cNvSpPr>
          <p:nvPr>
            <p:ph type="title"/>
          </p:nvPr>
        </p:nvSpPr>
        <p:spPr>
          <a:xfrm>
            <a:off x="357706" y="217500"/>
            <a:ext cx="11475386" cy="346249"/>
          </a:xfrm>
        </p:spPr>
        <p:txBody>
          <a:bodyPr>
            <a:normAutofit fontScale="90000"/>
          </a:bodyPr>
          <a:lstStyle/>
          <a:p>
            <a:r>
              <a:rPr lang="en-GB" dirty="0"/>
              <a:t>The Carbon Budget</a:t>
            </a:r>
          </a:p>
        </p:txBody>
      </p:sp>
      <p:sp>
        <p:nvSpPr>
          <p:cNvPr id="3" name="Content Placeholder 2">
            <a:extLst>
              <a:ext uri="{FF2B5EF4-FFF2-40B4-BE49-F238E27FC236}">
                <a16:creationId xmlns:a16="http://schemas.microsoft.com/office/drawing/2014/main" id="{AC2E5FB3-E777-AD7E-94BC-1B735980D8AF}"/>
              </a:ext>
            </a:extLst>
          </p:cNvPr>
          <p:cNvSpPr>
            <a:spLocks noGrp="1"/>
          </p:cNvSpPr>
          <p:nvPr>
            <p:ph idx="1"/>
          </p:nvPr>
        </p:nvSpPr>
        <p:spPr>
          <a:xfrm>
            <a:off x="489784" y="3566161"/>
            <a:ext cx="6570219" cy="2010581"/>
          </a:xfrm>
        </p:spPr>
        <p:txBody>
          <a:bodyPr/>
          <a:lstStyle/>
          <a:p>
            <a:r>
              <a:rPr lang="en-GB" sz="2000" b="1" dirty="0"/>
              <a:t>2009</a:t>
            </a:r>
            <a:r>
              <a:rPr lang="en-GB" sz="2000" dirty="0"/>
              <a:t>: First estimate of volume of CO2 emissions to keep within 2 degree centigrade global warming;</a:t>
            </a:r>
          </a:p>
          <a:p>
            <a:r>
              <a:rPr lang="en-GB" sz="2000" b="1" dirty="0"/>
              <a:t>2011</a:t>
            </a:r>
            <a:r>
              <a:rPr lang="en-GB" sz="2000" dirty="0"/>
              <a:t>: Carbon Tracker Initiative applies carbon budget concept to listed companies; what is their emissions potential?</a:t>
            </a:r>
          </a:p>
        </p:txBody>
      </p:sp>
      <p:pic>
        <p:nvPicPr>
          <p:cNvPr id="4" name="Picture 3">
            <a:extLst>
              <a:ext uri="{FF2B5EF4-FFF2-40B4-BE49-F238E27FC236}">
                <a16:creationId xmlns:a16="http://schemas.microsoft.com/office/drawing/2014/main" id="{A9EA044A-BB2D-C823-D87A-55030E7E461E}"/>
              </a:ext>
            </a:extLst>
          </p:cNvPr>
          <p:cNvPicPr>
            <a:picLocks noChangeAspect="1"/>
          </p:cNvPicPr>
          <p:nvPr/>
        </p:nvPicPr>
        <p:blipFill>
          <a:blip r:embed="rId2"/>
          <a:stretch>
            <a:fillRect/>
          </a:stretch>
        </p:blipFill>
        <p:spPr>
          <a:xfrm>
            <a:off x="7336174" y="3930811"/>
            <a:ext cx="4496918" cy="2438627"/>
          </a:xfrm>
          <a:prstGeom prst="rect">
            <a:avLst/>
          </a:prstGeom>
        </p:spPr>
      </p:pic>
      <p:pic>
        <p:nvPicPr>
          <p:cNvPr id="6" name="Picture 5">
            <a:extLst>
              <a:ext uri="{FF2B5EF4-FFF2-40B4-BE49-F238E27FC236}">
                <a16:creationId xmlns:a16="http://schemas.microsoft.com/office/drawing/2014/main" id="{7E2D75EB-6E4C-F28C-D832-78F39F6B678D}"/>
              </a:ext>
            </a:extLst>
          </p:cNvPr>
          <p:cNvPicPr>
            <a:picLocks noChangeAspect="1"/>
          </p:cNvPicPr>
          <p:nvPr/>
        </p:nvPicPr>
        <p:blipFill>
          <a:blip r:embed="rId3"/>
          <a:stretch>
            <a:fillRect/>
          </a:stretch>
        </p:blipFill>
        <p:spPr>
          <a:xfrm>
            <a:off x="357706" y="662615"/>
            <a:ext cx="7248328" cy="2649643"/>
          </a:xfrm>
          <a:prstGeom prst="rect">
            <a:avLst/>
          </a:prstGeom>
        </p:spPr>
      </p:pic>
      <p:sp>
        <p:nvSpPr>
          <p:cNvPr id="9" name="TextBox 8">
            <a:extLst>
              <a:ext uri="{FF2B5EF4-FFF2-40B4-BE49-F238E27FC236}">
                <a16:creationId xmlns:a16="http://schemas.microsoft.com/office/drawing/2014/main" id="{77655ECC-5701-90FB-36AB-DD0F6BBF5DBC}"/>
              </a:ext>
            </a:extLst>
          </p:cNvPr>
          <p:cNvSpPr txBox="1"/>
          <p:nvPr/>
        </p:nvSpPr>
        <p:spPr>
          <a:xfrm>
            <a:off x="6543203" y="972383"/>
            <a:ext cx="769441" cy="307777"/>
          </a:xfrm>
          <a:prstGeom prst="rect">
            <a:avLst/>
          </a:prstGeom>
          <a:noFill/>
        </p:spPr>
        <p:txBody>
          <a:bodyPr wrap="none" lIns="0" tIns="0" rIns="0" bIns="0" rtlCol="0">
            <a:spAutoFit/>
          </a:bodyPr>
          <a:lstStyle/>
          <a:p>
            <a:pPr>
              <a:spcAft>
                <a:spcPts val="500"/>
              </a:spcAft>
            </a:pPr>
            <a:r>
              <a:rPr lang="en-GB" sz="2000" dirty="0"/>
              <a:t>Nature</a:t>
            </a:r>
          </a:p>
        </p:txBody>
      </p:sp>
      <p:sp>
        <p:nvSpPr>
          <p:cNvPr id="13" name="Bent Up Arrow 12">
            <a:extLst>
              <a:ext uri="{FF2B5EF4-FFF2-40B4-BE49-F238E27FC236}">
                <a16:creationId xmlns:a16="http://schemas.microsoft.com/office/drawing/2014/main" id="{0F39EE8D-428C-9875-6F5E-26B2EB3C16D0}"/>
              </a:ext>
            </a:extLst>
          </p:cNvPr>
          <p:cNvSpPr/>
          <p:nvPr/>
        </p:nvSpPr>
        <p:spPr>
          <a:xfrm rot="5400000">
            <a:off x="4781775" y="3414332"/>
            <a:ext cx="547445" cy="4285181"/>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30928A71-35A9-05F3-43C7-90C50FEBF7CE}"/>
              </a:ext>
            </a:extLst>
          </p:cNvPr>
          <p:cNvSpPr txBox="1"/>
          <p:nvPr/>
        </p:nvSpPr>
        <p:spPr>
          <a:xfrm>
            <a:off x="9650436" y="3439944"/>
            <a:ext cx="1320874" cy="215444"/>
          </a:xfrm>
          <a:prstGeom prst="rect">
            <a:avLst/>
          </a:prstGeom>
          <a:noFill/>
        </p:spPr>
        <p:txBody>
          <a:bodyPr wrap="none" lIns="0" tIns="0" rIns="0" bIns="0" rtlCol="0">
            <a:spAutoFit/>
          </a:bodyPr>
          <a:lstStyle/>
          <a:p>
            <a:pPr>
              <a:spcAft>
                <a:spcPts val="500"/>
              </a:spcAft>
            </a:pPr>
            <a:r>
              <a:rPr lang="en-GB" sz="1400" dirty="0"/>
              <a:t>(</a:t>
            </a:r>
            <a:r>
              <a:rPr lang="en-GB" sz="1050" dirty="0"/>
              <a:t>accessed April 2022)</a:t>
            </a:r>
            <a:endParaRPr lang="en-GB" sz="1400" dirty="0"/>
          </a:p>
        </p:txBody>
      </p:sp>
    </p:spTree>
    <p:extLst>
      <p:ext uri="{BB962C8B-B14F-4D97-AF65-F5344CB8AC3E}">
        <p14:creationId xmlns:p14="http://schemas.microsoft.com/office/powerpoint/2010/main" val="6421585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1907</TotalTime>
  <Words>892</Words>
  <Application>Microsoft Macintosh PowerPoint</Application>
  <PresentationFormat>Widescreen</PresentationFormat>
  <Paragraphs>66</Paragraphs>
  <Slides>31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-apple-system</vt:lpstr>
      <vt:lpstr>.AppleSystemUIFont</vt:lpstr>
      <vt:lpstr>Arial</vt:lpstr>
      <vt:lpstr>Calibri</vt:lpstr>
      <vt:lpstr>Calibri Light</vt:lpstr>
      <vt:lpstr>Stag Sans</vt:lpstr>
      <vt:lpstr>Wingdings</vt:lpstr>
      <vt:lpstr>Office Theme</vt:lpstr>
      <vt:lpstr>Introduction</vt:lpstr>
      <vt:lpstr>PowerPoint Presentation</vt:lpstr>
      <vt:lpstr>The Affluent Society</vt:lpstr>
      <vt:lpstr>Irresponsible Capitalism</vt:lpstr>
      <vt:lpstr>PowerPoint Presentation</vt:lpstr>
      <vt:lpstr>PowerPoint Presentation</vt:lpstr>
      <vt:lpstr>350 ppm – Watershed Scientific Article published in 2008</vt:lpstr>
      <vt:lpstr>PowerPoint Presentation</vt:lpstr>
      <vt:lpstr>The Carbon Budget</vt:lpstr>
      <vt:lpstr>Campanale, M., Leggett, J., Leaton, J., 2011. Unburnable Carbon Are the world’s–financial markets carrying a carbon bubble? Carbon Tracker Initiative, London. </vt:lpstr>
      <vt:lpstr>350.org</vt:lpstr>
      <vt:lpstr>Milton Friedman on the corporation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Market for Corporate Control</vt:lpstr>
      <vt:lpstr>Unilever Plc / NV</vt:lpstr>
      <vt:lpstr>Acquirer or Target?</vt:lpstr>
      <vt:lpstr>PowerPoint Presentation</vt:lpstr>
      <vt:lpstr>The Role of Families</vt:lpstr>
      <vt:lpstr>PowerPoint Presentation</vt:lpstr>
      <vt:lpstr>The Role of the State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Elaine McPartlan</dc:creator>
  <cp:lastModifiedBy>Marco Becht</cp:lastModifiedBy>
  <cp:revision>34</cp:revision>
  <dcterms:created xsi:type="dcterms:W3CDTF">2022-10-17T14:56:36Z</dcterms:created>
  <dcterms:modified xsi:type="dcterms:W3CDTF">2022-10-20T13:32:33Z</dcterms:modified>
</cp:coreProperties>
</file>