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808" r:id="rId2"/>
    <p:sldMasterId id="2147483847" r:id="rId3"/>
    <p:sldMasterId id="2147483860" r:id="rId4"/>
    <p:sldMasterId id="2147483886" r:id="rId5"/>
  </p:sldMasterIdLst>
  <p:notesMasterIdLst>
    <p:notesMasterId r:id="rId50"/>
  </p:notesMasterIdLst>
  <p:handoutMasterIdLst>
    <p:handoutMasterId r:id="rId51"/>
  </p:handoutMasterIdLst>
  <p:sldIdLst>
    <p:sldId id="1001" r:id="rId6"/>
    <p:sldId id="1061" r:id="rId7"/>
    <p:sldId id="1060" r:id="rId8"/>
    <p:sldId id="1062" r:id="rId9"/>
    <p:sldId id="1063" r:id="rId10"/>
    <p:sldId id="1080" r:id="rId11"/>
    <p:sldId id="1065" r:id="rId12"/>
    <p:sldId id="1066" r:id="rId13"/>
    <p:sldId id="1064" r:id="rId14"/>
    <p:sldId id="1067" r:id="rId15"/>
    <p:sldId id="1070" r:id="rId16"/>
    <p:sldId id="1071" r:id="rId17"/>
    <p:sldId id="1068" r:id="rId18"/>
    <p:sldId id="1049" r:id="rId19"/>
    <p:sldId id="1072" r:id="rId20"/>
    <p:sldId id="1073" r:id="rId21"/>
    <p:sldId id="958" r:id="rId22"/>
    <p:sldId id="1082" r:id="rId23"/>
    <p:sldId id="1083" r:id="rId24"/>
    <p:sldId id="1050" r:id="rId25"/>
    <p:sldId id="1084" r:id="rId26"/>
    <p:sldId id="1089" r:id="rId27"/>
    <p:sldId id="1090" r:id="rId28"/>
    <p:sldId id="1074" r:id="rId29"/>
    <p:sldId id="1054" r:id="rId30"/>
    <p:sldId id="1085" r:id="rId31"/>
    <p:sldId id="1053" r:id="rId32"/>
    <p:sldId id="1094" r:id="rId33"/>
    <p:sldId id="1075" r:id="rId34"/>
    <p:sldId id="1055" r:id="rId35"/>
    <p:sldId id="1086" r:id="rId36"/>
    <p:sldId id="1056" r:id="rId37"/>
    <p:sldId id="1092" r:id="rId38"/>
    <p:sldId id="1076" r:id="rId39"/>
    <p:sldId id="1093" r:id="rId40"/>
    <p:sldId id="1095" r:id="rId41"/>
    <p:sldId id="1099" r:id="rId42"/>
    <p:sldId id="1098" r:id="rId43"/>
    <p:sldId id="1096" r:id="rId44"/>
    <p:sldId id="1087" r:id="rId45"/>
    <p:sldId id="1078" r:id="rId46"/>
    <p:sldId id="1097" r:id="rId47"/>
    <p:sldId id="1079" r:id="rId48"/>
    <p:sldId id="1059" r:id="rId49"/>
  </p:sldIdLst>
  <p:sldSz cx="9144000" cy="6858000" type="screen4x3"/>
  <p:notesSz cx="6745288" cy="9882188"/>
  <p:defaultTextStyle>
    <a:defPPr>
      <a:defRPr lang="he-IL"/>
    </a:defPPr>
    <a:lvl1pPr algn="ctr" rtl="1" fontAlgn="base">
      <a:spcBef>
        <a:spcPct val="0"/>
      </a:spcBef>
      <a:spcAft>
        <a:spcPct val="0"/>
      </a:spcAft>
      <a:defRPr sz="4400" kern="1200">
        <a:solidFill>
          <a:schemeClr val="tx2"/>
        </a:solidFill>
        <a:latin typeface="Arial" pitchFamily="34" charset="0"/>
        <a:ea typeface="+mn-ea"/>
        <a:cs typeface="Arial" pitchFamily="34" charset="0"/>
      </a:defRPr>
    </a:lvl1pPr>
    <a:lvl2pPr marL="457200" algn="ctr" rtl="1" fontAlgn="base">
      <a:spcBef>
        <a:spcPct val="0"/>
      </a:spcBef>
      <a:spcAft>
        <a:spcPct val="0"/>
      </a:spcAft>
      <a:defRPr sz="4400" kern="1200">
        <a:solidFill>
          <a:schemeClr val="tx2"/>
        </a:solidFill>
        <a:latin typeface="Arial" pitchFamily="34" charset="0"/>
        <a:ea typeface="+mn-ea"/>
        <a:cs typeface="Arial" pitchFamily="34" charset="0"/>
      </a:defRPr>
    </a:lvl2pPr>
    <a:lvl3pPr marL="914400" algn="ctr" rtl="1" fontAlgn="base">
      <a:spcBef>
        <a:spcPct val="0"/>
      </a:spcBef>
      <a:spcAft>
        <a:spcPct val="0"/>
      </a:spcAft>
      <a:defRPr sz="4400" kern="1200">
        <a:solidFill>
          <a:schemeClr val="tx2"/>
        </a:solidFill>
        <a:latin typeface="Arial" pitchFamily="34" charset="0"/>
        <a:ea typeface="+mn-ea"/>
        <a:cs typeface="Arial" pitchFamily="34" charset="0"/>
      </a:defRPr>
    </a:lvl3pPr>
    <a:lvl4pPr marL="1371600" algn="ctr" rtl="1" fontAlgn="base">
      <a:spcBef>
        <a:spcPct val="0"/>
      </a:spcBef>
      <a:spcAft>
        <a:spcPct val="0"/>
      </a:spcAft>
      <a:defRPr sz="4400" kern="1200">
        <a:solidFill>
          <a:schemeClr val="tx2"/>
        </a:solidFill>
        <a:latin typeface="Arial" pitchFamily="34" charset="0"/>
        <a:ea typeface="+mn-ea"/>
        <a:cs typeface="Arial" pitchFamily="34" charset="0"/>
      </a:defRPr>
    </a:lvl4pPr>
    <a:lvl5pPr marL="1828800" algn="ctr" rtl="1" fontAlgn="base">
      <a:spcBef>
        <a:spcPct val="0"/>
      </a:spcBef>
      <a:spcAft>
        <a:spcPct val="0"/>
      </a:spcAft>
      <a:defRPr sz="4400" kern="1200">
        <a:solidFill>
          <a:schemeClr val="tx2"/>
        </a:solidFill>
        <a:latin typeface="Arial" pitchFamily="34" charset="0"/>
        <a:ea typeface="+mn-ea"/>
        <a:cs typeface="Arial" pitchFamily="34" charset="0"/>
      </a:defRPr>
    </a:lvl5pPr>
    <a:lvl6pPr marL="2286000" algn="r" defTabSz="914400" rtl="1" eaLnBrk="1" latinLnBrk="0" hangingPunct="1">
      <a:defRPr sz="4400" kern="1200">
        <a:solidFill>
          <a:schemeClr val="tx2"/>
        </a:solidFill>
        <a:latin typeface="Arial" pitchFamily="34" charset="0"/>
        <a:ea typeface="+mn-ea"/>
        <a:cs typeface="Arial" pitchFamily="34" charset="0"/>
      </a:defRPr>
    </a:lvl6pPr>
    <a:lvl7pPr marL="2743200" algn="r" defTabSz="914400" rtl="1" eaLnBrk="1" latinLnBrk="0" hangingPunct="1">
      <a:defRPr sz="4400" kern="1200">
        <a:solidFill>
          <a:schemeClr val="tx2"/>
        </a:solidFill>
        <a:latin typeface="Arial" pitchFamily="34" charset="0"/>
        <a:ea typeface="+mn-ea"/>
        <a:cs typeface="Arial" pitchFamily="34" charset="0"/>
      </a:defRPr>
    </a:lvl7pPr>
    <a:lvl8pPr marL="3200400" algn="r" defTabSz="914400" rtl="1" eaLnBrk="1" latinLnBrk="0" hangingPunct="1">
      <a:defRPr sz="4400" kern="1200">
        <a:solidFill>
          <a:schemeClr val="tx2"/>
        </a:solidFill>
        <a:latin typeface="Arial" pitchFamily="34" charset="0"/>
        <a:ea typeface="+mn-ea"/>
        <a:cs typeface="Arial" pitchFamily="34" charset="0"/>
      </a:defRPr>
    </a:lvl8pPr>
    <a:lvl9pPr marL="3657600" algn="r" defTabSz="914400" rtl="1" eaLnBrk="1" latinLnBrk="0" hangingPunct="1">
      <a:defRPr sz="4400" kern="1200">
        <a:solidFill>
          <a:schemeClr val="tx2"/>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3" userDrawn="1">
          <p15:clr>
            <a:srgbClr val="A4A3A4"/>
          </p15:clr>
        </p15:guide>
        <p15:guide id="2" pos="212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ri Marom" initials="O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33"/>
    <a:srgbClr val="0033CC"/>
    <a:srgbClr val="00CC00"/>
    <a:srgbClr val="3F6092"/>
    <a:srgbClr val="800080"/>
    <a:srgbClr val="622771"/>
    <a:srgbClr val="E6E0EC"/>
    <a:srgbClr val="A6A6A6"/>
    <a:srgbClr val="403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סגנון בהיר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סגנון בהיר 1 - הדגשה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421" autoAdjust="0"/>
    <p:restoredTop sz="84806" autoAdjust="0"/>
  </p:normalViewPr>
  <p:slideViewPr>
    <p:cSldViewPr snapToObjects="1" showGuides="1">
      <p:cViewPr varScale="1">
        <p:scale>
          <a:sx n="56" d="100"/>
          <a:sy n="56" d="100"/>
        </p:scale>
        <p:origin x="1193" y="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869"/>
    </p:cViewPr>
  </p:sorterViewPr>
  <p:notesViewPr>
    <p:cSldViewPr snapToObjects="1" showGuides="1">
      <p:cViewPr varScale="1">
        <p:scale>
          <a:sx n="52" d="100"/>
          <a:sy n="52" d="100"/>
        </p:scale>
        <p:origin x="2970" y="90"/>
      </p:cViewPr>
      <p:guideLst>
        <p:guide orient="horz" pos="3113"/>
        <p:guide pos="212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21595" y="0"/>
            <a:ext cx="2923694" cy="494664"/>
          </a:xfrm>
          <a:prstGeom prst="rect">
            <a:avLst/>
          </a:prstGeom>
        </p:spPr>
        <p:txBody>
          <a:bodyPr vert="horz" lIns="91440" tIns="45720" rIns="91440" bIns="45720" rtlCol="1"/>
          <a:lstStyle>
            <a:lvl1pPr algn="r">
              <a:defRPr sz="1200"/>
            </a:lvl1pPr>
          </a:lstStyle>
          <a:p>
            <a:r>
              <a:rPr lang="he-IL" dirty="0"/>
              <a:t>טיוטא לדיון</a:t>
            </a:r>
          </a:p>
        </p:txBody>
      </p:sp>
      <p:sp>
        <p:nvSpPr>
          <p:cNvPr id="3" name="מציין מיקום של תאריך 2"/>
          <p:cNvSpPr>
            <a:spLocks noGrp="1"/>
          </p:cNvSpPr>
          <p:nvPr>
            <p:ph type="dt" sz="quarter" idx="1"/>
          </p:nvPr>
        </p:nvSpPr>
        <p:spPr>
          <a:xfrm>
            <a:off x="1576" y="0"/>
            <a:ext cx="2923694" cy="494664"/>
          </a:xfrm>
          <a:prstGeom prst="rect">
            <a:avLst/>
          </a:prstGeom>
        </p:spPr>
        <p:txBody>
          <a:bodyPr vert="horz" lIns="91440" tIns="45720" rIns="91440" bIns="45720" rtlCol="1"/>
          <a:lstStyle>
            <a:lvl1pPr algn="l">
              <a:defRPr sz="1200"/>
            </a:lvl1pPr>
          </a:lstStyle>
          <a:p>
            <a:fld id="{A9650FAA-F25A-4237-9EC8-CC6137A8A9BC}" type="datetimeFigureOut">
              <a:rPr lang="he-IL" smtClean="0"/>
              <a:pPr/>
              <a:t>כ"א/כסלו/תשע"ח</a:t>
            </a:fld>
            <a:endParaRPr lang="he-IL"/>
          </a:p>
        </p:txBody>
      </p:sp>
      <p:sp>
        <p:nvSpPr>
          <p:cNvPr id="4" name="מציין מיקום של כותרת תחתונה 3"/>
          <p:cNvSpPr>
            <a:spLocks noGrp="1"/>
          </p:cNvSpPr>
          <p:nvPr>
            <p:ph type="ftr" sz="quarter" idx="2"/>
          </p:nvPr>
        </p:nvSpPr>
        <p:spPr>
          <a:xfrm>
            <a:off x="3821595" y="9385945"/>
            <a:ext cx="2923694" cy="494662"/>
          </a:xfrm>
          <a:prstGeom prst="rect">
            <a:avLst/>
          </a:prstGeom>
        </p:spPr>
        <p:txBody>
          <a:bodyPr vert="horz" lIns="91440" tIns="45720" rIns="91440" bIns="45720" rtlCol="1" anchor="b"/>
          <a:lstStyle>
            <a:lvl1pPr algn="r">
              <a:defRPr sz="1200"/>
            </a:lvl1pPr>
          </a:lstStyle>
          <a:p>
            <a:r>
              <a:rPr lang="he-IL"/>
              <a:t>טיוטא לדיון</a:t>
            </a:r>
          </a:p>
        </p:txBody>
      </p:sp>
      <p:sp>
        <p:nvSpPr>
          <p:cNvPr id="5" name="מציין מיקום של מספר שקופית 4"/>
          <p:cNvSpPr>
            <a:spLocks noGrp="1"/>
          </p:cNvSpPr>
          <p:nvPr>
            <p:ph type="sldNum" sz="quarter" idx="3"/>
          </p:nvPr>
        </p:nvSpPr>
        <p:spPr>
          <a:xfrm>
            <a:off x="1576" y="9385945"/>
            <a:ext cx="2923694" cy="494662"/>
          </a:xfrm>
          <a:prstGeom prst="rect">
            <a:avLst/>
          </a:prstGeom>
        </p:spPr>
        <p:txBody>
          <a:bodyPr vert="horz" lIns="91440" tIns="45720" rIns="91440" bIns="45720" rtlCol="1" anchor="b"/>
          <a:lstStyle>
            <a:lvl1pPr algn="l">
              <a:defRPr sz="1200"/>
            </a:lvl1pPr>
          </a:lstStyle>
          <a:p>
            <a:fld id="{E9334EA0-4947-46AE-B908-CBC463C9AF0C}" type="slidenum">
              <a:rPr lang="he-IL" smtClean="0"/>
              <a:pPr/>
              <a:t>‹#›</a:t>
            </a:fld>
            <a:endParaRPr lang="he-IL"/>
          </a:p>
        </p:txBody>
      </p:sp>
    </p:spTree>
    <p:extLst>
      <p:ext uri="{BB962C8B-B14F-4D97-AF65-F5344CB8AC3E}">
        <p14:creationId xmlns:p14="http://schemas.microsoft.com/office/powerpoint/2010/main" val="265852828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מציין מיקום של תמונת שקופית 3"/>
          <p:cNvSpPr>
            <a:spLocks noGrp="1" noRot="1" noChangeAspect="1"/>
          </p:cNvSpPr>
          <p:nvPr>
            <p:ph type="sldImg" idx="2"/>
          </p:nvPr>
        </p:nvSpPr>
        <p:spPr>
          <a:xfrm>
            <a:off x="903288" y="741363"/>
            <a:ext cx="4938712" cy="3705225"/>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74530" y="4694040"/>
            <a:ext cx="5396230" cy="4446985"/>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22331" y="9386364"/>
            <a:ext cx="2922958" cy="494109"/>
          </a:xfrm>
          <a:prstGeom prst="rect">
            <a:avLst/>
          </a:prstGeom>
        </p:spPr>
        <p:txBody>
          <a:bodyPr vert="horz" lIns="91440" tIns="45720" rIns="91440" bIns="45720" rtlCol="1" anchor="b"/>
          <a:lstStyle>
            <a:lvl1pPr algn="r">
              <a:defRPr sz="1200"/>
            </a:lvl1pPr>
          </a:lstStyle>
          <a:p>
            <a:r>
              <a:rPr lang="he-IL" dirty="0" err="1"/>
              <a:t>טיוטא</a:t>
            </a:r>
            <a:r>
              <a:rPr lang="he-IL" dirty="0"/>
              <a:t> לדיון</a:t>
            </a:r>
          </a:p>
        </p:txBody>
      </p:sp>
      <p:sp>
        <p:nvSpPr>
          <p:cNvPr id="7" name="מציין מיקום של מספר שקופית 6"/>
          <p:cNvSpPr>
            <a:spLocks noGrp="1"/>
          </p:cNvSpPr>
          <p:nvPr>
            <p:ph type="sldNum" sz="quarter" idx="5"/>
          </p:nvPr>
        </p:nvSpPr>
        <p:spPr>
          <a:xfrm>
            <a:off x="1563" y="9386364"/>
            <a:ext cx="2922958" cy="494109"/>
          </a:xfrm>
          <a:prstGeom prst="rect">
            <a:avLst/>
          </a:prstGeom>
        </p:spPr>
        <p:txBody>
          <a:bodyPr vert="horz" lIns="91440" tIns="45720" rIns="91440" bIns="45720" rtlCol="1" anchor="b"/>
          <a:lstStyle>
            <a:lvl1pPr algn="l">
              <a:defRPr sz="1200"/>
            </a:lvl1pPr>
          </a:lstStyle>
          <a:p>
            <a:fld id="{8C4C233B-FF3C-4CD0-8A0B-F23F9650ACE1}" type="slidenum">
              <a:rPr lang="he-IL" smtClean="0"/>
              <a:pPr/>
              <a:t>‹#›</a:t>
            </a:fld>
            <a:endParaRPr lang="he-IL"/>
          </a:p>
        </p:txBody>
      </p:sp>
    </p:spTree>
    <p:extLst>
      <p:ext uri="{BB962C8B-B14F-4D97-AF65-F5344CB8AC3E}">
        <p14:creationId xmlns:p14="http://schemas.microsoft.com/office/powerpoint/2010/main" val="471906829"/>
      </p:ext>
    </p:extLst>
  </p:cSld>
  <p:clrMap bg1="lt1" tx1="dk1" bg2="lt2" tx2="dk2" accent1="accent1" accent2="accent2" accent3="accent3" accent4="accent4" accent5="accent5" accent6="accent6" hlink="hlink" folHlink="folHlink"/>
  <p:hf sldNum="0"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Footer Placeholder 3"/>
          <p:cNvSpPr>
            <a:spLocks noGrp="1"/>
          </p:cNvSpPr>
          <p:nvPr>
            <p:ph type="ftr" sz="quarter" idx="10"/>
          </p:nvPr>
        </p:nvSpPr>
        <p:spPr/>
        <p:txBody>
          <a:bodyPr/>
          <a:lstStyle/>
          <a:p>
            <a:r>
              <a:rPr lang="he-IL" dirty="0" err="1"/>
              <a:t>טיוטא</a:t>
            </a:r>
            <a:r>
              <a:rPr lang="he-IL"/>
              <a:t> לדיון</a:t>
            </a:r>
          </a:p>
        </p:txBody>
      </p:sp>
    </p:spTree>
    <p:extLst>
      <p:ext uri="{BB962C8B-B14F-4D97-AF65-F5344CB8AC3E}">
        <p14:creationId xmlns:p14="http://schemas.microsoft.com/office/powerpoint/2010/main" val="3290363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10</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712062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11</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5197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12</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263599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13</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26057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 offered premiums spike around 5%-25%</a:t>
            </a:r>
          </a:p>
        </p:txBody>
      </p:sp>
      <p:sp>
        <p:nvSpPr>
          <p:cNvPr id="4" name="Footer Placeholder 3"/>
          <p:cNvSpPr>
            <a:spLocks noGrp="1"/>
          </p:cNvSpPr>
          <p:nvPr>
            <p:ph type="ftr" sz="quarter" idx="10"/>
          </p:nvPr>
        </p:nvSpPr>
        <p:spPr/>
        <p:txBody>
          <a:bodyPr/>
          <a:lstStyle/>
          <a:p>
            <a:r>
              <a:rPr lang="he-IL"/>
              <a:t>טיוטא לדיון</a:t>
            </a:r>
          </a:p>
        </p:txBody>
      </p:sp>
    </p:spTree>
    <p:extLst>
      <p:ext uri="{BB962C8B-B14F-4D97-AF65-F5344CB8AC3E}">
        <p14:creationId xmlns:p14="http://schemas.microsoft.com/office/powerpoint/2010/main" val="2873381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15</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96925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16</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74946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Footer Placeholder 3"/>
          <p:cNvSpPr>
            <a:spLocks noGrp="1"/>
          </p:cNvSpPr>
          <p:nvPr>
            <p:ph type="ftr" sz="quarter" idx="10"/>
          </p:nvPr>
        </p:nvSpPr>
        <p:spPr/>
        <p:txBody>
          <a:bodyPr/>
          <a:lstStyle/>
          <a:p>
            <a:r>
              <a:rPr lang="he-IL"/>
              <a:t>טיוטא לדיון</a:t>
            </a:r>
          </a:p>
        </p:txBody>
      </p:sp>
    </p:spTree>
    <p:extLst>
      <p:ext uri="{BB962C8B-B14F-4D97-AF65-F5344CB8AC3E}">
        <p14:creationId xmlns:p14="http://schemas.microsoft.com/office/powerpoint/2010/main" val="1196404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Footer Placeholder 3"/>
          <p:cNvSpPr>
            <a:spLocks noGrp="1"/>
          </p:cNvSpPr>
          <p:nvPr>
            <p:ph type="ftr" sz="quarter" idx="10"/>
          </p:nvPr>
        </p:nvSpPr>
        <p:spPr/>
        <p:txBody>
          <a:bodyPr/>
          <a:lstStyle/>
          <a:p>
            <a:r>
              <a:rPr lang="he-IL"/>
              <a:t>טיוטא לדיון</a:t>
            </a:r>
          </a:p>
        </p:txBody>
      </p:sp>
    </p:spTree>
    <p:extLst>
      <p:ext uri="{BB962C8B-B14F-4D97-AF65-F5344CB8AC3E}">
        <p14:creationId xmlns:p14="http://schemas.microsoft.com/office/powerpoint/2010/main" val="1196404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Footer Placeholder 3"/>
          <p:cNvSpPr>
            <a:spLocks noGrp="1"/>
          </p:cNvSpPr>
          <p:nvPr>
            <p:ph type="ftr" sz="quarter" idx="10"/>
          </p:nvPr>
        </p:nvSpPr>
        <p:spPr/>
        <p:txBody>
          <a:bodyPr/>
          <a:lstStyle/>
          <a:p>
            <a:r>
              <a:rPr lang="he-IL"/>
              <a:t>טיוטא לדיון</a:t>
            </a:r>
          </a:p>
        </p:txBody>
      </p:sp>
    </p:spTree>
    <p:extLst>
      <p:ext uri="{BB962C8B-B14F-4D97-AF65-F5344CB8AC3E}">
        <p14:creationId xmlns:p14="http://schemas.microsoft.com/office/powerpoint/2010/main" val="119640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2</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60102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a:latin typeface="Times New Roman" panose="02020603050405020304" pitchFamily="18" charset="0"/>
                <a:cs typeface="Times New Roman" panose="02020603050405020304" pitchFamily="18" charset="0"/>
              </a:rPr>
              <a:t>Here we examine institutional investor impact on accepted offers’ premium in more detail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We regress the natural logarithm of the offer premium on several measures of institutional investors' holdings, using firm size, and the repeated offer indicator as controls. Industry and calendar year fixed effects are also employed. </a:t>
            </a:r>
          </a:p>
          <a:p>
            <a:pPr algn="l" rtl="0"/>
            <a:endParaRPr lang="en-US" dirty="0"/>
          </a:p>
        </p:txBody>
      </p:sp>
      <p:sp>
        <p:nvSpPr>
          <p:cNvPr id="4" name="Footer Placeholder 3"/>
          <p:cNvSpPr>
            <a:spLocks noGrp="1"/>
          </p:cNvSpPr>
          <p:nvPr>
            <p:ph type="ftr" sz="quarter" idx="10"/>
          </p:nvPr>
        </p:nvSpPr>
        <p:spPr/>
        <p:txBody>
          <a:bodyPr/>
          <a:lstStyle/>
          <a:p>
            <a:r>
              <a:rPr lang="he-IL"/>
              <a:t>טיוטא לדיון</a:t>
            </a:r>
          </a:p>
        </p:txBody>
      </p:sp>
    </p:spTree>
    <p:extLst>
      <p:ext uri="{BB962C8B-B14F-4D97-AF65-F5344CB8AC3E}">
        <p14:creationId xmlns:p14="http://schemas.microsoft.com/office/powerpoint/2010/main" val="1369755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9D32971A-9525-4FC9-AAFC-CCD27D39D92A}" type="slidenum">
              <a:rPr lang="he-IL" sz="1200">
                <a:solidFill>
                  <a:prstClr val="black"/>
                </a:solidFill>
                <a:latin typeface="Calibri"/>
              </a:rPr>
              <a:pPr algn="l">
                <a:defRPr/>
              </a:pPr>
              <a:t>21</a:t>
            </a:fld>
            <a:endParaRPr lang="he-IL" sz="1200" dirty="0">
              <a:solidFill>
                <a:prstClr val="black"/>
              </a:solidFill>
              <a:latin typeface="Calibri"/>
            </a:endParaRPr>
          </a:p>
        </p:txBody>
      </p:sp>
    </p:spTree>
    <p:extLst>
      <p:ext uri="{BB962C8B-B14F-4D97-AF65-F5344CB8AC3E}">
        <p14:creationId xmlns:p14="http://schemas.microsoft.com/office/powerpoint/2010/main" val="696925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9D32971A-9525-4FC9-AAFC-CCD27D39D92A}" type="slidenum">
              <a:rPr lang="he-IL" sz="1200">
                <a:solidFill>
                  <a:prstClr val="black"/>
                </a:solidFill>
                <a:latin typeface="Calibri"/>
              </a:rPr>
              <a:pPr algn="l">
                <a:defRPr/>
              </a:pPr>
              <a:t>22</a:t>
            </a:fld>
            <a:endParaRPr lang="he-IL" sz="1200" dirty="0">
              <a:solidFill>
                <a:prstClr val="black"/>
              </a:solidFill>
              <a:latin typeface="Calibri"/>
            </a:endParaRPr>
          </a:p>
        </p:txBody>
      </p:sp>
    </p:spTree>
    <p:extLst>
      <p:ext uri="{BB962C8B-B14F-4D97-AF65-F5344CB8AC3E}">
        <p14:creationId xmlns:p14="http://schemas.microsoft.com/office/powerpoint/2010/main" val="696925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9D32971A-9525-4FC9-AAFC-CCD27D39D92A}" type="slidenum">
              <a:rPr lang="he-IL" sz="1200">
                <a:solidFill>
                  <a:prstClr val="black"/>
                </a:solidFill>
                <a:latin typeface="Calibri"/>
              </a:rPr>
              <a:pPr algn="l">
                <a:defRPr/>
              </a:pPr>
              <a:t>23</a:t>
            </a:fld>
            <a:endParaRPr lang="he-IL" sz="1200" dirty="0">
              <a:solidFill>
                <a:prstClr val="black"/>
              </a:solidFill>
              <a:latin typeface="Calibri"/>
            </a:endParaRPr>
          </a:p>
        </p:txBody>
      </p:sp>
    </p:spTree>
    <p:extLst>
      <p:ext uri="{BB962C8B-B14F-4D97-AF65-F5344CB8AC3E}">
        <p14:creationId xmlns:p14="http://schemas.microsoft.com/office/powerpoint/2010/main" val="696925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24</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6769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Footer Placeholder 3"/>
          <p:cNvSpPr>
            <a:spLocks noGrp="1"/>
          </p:cNvSpPr>
          <p:nvPr>
            <p:ph type="ftr" sz="quarter" idx="10"/>
          </p:nvPr>
        </p:nvSpPr>
        <p:spPr/>
        <p:txBody>
          <a:bodyPr/>
          <a:lstStyle/>
          <a:p>
            <a:r>
              <a:rPr lang="he-IL"/>
              <a:t>טיוטא לדיון</a:t>
            </a:r>
          </a:p>
        </p:txBody>
      </p:sp>
    </p:spTree>
    <p:extLst>
      <p:ext uri="{BB962C8B-B14F-4D97-AF65-F5344CB8AC3E}">
        <p14:creationId xmlns:p14="http://schemas.microsoft.com/office/powerpoint/2010/main" val="2739181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9D32971A-9525-4FC9-AAFC-CCD27D39D92A}" type="slidenum">
              <a:rPr lang="he-IL" sz="1200">
                <a:solidFill>
                  <a:prstClr val="black"/>
                </a:solidFill>
                <a:latin typeface="Calibri"/>
              </a:rPr>
              <a:pPr algn="l">
                <a:defRPr/>
              </a:pPr>
              <a:t>26</a:t>
            </a:fld>
            <a:endParaRPr lang="he-IL" sz="1200" dirty="0">
              <a:solidFill>
                <a:prstClr val="black"/>
              </a:solidFill>
              <a:latin typeface="Calibri"/>
            </a:endParaRPr>
          </a:p>
        </p:txBody>
      </p:sp>
    </p:spTree>
    <p:extLst>
      <p:ext uri="{BB962C8B-B14F-4D97-AF65-F5344CB8AC3E}">
        <p14:creationId xmlns:p14="http://schemas.microsoft.com/office/powerpoint/2010/main" val="696925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kern="1200" dirty="0">
                <a:solidFill>
                  <a:schemeClr val="tx1"/>
                </a:solidFill>
                <a:effectLst/>
                <a:latin typeface="+mn-lt"/>
                <a:ea typeface="+mn-ea"/>
                <a:cs typeface="+mn-cs"/>
              </a:rPr>
              <a:t>We divide the offers into five quintiles based on the premium size. The mean premium in each quintile is shown on the horizontal axis.</a:t>
            </a:r>
          </a:p>
        </p:txBody>
      </p:sp>
      <p:sp>
        <p:nvSpPr>
          <p:cNvPr id="4" name="Footer Placeholder 3"/>
          <p:cNvSpPr>
            <a:spLocks noGrp="1"/>
          </p:cNvSpPr>
          <p:nvPr>
            <p:ph type="ftr" sz="quarter" idx="10"/>
          </p:nvPr>
        </p:nvSpPr>
        <p:spPr/>
        <p:txBody>
          <a:bodyPr/>
          <a:lstStyle/>
          <a:p>
            <a:r>
              <a:rPr lang="he-IL"/>
              <a:t>טיוטא לדיון</a:t>
            </a:r>
          </a:p>
        </p:txBody>
      </p:sp>
    </p:spTree>
    <p:extLst>
      <p:ext uri="{BB962C8B-B14F-4D97-AF65-F5344CB8AC3E}">
        <p14:creationId xmlns:p14="http://schemas.microsoft.com/office/powerpoint/2010/main" val="707445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9D32971A-9525-4FC9-AAFC-CCD27D39D92A}" type="slidenum">
              <a:rPr lang="he-IL" sz="1200">
                <a:solidFill>
                  <a:prstClr val="black"/>
                </a:solidFill>
                <a:latin typeface="Calibri"/>
              </a:rPr>
              <a:pPr algn="l">
                <a:defRPr/>
              </a:pPr>
              <a:t>28</a:t>
            </a:fld>
            <a:endParaRPr lang="he-IL" sz="1200" dirty="0">
              <a:solidFill>
                <a:prstClr val="black"/>
              </a:solidFill>
              <a:latin typeface="Calibri"/>
            </a:endParaRPr>
          </a:p>
        </p:txBody>
      </p:sp>
    </p:spTree>
    <p:extLst>
      <p:ext uri="{BB962C8B-B14F-4D97-AF65-F5344CB8AC3E}">
        <p14:creationId xmlns:p14="http://schemas.microsoft.com/office/powerpoint/2010/main" val="696925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29</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9325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92868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Explain – why net of market! The figure shows the mean cumulative abnormal return (CAR) for the target stocks in 86 failed offers around the offer announcement for each day. To calculate abnormal returns, we employ the net of market methodology. First, for each offer we identify the announcement day (day A) and decision day (day D). For each day T within the window A-25 through D+25, we compute the abnormal return of the stock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𝐴𝑅</m:t>
                        </m:r>
                      </m:e>
                      <m:sub>
                        <m:r>
                          <a:rPr lang="en-US" sz="1200" i="1" kern="1200">
                            <a:solidFill>
                              <a:schemeClr val="tx1"/>
                            </a:solidFill>
                            <a:effectLst/>
                            <a:latin typeface="Cambria Math" panose="02040503050406030204" pitchFamily="18" charset="0"/>
                            <a:ea typeface="+mn-ea"/>
                            <a:cs typeface="+mn-cs"/>
                          </a:rPr>
                          <m:t>𝑖</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𝑇</m:t>
                        </m:r>
                      </m:sub>
                    </m:sSub>
                    <m:r>
                      <a:rPr lang="en-US" sz="1200" i="1" kern="1200">
                        <a:solidFill>
                          <a:schemeClr val="tx1"/>
                        </a:solidFill>
                        <a:effectLst/>
                        <a:latin typeface="Cambria Math" panose="02040503050406030204" pitchFamily="18" charset="0"/>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𝑅</m:t>
                        </m:r>
                      </m:e>
                      <m:sub>
                        <m:r>
                          <a:rPr lang="en-US" sz="1200" i="1" kern="1200">
                            <a:solidFill>
                              <a:schemeClr val="tx1"/>
                            </a:solidFill>
                            <a:effectLst/>
                            <a:latin typeface="Cambria Math" panose="02040503050406030204" pitchFamily="18" charset="0"/>
                            <a:ea typeface="+mn-ea"/>
                            <a:cs typeface="+mn-cs"/>
                          </a:rPr>
                          <m:t>𝑖</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𝑇</m:t>
                        </m:r>
                      </m:sub>
                    </m:sSub>
                    <m:r>
                      <a:rPr lang="en-US" sz="1200" i="1" kern="1200">
                        <a:solidFill>
                          <a:schemeClr val="tx1"/>
                        </a:solidFill>
                        <a:effectLst/>
                        <a:latin typeface="Cambria Math" panose="02040503050406030204" pitchFamily="18" charset="0"/>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𝑅</m:t>
                        </m:r>
                      </m:e>
                      <m:sub>
                        <m:r>
                          <a:rPr lang="en-US" sz="1200" i="1" kern="1200">
                            <a:solidFill>
                              <a:schemeClr val="tx1"/>
                            </a:solidFill>
                            <a:effectLst/>
                            <a:latin typeface="Cambria Math" panose="02040503050406030204" pitchFamily="18" charset="0"/>
                            <a:ea typeface="+mn-ea"/>
                            <a:cs typeface="+mn-cs"/>
                          </a:rPr>
                          <m:t>𝑀𝐴𝑅𝐾𝐸𝑇</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𝑇</m:t>
                        </m:r>
                      </m:sub>
                    </m:sSub>
                  </m:oMath>
                </a14:m>
                <a:r>
                  <a:rPr lang="en-US" sz="1200" kern="1200" dirty="0">
                    <a:solidFill>
                      <a:schemeClr val="tx1"/>
                    </a:solidFill>
                    <a:effectLst/>
                    <a:latin typeface="+mn-lt"/>
                    <a:ea typeface="+mn-ea"/>
                    <a:cs typeface="+mn-cs"/>
                  </a:rPr>
                  <a:t>, where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𝑅</m:t>
                        </m:r>
                      </m:e>
                      <m:sub>
                        <m:r>
                          <a:rPr lang="en-US" sz="1200" i="1" kern="1200">
                            <a:solidFill>
                              <a:schemeClr val="tx1"/>
                            </a:solidFill>
                            <a:effectLst/>
                            <a:latin typeface="Cambria Math" panose="02040503050406030204" pitchFamily="18" charset="0"/>
                            <a:ea typeface="+mn-ea"/>
                            <a:cs typeface="+mn-cs"/>
                          </a:rPr>
                          <m:t>𝑖</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𝑇</m:t>
                        </m:r>
                      </m:sub>
                    </m:sSub>
                  </m:oMath>
                </a14:m>
                <a:r>
                  <a:rPr lang="en-US" sz="1200" kern="1200" dirty="0">
                    <a:solidFill>
                      <a:schemeClr val="tx1"/>
                    </a:solidFill>
                    <a:effectLst/>
                    <a:latin typeface="+mn-lt"/>
                    <a:ea typeface="+mn-ea"/>
                    <a:cs typeface="+mn-cs"/>
                  </a:rPr>
                  <a:t> is stock i's return on day T of the event window, 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𝑅</m:t>
                        </m:r>
                      </m:e>
                      <m:sub>
                        <m:r>
                          <a:rPr lang="en-US" sz="1200" i="1" kern="1200">
                            <a:solidFill>
                              <a:schemeClr val="tx1"/>
                            </a:solidFill>
                            <a:effectLst/>
                            <a:latin typeface="Cambria Math" panose="02040503050406030204" pitchFamily="18" charset="0"/>
                            <a:ea typeface="+mn-ea"/>
                            <a:cs typeface="+mn-cs"/>
                          </a:rPr>
                          <m:t>𝑀𝐴𝑅𝐾𝐸𝑇</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𝑇</m:t>
                        </m:r>
                      </m:sub>
                    </m:sSub>
                  </m:oMath>
                </a14:m>
                <a:r>
                  <a:rPr lang="en-US" sz="1200" kern="1200" dirty="0">
                    <a:solidFill>
                      <a:schemeClr val="tx1"/>
                    </a:solidFill>
                    <a:effectLst/>
                    <a:latin typeface="+mn-lt"/>
                    <a:ea typeface="+mn-ea"/>
                    <a:cs typeface="+mn-cs"/>
                  </a:rPr>
                  <a:t> is Israeli small stock </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Yeter</a:t>
                </a:r>
                <a:r>
                  <a:rPr lang="en-US" sz="1200" kern="1200" dirty="0">
                    <a:solidFill>
                      <a:schemeClr val="tx1"/>
                    </a:solidFill>
                    <a:effectLst/>
                    <a:latin typeface="+mn-lt"/>
                    <a:ea typeface="+mn-ea"/>
                    <a:cs typeface="+mn-cs"/>
                  </a:rPr>
                  <a:t>) index return on day T.(All of our sample stocks belong to this index.). Then, we compute the Cumulative Abnormal Return (CAR) for stock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𝐶𝐴𝑅</m:t>
                        </m:r>
                      </m:e>
                      <m:sub>
                        <m:r>
                          <a:rPr lang="en-US" sz="1200" i="1" kern="1200">
                            <a:solidFill>
                              <a:schemeClr val="tx1"/>
                            </a:solidFill>
                            <a:effectLst/>
                            <a:latin typeface="Cambria Math" panose="02040503050406030204" pitchFamily="18" charset="0"/>
                            <a:ea typeface="+mn-ea"/>
                            <a:cs typeface="+mn-cs"/>
                          </a:rPr>
                          <m:t>𝑖</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𝑇𝑏</m:t>
                    </m:r>
                    <m:r>
                      <a:rPr lang="en-US" sz="1200" i="1" kern="1200">
                        <a:solidFill>
                          <a:schemeClr val="tx1"/>
                        </a:solidFill>
                        <a:effectLst/>
                        <a:latin typeface="Cambria Math" panose="02040503050406030204" pitchFamily="18" charset="0"/>
                        <a:ea typeface="+mn-ea"/>
                        <a:cs typeface="+mn-cs"/>
                      </a:rPr>
                      <m:t>, </m:t>
                    </m:r>
                    <m:r>
                      <a:rPr lang="en-US" sz="1200" i="1" kern="1200">
                        <a:solidFill>
                          <a:schemeClr val="tx1"/>
                        </a:solidFill>
                        <a:effectLst/>
                        <a:latin typeface="Cambria Math" panose="02040503050406030204" pitchFamily="18" charset="0"/>
                        <a:ea typeface="+mn-ea"/>
                        <a:cs typeface="+mn-cs"/>
                      </a:rPr>
                      <m:t>𝑇𝑒</m:t>
                    </m:r>
                    <m:r>
                      <a:rPr lang="en-US" sz="1200" i="1" kern="1200">
                        <a:solidFill>
                          <a:schemeClr val="tx1"/>
                        </a:solidFill>
                        <a:effectLst/>
                        <a:latin typeface="Cambria Math" panose="02040503050406030204" pitchFamily="18" charset="0"/>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nary>
                          <m:naryPr>
                            <m:chr m:val="∏"/>
                            <m:limLoc m:val="undOvr"/>
                            <m:ctrlPr>
                              <a:rPr lang="en-US" sz="1200" i="1" kern="1200">
                                <a:solidFill>
                                  <a:schemeClr val="tx1"/>
                                </a:solidFill>
                                <a:effectLst/>
                                <a:latin typeface="Cambria Math" panose="02040503050406030204" pitchFamily="18" charset="0"/>
                                <a:ea typeface="+mn-ea"/>
                                <a:cs typeface="+mn-cs"/>
                              </a:rPr>
                            </m:ctrlPr>
                          </m:naryPr>
                          <m:sub>
                            <m:r>
                              <a:rPr lang="en-US" sz="1200" i="1" kern="1200">
                                <a:solidFill>
                                  <a:schemeClr val="tx1"/>
                                </a:solidFill>
                                <a:effectLst/>
                                <a:latin typeface="Cambria Math" panose="02040503050406030204" pitchFamily="18" charset="0"/>
                                <a:ea typeface="+mn-ea"/>
                                <a:cs typeface="+mn-cs"/>
                              </a:rPr>
                              <m:t>𝑇𝑏</m:t>
                            </m:r>
                          </m:sub>
                          <m:sup>
                            <m:r>
                              <a:rPr lang="en-US" sz="1200" i="1" kern="1200">
                                <a:solidFill>
                                  <a:schemeClr val="tx1"/>
                                </a:solidFill>
                                <a:effectLst/>
                                <a:latin typeface="Cambria Math" panose="02040503050406030204" pitchFamily="18" charset="0"/>
                                <a:ea typeface="+mn-ea"/>
                                <a:cs typeface="+mn-cs"/>
                              </a:rPr>
                              <m:t>𝑇𝑒</m:t>
                            </m:r>
                          </m:sup>
                          <m:e>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𝐴𝑅</m:t>
                            </m:r>
                          </m:e>
                        </m:nary>
                      </m:e>
                      <m:sub>
                        <m:r>
                          <a:rPr lang="en-US" sz="1200" i="1" kern="1200">
                            <a:solidFill>
                              <a:schemeClr val="tx1"/>
                            </a:solidFill>
                            <a:effectLst/>
                            <a:latin typeface="Cambria Math" panose="02040503050406030204" pitchFamily="18" charset="0"/>
                            <a:ea typeface="+mn-ea"/>
                            <a:cs typeface="+mn-cs"/>
                          </a:rPr>
                          <m:t>𝑖</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𝑇</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1</m:t>
                    </m:r>
                  </m:oMath>
                </a14:m>
                <a:r>
                  <a:rPr lang="en-US" sz="1200" kern="1200" dirty="0">
                    <a:solidFill>
                      <a:schemeClr val="tx1"/>
                    </a:solidFill>
                    <a:effectLst/>
                    <a:latin typeface="+mn-lt"/>
                    <a:ea typeface="+mn-ea"/>
                    <a:cs typeface="+mn-cs"/>
                  </a:rPr>
                  <a:t>, where day Tb is day A-25, and day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is the respective day T on the horizontal axis, till the day D+25.</a:t>
                </a:r>
              </a:p>
              <a:p>
                <a:pPr algn="l" rtl="0"/>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Explain – why net of market! The figure shows the mean cumulative abnormal return (CAR) for the target stocks in 86 failed offers around the offer announcement for each day. To calculate abnormal returns, we employ the net of market methodology. First, for each offer we identify the announcement day (day A) and decision day (day D). For each day T within the window A-25 through D+25, we compute the abnormal return of the stock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as: </a:t>
                </a:r>
                <a:r>
                  <a:rPr lang="en-US" sz="1200" i="0" kern="1200">
                    <a:solidFill>
                      <a:schemeClr val="tx1"/>
                    </a:solidFill>
                    <a:effectLst/>
                    <a:latin typeface="+mn-lt"/>
                    <a:ea typeface="+mn-ea"/>
                    <a:cs typeface="+mn-cs"/>
                  </a:rPr>
                  <a:t>〖𝐴𝑅〗_(𝑖,𝑇)= 𝑅_(𝑖,𝑇)− 𝑅_(𝑀𝐴𝑅𝐾𝐸𝑇,𝑇)</a:t>
                </a:r>
                <a:r>
                  <a:rPr lang="en-US" sz="1200" kern="1200" dirty="0">
                    <a:solidFill>
                      <a:schemeClr val="tx1"/>
                    </a:solidFill>
                    <a:effectLst/>
                    <a:latin typeface="+mn-lt"/>
                    <a:ea typeface="+mn-ea"/>
                    <a:cs typeface="+mn-cs"/>
                  </a:rPr>
                  <a:t>, where </a:t>
                </a:r>
                <a:r>
                  <a:rPr lang="en-US" sz="1200" i="0" kern="1200">
                    <a:solidFill>
                      <a:schemeClr val="tx1"/>
                    </a:solidFill>
                    <a:effectLst/>
                    <a:latin typeface="+mn-lt"/>
                    <a:ea typeface="+mn-ea"/>
                    <a:cs typeface="+mn-cs"/>
                  </a:rPr>
                  <a:t>𝑅_(𝑖,𝑇)</a:t>
                </a:r>
                <a:r>
                  <a:rPr lang="en-US" sz="1200" kern="1200" dirty="0">
                    <a:solidFill>
                      <a:schemeClr val="tx1"/>
                    </a:solidFill>
                    <a:effectLst/>
                    <a:latin typeface="+mn-lt"/>
                    <a:ea typeface="+mn-ea"/>
                    <a:cs typeface="+mn-cs"/>
                  </a:rPr>
                  <a:t> is stock i's return on day T of the event window, and </a:t>
                </a:r>
                <a:r>
                  <a:rPr lang="en-US" sz="1200" i="0" kern="1200">
                    <a:solidFill>
                      <a:schemeClr val="tx1"/>
                    </a:solidFill>
                    <a:effectLst/>
                    <a:latin typeface="+mn-lt"/>
                    <a:ea typeface="+mn-ea"/>
                    <a:cs typeface="+mn-cs"/>
                  </a:rPr>
                  <a:t>𝑅_(𝑀𝐴𝑅𝐾𝐸𝑇,𝑇)</a:t>
                </a:r>
                <a:r>
                  <a:rPr lang="en-US" sz="1200" kern="1200" dirty="0">
                    <a:solidFill>
                      <a:schemeClr val="tx1"/>
                    </a:solidFill>
                    <a:effectLst/>
                    <a:latin typeface="+mn-lt"/>
                    <a:ea typeface="+mn-ea"/>
                    <a:cs typeface="+mn-cs"/>
                  </a:rPr>
                  <a:t> is Israeli small stock </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Yeter</a:t>
                </a:r>
                <a:r>
                  <a:rPr lang="en-US" sz="1200" kern="1200" dirty="0">
                    <a:solidFill>
                      <a:schemeClr val="tx1"/>
                    </a:solidFill>
                    <a:effectLst/>
                    <a:latin typeface="+mn-lt"/>
                    <a:ea typeface="+mn-ea"/>
                    <a:cs typeface="+mn-cs"/>
                  </a:rPr>
                  <a:t>) index return on day T.(All of our sample stocks belong to this index.). Then, we compute the Cumulative Abnormal Return (CAR) for stock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as: </a:t>
                </a:r>
                <a:r>
                  <a:rPr lang="en-US" sz="1200" i="0" kern="1200">
                    <a:solidFill>
                      <a:schemeClr val="tx1"/>
                    </a:solidFill>
                    <a:effectLst/>
                    <a:latin typeface="+mn-lt"/>
                    <a:ea typeface="+mn-ea"/>
                    <a:cs typeface="+mn-cs"/>
                  </a:rPr>
                  <a:t>〖𝐶𝐴𝑅〗_𝑖 (𝑇𝑏, 𝑇𝑒)= ∏1_𝑇𝑏^𝑇𝑒▒〖(1+𝐴𝑅〗_(𝑖,𝑇))−1</a:t>
                </a:r>
                <a:r>
                  <a:rPr lang="en-US" sz="1200" kern="1200" dirty="0">
                    <a:solidFill>
                      <a:schemeClr val="tx1"/>
                    </a:solidFill>
                    <a:effectLst/>
                    <a:latin typeface="+mn-lt"/>
                    <a:ea typeface="+mn-ea"/>
                    <a:cs typeface="+mn-cs"/>
                  </a:rPr>
                  <a:t>, where day Tb is day A-25, and day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is the respective day T on the horizontal axis, till the day D+25.</a:t>
                </a:r>
              </a:p>
              <a:p>
                <a:pPr algn="l" rtl="0"/>
                <a:endParaRPr lang="en-US" sz="1200" kern="1200" dirty="0">
                  <a:solidFill>
                    <a:schemeClr val="tx1"/>
                  </a:solidFill>
                  <a:effectLst/>
                  <a:latin typeface="+mn-lt"/>
                  <a:ea typeface="+mn-ea"/>
                  <a:cs typeface="+mn-cs"/>
                </a:endParaRPr>
              </a:p>
            </p:txBody>
          </p:sp>
        </mc:Fallback>
      </mc:AlternateContent>
      <p:sp>
        <p:nvSpPr>
          <p:cNvPr id="4" name="Footer Placeholder 3"/>
          <p:cNvSpPr>
            <a:spLocks noGrp="1"/>
          </p:cNvSpPr>
          <p:nvPr>
            <p:ph type="ftr" sz="quarter" idx="10"/>
          </p:nvPr>
        </p:nvSpPr>
        <p:spPr/>
        <p:txBody>
          <a:bodyPr/>
          <a:lstStyle/>
          <a:p>
            <a:r>
              <a:rPr lang="he-IL"/>
              <a:t>טיוטא לדיון</a:t>
            </a:r>
          </a:p>
        </p:txBody>
      </p:sp>
    </p:spTree>
    <p:extLst>
      <p:ext uri="{BB962C8B-B14F-4D97-AF65-F5344CB8AC3E}">
        <p14:creationId xmlns:p14="http://schemas.microsoft.com/office/powerpoint/2010/main" val="428178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9D32971A-9525-4FC9-AAFC-CCD27D39D92A}" type="slidenum">
              <a:rPr lang="he-IL" sz="1200">
                <a:solidFill>
                  <a:prstClr val="black"/>
                </a:solidFill>
                <a:latin typeface="Calibri"/>
              </a:rPr>
              <a:pPr algn="l">
                <a:defRPr/>
              </a:pPr>
              <a:t>31</a:t>
            </a:fld>
            <a:endParaRPr lang="he-IL" sz="1200" dirty="0">
              <a:solidFill>
                <a:prstClr val="black"/>
              </a:solidFill>
              <a:latin typeface="Calibri"/>
            </a:endParaRPr>
          </a:p>
        </p:txBody>
      </p:sp>
    </p:spTree>
    <p:extLst>
      <p:ext uri="{BB962C8B-B14F-4D97-AF65-F5344CB8AC3E}">
        <p14:creationId xmlns:p14="http://schemas.microsoft.com/office/powerpoint/2010/main" val="696925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Footer Placeholder 3"/>
          <p:cNvSpPr>
            <a:spLocks noGrp="1"/>
          </p:cNvSpPr>
          <p:nvPr>
            <p:ph type="ftr" sz="quarter" idx="10"/>
          </p:nvPr>
        </p:nvSpPr>
        <p:spPr/>
        <p:txBody>
          <a:bodyPr/>
          <a:lstStyle/>
          <a:p>
            <a:r>
              <a:rPr lang="he-IL"/>
              <a:t>טיוטא לדיון</a:t>
            </a:r>
          </a:p>
        </p:txBody>
      </p:sp>
    </p:spTree>
    <p:extLst>
      <p:ext uri="{BB962C8B-B14F-4D97-AF65-F5344CB8AC3E}">
        <p14:creationId xmlns:p14="http://schemas.microsoft.com/office/powerpoint/2010/main" val="2955553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Footer Placeholder 3"/>
          <p:cNvSpPr>
            <a:spLocks noGrp="1"/>
          </p:cNvSpPr>
          <p:nvPr>
            <p:ph type="ftr" sz="quarter" idx="10"/>
          </p:nvPr>
        </p:nvSpPr>
        <p:spPr/>
        <p:txBody>
          <a:bodyPr/>
          <a:lstStyle/>
          <a:p>
            <a:r>
              <a:rPr lang="he-IL"/>
              <a:t>טיוטא לדיון</a:t>
            </a:r>
          </a:p>
        </p:txBody>
      </p:sp>
    </p:spTree>
    <p:extLst>
      <p:ext uri="{BB962C8B-B14F-4D97-AF65-F5344CB8AC3E}">
        <p14:creationId xmlns:p14="http://schemas.microsoft.com/office/powerpoint/2010/main" val="2955553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Footer Placeholder 3"/>
          <p:cNvSpPr>
            <a:spLocks noGrp="1"/>
          </p:cNvSpPr>
          <p:nvPr>
            <p:ph type="ftr" sz="quarter" idx="10"/>
          </p:nvPr>
        </p:nvSpPr>
        <p:spPr/>
        <p:txBody>
          <a:bodyPr/>
          <a:lstStyle/>
          <a:p>
            <a:r>
              <a:rPr lang="he-IL"/>
              <a:t>טיוטא לדיון</a:t>
            </a:r>
          </a:p>
        </p:txBody>
      </p:sp>
    </p:spTree>
    <p:extLst>
      <p:ext uri="{BB962C8B-B14F-4D97-AF65-F5344CB8AC3E}">
        <p14:creationId xmlns:p14="http://schemas.microsoft.com/office/powerpoint/2010/main" val="1288134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Footer Placeholder 3"/>
          <p:cNvSpPr>
            <a:spLocks noGrp="1"/>
          </p:cNvSpPr>
          <p:nvPr>
            <p:ph type="ftr" sz="quarter" idx="10"/>
          </p:nvPr>
        </p:nvSpPr>
        <p:spPr/>
        <p:txBody>
          <a:bodyPr/>
          <a:lstStyle/>
          <a:p>
            <a:r>
              <a:rPr lang="he-IL"/>
              <a:t>טיוטא לדיון</a:t>
            </a:r>
          </a:p>
        </p:txBody>
      </p:sp>
    </p:spTree>
    <p:extLst>
      <p:ext uri="{BB962C8B-B14F-4D97-AF65-F5344CB8AC3E}">
        <p14:creationId xmlns:p14="http://schemas.microsoft.com/office/powerpoint/2010/main" val="1288134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36</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53835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37</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69135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38</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25786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9D32971A-9525-4FC9-AAFC-CCD27D39D92A}" type="slidenum">
              <a:rPr lang="he-IL" sz="1200">
                <a:solidFill>
                  <a:prstClr val="black"/>
                </a:solidFill>
                <a:latin typeface="Calibri"/>
              </a:rPr>
              <a:pPr algn="l">
                <a:defRPr/>
              </a:pPr>
              <a:t>39</a:t>
            </a:fld>
            <a:endParaRPr lang="he-IL" sz="1200" dirty="0">
              <a:solidFill>
                <a:prstClr val="black"/>
              </a:solidFill>
              <a:latin typeface="Calibri"/>
            </a:endParaRPr>
          </a:p>
        </p:txBody>
      </p:sp>
    </p:spTree>
    <p:extLst>
      <p:ext uri="{BB962C8B-B14F-4D97-AF65-F5344CB8AC3E}">
        <p14:creationId xmlns:p14="http://schemas.microsoft.com/office/powerpoint/2010/main" val="185383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41050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40</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53835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41</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919405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42</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9453229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43</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51838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5</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3525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6</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65878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7</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56626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8</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92465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a:p>
        </p:txBody>
      </p:sp>
      <p:sp>
        <p:nvSpPr>
          <p:cNvPr id="5124" name="מציין מיקום של מספר שקופית 3"/>
          <p:cNvSpPr txBox="1">
            <a:spLocks noGrp="1"/>
          </p:cNvSpPr>
          <p:nvPr/>
        </p:nvSpPr>
        <p:spPr bwMode="auto">
          <a:xfrm>
            <a:off x="1588" y="8685213"/>
            <a:ext cx="2971800" cy="457200"/>
          </a:xfrm>
          <a:prstGeom prst="rect">
            <a:avLst/>
          </a:prstGeom>
          <a:noFill/>
          <a:ln>
            <a:miter lim="800000"/>
            <a:headEnd/>
            <a:tailEnd/>
          </a:ln>
        </p:spPr>
        <p:txBody>
          <a:bodyPr rtlCol="1" anchor="b"/>
          <a:lstStyle/>
          <a:p>
            <a:pPr marL="0" marR="0" lvl="0" indent="0" algn="l" defTabSz="914400" rtl="1" eaLnBrk="1" fontAlgn="base" latinLnBrk="0" hangingPunct="1">
              <a:lnSpc>
                <a:spcPct val="100000"/>
              </a:lnSpc>
              <a:spcBef>
                <a:spcPct val="0"/>
              </a:spcBef>
              <a:spcAft>
                <a:spcPct val="0"/>
              </a:spcAft>
              <a:buClrTx/>
              <a:buSzTx/>
              <a:buFontTx/>
              <a:buNone/>
              <a:tabLst/>
              <a:defRPr/>
            </a:pPr>
            <a:fld id="{9D32971A-9525-4FC9-AAFC-CCD27D39D92A}" type="slidenum">
              <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9</a:t>
            </a:fld>
            <a:endParaRPr kumimoji="0" lang="he-I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1013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מלבן 5"/>
          <p:cNvSpPr/>
          <p:nvPr userDrawn="1"/>
        </p:nvSpPr>
        <p:spPr bwMode="auto">
          <a:xfrm>
            <a:off x="76200" y="3378056"/>
            <a:ext cx="8991600" cy="101888"/>
          </a:xfrm>
          <a:prstGeom prst="rect">
            <a:avLst/>
          </a:prstGeom>
          <a:solidFill>
            <a:schemeClr val="tx1">
              <a:lumMod val="50000"/>
              <a:lumOff val="50000"/>
            </a:schemeClr>
          </a:solidFill>
          <a:ln w="9525" cap="flat" cmpd="sng" algn="ctr">
            <a:solidFill>
              <a:srgbClr val="8D8E8B"/>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defPPr>
              <a:defRPr lang="he-IL"/>
            </a:defPPr>
            <a:lvl1pPr algn="ctr" rtl="1" fontAlgn="base">
              <a:spcBef>
                <a:spcPct val="0"/>
              </a:spcBef>
              <a:spcAft>
                <a:spcPct val="0"/>
              </a:spcAft>
              <a:defRPr sz="4400" kern="1200">
                <a:solidFill>
                  <a:schemeClr val="tx2"/>
                </a:solidFill>
                <a:latin typeface="Arial" pitchFamily="34" charset="0"/>
                <a:ea typeface="+mn-ea"/>
                <a:cs typeface="Arial" pitchFamily="34" charset="0"/>
              </a:defRPr>
            </a:lvl1pPr>
            <a:lvl2pPr marL="457200" algn="ctr" rtl="1" fontAlgn="base">
              <a:spcBef>
                <a:spcPct val="0"/>
              </a:spcBef>
              <a:spcAft>
                <a:spcPct val="0"/>
              </a:spcAft>
              <a:defRPr sz="4400" kern="1200">
                <a:solidFill>
                  <a:schemeClr val="tx2"/>
                </a:solidFill>
                <a:latin typeface="Arial" pitchFamily="34" charset="0"/>
                <a:ea typeface="+mn-ea"/>
                <a:cs typeface="Arial" pitchFamily="34" charset="0"/>
              </a:defRPr>
            </a:lvl2pPr>
            <a:lvl3pPr marL="914400" algn="ctr" rtl="1" fontAlgn="base">
              <a:spcBef>
                <a:spcPct val="0"/>
              </a:spcBef>
              <a:spcAft>
                <a:spcPct val="0"/>
              </a:spcAft>
              <a:defRPr sz="4400" kern="1200">
                <a:solidFill>
                  <a:schemeClr val="tx2"/>
                </a:solidFill>
                <a:latin typeface="Arial" pitchFamily="34" charset="0"/>
                <a:ea typeface="+mn-ea"/>
                <a:cs typeface="Arial" pitchFamily="34" charset="0"/>
              </a:defRPr>
            </a:lvl3pPr>
            <a:lvl4pPr marL="1371600" algn="ctr" rtl="1" fontAlgn="base">
              <a:spcBef>
                <a:spcPct val="0"/>
              </a:spcBef>
              <a:spcAft>
                <a:spcPct val="0"/>
              </a:spcAft>
              <a:defRPr sz="4400" kern="1200">
                <a:solidFill>
                  <a:schemeClr val="tx2"/>
                </a:solidFill>
                <a:latin typeface="Arial" pitchFamily="34" charset="0"/>
                <a:ea typeface="+mn-ea"/>
                <a:cs typeface="Arial" pitchFamily="34" charset="0"/>
              </a:defRPr>
            </a:lvl4pPr>
            <a:lvl5pPr marL="1828800" algn="ctr" rtl="1" fontAlgn="base">
              <a:spcBef>
                <a:spcPct val="0"/>
              </a:spcBef>
              <a:spcAft>
                <a:spcPct val="0"/>
              </a:spcAft>
              <a:defRPr sz="4400" kern="1200">
                <a:solidFill>
                  <a:schemeClr val="tx2"/>
                </a:solidFill>
                <a:latin typeface="Arial" pitchFamily="34" charset="0"/>
                <a:ea typeface="+mn-ea"/>
                <a:cs typeface="Arial" pitchFamily="34" charset="0"/>
              </a:defRPr>
            </a:lvl5pPr>
            <a:lvl6pPr marL="2286000" algn="r" defTabSz="914400" rtl="1" eaLnBrk="1" latinLnBrk="0" hangingPunct="1">
              <a:defRPr sz="4400" kern="1200">
                <a:solidFill>
                  <a:schemeClr val="tx2"/>
                </a:solidFill>
                <a:latin typeface="Arial" pitchFamily="34" charset="0"/>
                <a:ea typeface="+mn-ea"/>
                <a:cs typeface="Arial" pitchFamily="34" charset="0"/>
              </a:defRPr>
            </a:lvl6pPr>
            <a:lvl7pPr marL="2743200" algn="r" defTabSz="914400" rtl="1" eaLnBrk="1" latinLnBrk="0" hangingPunct="1">
              <a:defRPr sz="4400" kern="1200">
                <a:solidFill>
                  <a:schemeClr val="tx2"/>
                </a:solidFill>
                <a:latin typeface="Arial" pitchFamily="34" charset="0"/>
                <a:ea typeface="+mn-ea"/>
                <a:cs typeface="Arial" pitchFamily="34" charset="0"/>
              </a:defRPr>
            </a:lvl7pPr>
            <a:lvl8pPr marL="3200400" algn="r" defTabSz="914400" rtl="1" eaLnBrk="1" latinLnBrk="0" hangingPunct="1">
              <a:defRPr sz="4400" kern="1200">
                <a:solidFill>
                  <a:schemeClr val="tx2"/>
                </a:solidFill>
                <a:latin typeface="Arial" pitchFamily="34" charset="0"/>
                <a:ea typeface="+mn-ea"/>
                <a:cs typeface="Arial" pitchFamily="34" charset="0"/>
              </a:defRPr>
            </a:lvl8pPr>
            <a:lvl9pPr marL="3657600" algn="r" defTabSz="914400" rtl="1" eaLnBrk="1" latinLnBrk="0" hangingPunct="1">
              <a:defRPr sz="4400" kern="1200">
                <a:solidFill>
                  <a:schemeClr val="tx2"/>
                </a:solidFill>
                <a:latin typeface="Arial" pitchFamily="34" charset="0"/>
                <a:ea typeface="+mn-ea"/>
                <a:cs typeface="Arial" pitchFamily="34" charset="0"/>
              </a:defRPr>
            </a:lvl9p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4400" b="0" i="0" u="none" strike="noStrike" cap="none" normalizeH="0" baseline="0" dirty="0">
              <a:ln>
                <a:noFill/>
              </a:ln>
              <a:solidFill>
                <a:schemeClr val="tx2"/>
              </a:solidFill>
              <a:effectLst/>
              <a:latin typeface="Arial" charset="0"/>
              <a:cs typeface="Arial" charset="0"/>
            </a:endParaRPr>
          </a:p>
        </p:txBody>
      </p:sp>
      <p:sp>
        <p:nvSpPr>
          <p:cNvPr id="7" name="מלבן 6"/>
          <p:cNvSpPr/>
          <p:nvPr userDrawn="1"/>
        </p:nvSpPr>
        <p:spPr bwMode="auto">
          <a:xfrm>
            <a:off x="5943600" y="6705600"/>
            <a:ext cx="3200400"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4400" b="0" i="0" u="none" strike="noStrike" cap="none" normalizeH="0" baseline="0" dirty="0">
              <a:ln>
                <a:noFill/>
              </a:ln>
              <a:solidFill>
                <a:schemeClr val="tx2"/>
              </a:solidFill>
              <a:effectLst/>
              <a:latin typeface="Arial"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47625"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7" name="מציין מיקום תוכן 2"/>
          <p:cNvSpPr>
            <a:spLocks noGrp="1"/>
          </p:cNvSpPr>
          <p:nvPr>
            <p:ph idx="1" hasCustomPrompt="1"/>
          </p:nvPr>
        </p:nvSpPr>
        <p:spPr>
          <a:xfrm>
            <a:off x="200025" y="5638800"/>
            <a:ext cx="8763000" cy="609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a:lnSpc>
                <a:spcPct val="100000"/>
              </a:lnSpc>
              <a:spcBef>
                <a:spcPts val="0"/>
              </a:spcBef>
              <a:spcAft>
                <a:spcPts val="600"/>
              </a:spcAft>
              <a:buClr>
                <a:srgbClr val="660066"/>
              </a:buClr>
              <a:buFont typeface="Arial" pitchFamily="34" charset="0"/>
              <a:buChar char="-"/>
              <a:defRPr sz="1200" b="0">
                <a:solidFill>
                  <a:schemeClr val="tx1"/>
                </a:solidFill>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p:txBody>
      </p:sp>
      <p:sp>
        <p:nvSpPr>
          <p:cNvPr id="8" name="מציין מיקום תוכן 2"/>
          <p:cNvSpPr>
            <a:spLocks noGrp="1"/>
          </p:cNvSpPr>
          <p:nvPr>
            <p:ph idx="10"/>
          </p:nvPr>
        </p:nvSpPr>
        <p:spPr>
          <a:xfrm>
            <a:off x="190500" y="1447800"/>
            <a:ext cx="8763000" cy="99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9" name="מציין מיקום תוכן 2"/>
          <p:cNvSpPr>
            <a:spLocks noGrp="1"/>
          </p:cNvSpPr>
          <p:nvPr>
            <p:ph idx="11"/>
          </p:nvPr>
        </p:nvSpPr>
        <p:spPr>
          <a:xfrm>
            <a:off x="200025" y="2590800"/>
            <a:ext cx="8763000" cy="2895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12" name="מציין מיקום תוכן 2"/>
          <p:cNvSpPr>
            <a:spLocks noGrp="1"/>
          </p:cNvSpPr>
          <p:nvPr>
            <p:ph idx="1"/>
          </p:nvPr>
        </p:nvSpPr>
        <p:spPr>
          <a:xfrm>
            <a:off x="4543425" y="1447800"/>
            <a:ext cx="4419600" cy="480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12" name="מציין מיקום תוכן 2"/>
          <p:cNvSpPr>
            <a:spLocks noGrp="1"/>
          </p:cNvSpPr>
          <p:nvPr>
            <p:ph idx="1"/>
          </p:nvPr>
        </p:nvSpPr>
        <p:spPr>
          <a:xfrm>
            <a:off x="4638675" y="1447800"/>
            <a:ext cx="4320000" cy="480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7" name="מציין מיקום תוכן 2"/>
          <p:cNvSpPr>
            <a:spLocks noGrp="1"/>
          </p:cNvSpPr>
          <p:nvPr>
            <p:ph idx="10"/>
          </p:nvPr>
        </p:nvSpPr>
        <p:spPr>
          <a:xfrm>
            <a:off x="175800" y="1447800"/>
            <a:ext cx="4320000" cy="480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cxnSp>
        <p:nvCxnSpPr>
          <p:cNvPr id="9" name="מחבר ישר 8"/>
          <p:cNvCxnSpPr/>
          <p:nvPr userDrawn="1"/>
        </p:nvCxnSpPr>
        <p:spPr bwMode="auto">
          <a:xfrm>
            <a:off x="4572000" y="1524000"/>
            <a:ext cx="0" cy="4648200"/>
          </a:xfrm>
          <a:prstGeom prst="line">
            <a:avLst/>
          </a:prstGeom>
          <a:noFill/>
          <a:ln w="12700" cap="flat" cmpd="sng" algn="ctr">
            <a:solidFill>
              <a:srgbClr val="8D8E8B"/>
            </a:solidFill>
            <a:prstDash val="sysDot"/>
            <a:round/>
            <a:headEnd type="none" w="med" len="med"/>
            <a:tailEnd type="none" w="med" len="med"/>
          </a:ln>
          <a:effectLst/>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12" name="מציין מיקום תוכן 2"/>
          <p:cNvSpPr>
            <a:spLocks noGrp="1"/>
          </p:cNvSpPr>
          <p:nvPr>
            <p:ph idx="1"/>
          </p:nvPr>
        </p:nvSpPr>
        <p:spPr>
          <a:xfrm>
            <a:off x="4648200" y="1447800"/>
            <a:ext cx="4320000" cy="480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7" name="מציין מיקום תוכן 2"/>
          <p:cNvSpPr>
            <a:spLocks noGrp="1"/>
          </p:cNvSpPr>
          <p:nvPr>
            <p:ph idx="10"/>
          </p:nvPr>
        </p:nvSpPr>
        <p:spPr>
          <a:xfrm>
            <a:off x="175800" y="1447800"/>
            <a:ext cx="4320000" cy="1219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8" name="מציין מיקום תוכן 2"/>
          <p:cNvSpPr>
            <a:spLocks noGrp="1"/>
          </p:cNvSpPr>
          <p:nvPr>
            <p:ph idx="11"/>
          </p:nvPr>
        </p:nvSpPr>
        <p:spPr>
          <a:xfrm>
            <a:off x="173666" y="2819400"/>
            <a:ext cx="4320000" cy="34290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12" name="מציין מיקום תוכן 2"/>
          <p:cNvSpPr>
            <a:spLocks noGrp="1"/>
          </p:cNvSpPr>
          <p:nvPr>
            <p:ph idx="1"/>
          </p:nvPr>
        </p:nvSpPr>
        <p:spPr>
          <a:xfrm>
            <a:off x="4648200" y="1447800"/>
            <a:ext cx="4320000" cy="99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8" name="מציין מיקום תוכן 2"/>
          <p:cNvSpPr>
            <a:spLocks noGrp="1"/>
          </p:cNvSpPr>
          <p:nvPr>
            <p:ph idx="11"/>
          </p:nvPr>
        </p:nvSpPr>
        <p:spPr>
          <a:xfrm>
            <a:off x="173666" y="1447800"/>
            <a:ext cx="4320000" cy="480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9" name="מציין מיקום תוכן 2"/>
          <p:cNvSpPr>
            <a:spLocks noGrp="1"/>
          </p:cNvSpPr>
          <p:nvPr>
            <p:ph idx="12"/>
          </p:nvPr>
        </p:nvSpPr>
        <p:spPr>
          <a:xfrm>
            <a:off x="4648200" y="2667000"/>
            <a:ext cx="4320000" cy="35814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12" name="מציין מיקום תוכן 2"/>
          <p:cNvSpPr>
            <a:spLocks noGrp="1"/>
          </p:cNvSpPr>
          <p:nvPr>
            <p:ph idx="1"/>
          </p:nvPr>
        </p:nvSpPr>
        <p:spPr>
          <a:xfrm>
            <a:off x="173666" y="1447800"/>
            <a:ext cx="8794534" cy="22860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8" name="מציין מיקום תוכן 2"/>
          <p:cNvSpPr>
            <a:spLocks noGrp="1"/>
          </p:cNvSpPr>
          <p:nvPr>
            <p:ph idx="11"/>
          </p:nvPr>
        </p:nvSpPr>
        <p:spPr>
          <a:xfrm>
            <a:off x="173666" y="3886200"/>
            <a:ext cx="4320000" cy="2362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9" name="מציין מיקום תוכן 2"/>
          <p:cNvSpPr>
            <a:spLocks noGrp="1"/>
          </p:cNvSpPr>
          <p:nvPr>
            <p:ph idx="12"/>
          </p:nvPr>
        </p:nvSpPr>
        <p:spPr>
          <a:xfrm>
            <a:off x="4648200" y="3886200"/>
            <a:ext cx="4320000" cy="2362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2" name="מציין מיקום תוכן 2"/>
          <p:cNvSpPr>
            <a:spLocks noGrp="1"/>
          </p:cNvSpPr>
          <p:nvPr>
            <p:ph idx="1"/>
          </p:nvPr>
        </p:nvSpPr>
        <p:spPr>
          <a:xfrm>
            <a:off x="173666" y="914400"/>
            <a:ext cx="8794534" cy="28194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8" name="מציין מיקום תוכן 2"/>
          <p:cNvSpPr>
            <a:spLocks noGrp="1"/>
          </p:cNvSpPr>
          <p:nvPr>
            <p:ph idx="11"/>
          </p:nvPr>
        </p:nvSpPr>
        <p:spPr>
          <a:xfrm>
            <a:off x="173666" y="3886200"/>
            <a:ext cx="4320000" cy="2362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9" name="מציין מיקום תוכן 2"/>
          <p:cNvSpPr>
            <a:spLocks noGrp="1"/>
          </p:cNvSpPr>
          <p:nvPr>
            <p:ph idx="12"/>
          </p:nvPr>
        </p:nvSpPr>
        <p:spPr>
          <a:xfrm>
            <a:off x="4648200" y="3886200"/>
            <a:ext cx="4320000" cy="2362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12" name="מציין מיקום תוכן 2"/>
          <p:cNvSpPr>
            <a:spLocks noGrp="1"/>
          </p:cNvSpPr>
          <p:nvPr>
            <p:ph idx="1"/>
          </p:nvPr>
        </p:nvSpPr>
        <p:spPr>
          <a:xfrm>
            <a:off x="4648200" y="1447800"/>
            <a:ext cx="4320000" cy="22860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8" name="מציין מיקום תוכן 2"/>
          <p:cNvSpPr>
            <a:spLocks noGrp="1"/>
          </p:cNvSpPr>
          <p:nvPr>
            <p:ph idx="11"/>
          </p:nvPr>
        </p:nvSpPr>
        <p:spPr>
          <a:xfrm>
            <a:off x="173666" y="5334000"/>
            <a:ext cx="4320000" cy="9144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9" name="מציין מיקום תוכן 2"/>
          <p:cNvSpPr>
            <a:spLocks noGrp="1"/>
          </p:cNvSpPr>
          <p:nvPr>
            <p:ph idx="12"/>
          </p:nvPr>
        </p:nvSpPr>
        <p:spPr>
          <a:xfrm>
            <a:off x="4648200" y="3886200"/>
            <a:ext cx="4320000" cy="2362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13" name="מציין מיקום תוכן 2"/>
          <p:cNvSpPr>
            <a:spLocks noGrp="1"/>
          </p:cNvSpPr>
          <p:nvPr>
            <p:ph idx="13"/>
          </p:nvPr>
        </p:nvSpPr>
        <p:spPr>
          <a:xfrm>
            <a:off x="164275" y="1447800"/>
            <a:ext cx="4320000" cy="99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14" name="מציין מיקום תוכן 2"/>
          <p:cNvSpPr>
            <a:spLocks noGrp="1"/>
          </p:cNvSpPr>
          <p:nvPr>
            <p:ph idx="14"/>
          </p:nvPr>
        </p:nvSpPr>
        <p:spPr>
          <a:xfrm>
            <a:off x="164275" y="2580898"/>
            <a:ext cx="4320000" cy="25920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12" name="מציין מיקום תוכן 2"/>
          <p:cNvSpPr>
            <a:spLocks noGrp="1"/>
          </p:cNvSpPr>
          <p:nvPr>
            <p:ph idx="1"/>
          </p:nvPr>
        </p:nvSpPr>
        <p:spPr>
          <a:xfrm>
            <a:off x="4648200" y="1447800"/>
            <a:ext cx="4320000" cy="4800600"/>
          </a:xfrm>
          <a:prstGeom prst="rect">
            <a:avLst/>
          </a:prstGeom>
        </p:spPr>
        <p:txBody>
          <a:bodyPr/>
          <a:lstStyle>
            <a:lvl1pPr marL="180000" indent="-180000" algn="just" rtl="1">
              <a:lnSpc>
                <a:spcPct val="10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7" name="מציין מיקום תוכן 2"/>
          <p:cNvSpPr>
            <a:spLocks noGrp="1"/>
          </p:cNvSpPr>
          <p:nvPr>
            <p:ph idx="10"/>
          </p:nvPr>
        </p:nvSpPr>
        <p:spPr>
          <a:xfrm>
            <a:off x="175800" y="1447800"/>
            <a:ext cx="4320000" cy="1554480"/>
          </a:xfrm>
          <a:prstGeom prst="rect">
            <a:avLst/>
          </a:prstGeom>
        </p:spPr>
        <p:txBody>
          <a:bodyPr/>
          <a:lstStyle>
            <a:lvl1pPr marL="180000" indent="-180000" algn="just" rtl="1">
              <a:lnSpc>
                <a:spcPct val="10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8" name="מציין מיקום תוכן 2"/>
          <p:cNvSpPr>
            <a:spLocks noGrp="1"/>
          </p:cNvSpPr>
          <p:nvPr>
            <p:ph idx="11"/>
          </p:nvPr>
        </p:nvSpPr>
        <p:spPr>
          <a:xfrm>
            <a:off x="173666" y="3056864"/>
            <a:ext cx="4320000" cy="1554480"/>
          </a:xfrm>
          <a:prstGeom prst="rect">
            <a:avLst/>
          </a:prstGeom>
        </p:spPr>
        <p:txBody>
          <a:bodyPr/>
          <a:lstStyle>
            <a:lvl1pPr marL="180000" indent="-180000" algn="just" rtl="1">
              <a:lnSpc>
                <a:spcPct val="10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9" name="מציין מיקום תוכן 2"/>
          <p:cNvSpPr>
            <a:spLocks noGrp="1"/>
          </p:cNvSpPr>
          <p:nvPr>
            <p:ph idx="12"/>
          </p:nvPr>
        </p:nvSpPr>
        <p:spPr>
          <a:xfrm>
            <a:off x="173666" y="4669466"/>
            <a:ext cx="4320000" cy="1554480"/>
          </a:xfrm>
          <a:prstGeom prst="rect">
            <a:avLst/>
          </a:prstGeom>
        </p:spPr>
        <p:txBody>
          <a:bodyPr/>
          <a:lstStyle>
            <a:lvl1pPr marL="180000" indent="-180000" algn="just" rtl="1">
              <a:lnSpc>
                <a:spcPct val="10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מלבן 5"/>
          <p:cNvSpPr/>
          <p:nvPr userDrawn="1"/>
        </p:nvSpPr>
        <p:spPr bwMode="auto">
          <a:xfrm>
            <a:off x="76200" y="3378056"/>
            <a:ext cx="8991600" cy="101888"/>
          </a:xfrm>
          <a:prstGeom prst="rect">
            <a:avLst/>
          </a:prstGeom>
          <a:solidFill>
            <a:schemeClr val="tx1">
              <a:lumMod val="50000"/>
              <a:lumOff val="50000"/>
            </a:schemeClr>
          </a:solidFill>
          <a:ln w="9525" cap="flat" cmpd="sng" algn="ctr">
            <a:solidFill>
              <a:srgbClr val="8D8E8B"/>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defPPr>
              <a:defRPr lang="he-IL"/>
            </a:defPPr>
            <a:lvl1pPr algn="ctr" rtl="1" fontAlgn="base">
              <a:spcBef>
                <a:spcPct val="0"/>
              </a:spcBef>
              <a:spcAft>
                <a:spcPct val="0"/>
              </a:spcAft>
              <a:defRPr sz="4400" kern="1200">
                <a:solidFill>
                  <a:schemeClr val="tx2"/>
                </a:solidFill>
                <a:latin typeface="Arial" pitchFamily="34" charset="0"/>
                <a:ea typeface="+mn-ea"/>
                <a:cs typeface="Arial" pitchFamily="34" charset="0"/>
              </a:defRPr>
            </a:lvl1pPr>
            <a:lvl2pPr marL="457200" algn="ctr" rtl="1" fontAlgn="base">
              <a:spcBef>
                <a:spcPct val="0"/>
              </a:spcBef>
              <a:spcAft>
                <a:spcPct val="0"/>
              </a:spcAft>
              <a:defRPr sz="4400" kern="1200">
                <a:solidFill>
                  <a:schemeClr val="tx2"/>
                </a:solidFill>
                <a:latin typeface="Arial" pitchFamily="34" charset="0"/>
                <a:ea typeface="+mn-ea"/>
                <a:cs typeface="Arial" pitchFamily="34" charset="0"/>
              </a:defRPr>
            </a:lvl2pPr>
            <a:lvl3pPr marL="914400" algn="ctr" rtl="1" fontAlgn="base">
              <a:spcBef>
                <a:spcPct val="0"/>
              </a:spcBef>
              <a:spcAft>
                <a:spcPct val="0"/>
              </a:spcAft>
              <a:defRPr sz="4400" kern="1200">
                <a:solidFill>
                  <a:schemeClr val="tx2"/>
                </a:solidFill>
                <a:latin typeface="Arial" pitchFamily="34" charset="0"/>
                <a:ea typeface="+mn-ea"/>
                <a:cs typeface="Arial" pitchFamily="34" charset="0"/>
              </a:defRPr>
            </a:lvl3pPr>
            <a:lvl4pPr marL="1371600" algn="ctr" rtl="1" fontAlgn="base">
              <a:spcBef>
                <a:spcPct val="0"/>
              </a:spcBef>
              <a:spcAft>
                <a:spcPct val="0"/>
              </a:spcAft>
              <a:defRPr sz="4400" kern="1200">
                <a:solidFill>
                  <a:schemeClr val="tx2"/>
                </a:solidFill>
                <a:latin typeface="Arial" pitchFamily="34" charset="0"/>
                <a:ea typeface="+mn-ea"/>
                <a:cs typeface="Arial" pitchFamily="34" charset="0"/>
              </a:defRPr>
            </a:lvl4pPr>
            <a:lvl5pPr marL="1828800" algn="ctr" rtl="1" fontAlgn="base">
              <a:spcBef>
                <a:spcPct val="0"/>
              </a:spcBef>
              <a:spcAft>
                <a:spcPct val="0"/>
              </a:spcAft>
              <a:defRPr sz="4400" kern="1200">
                <a:solidFill>
                  <a:schemeClr val="tx2"/>
                </a:solidFill>
                <a:latin typeface="Arial" pitchFamily="34" charset="0"/>
                <a:ea typeface="+mn-ea"/>
                <a:cs typeface="Arial" pitchFamily="34" charset="0"/>
              </a:defRPr>
            </a:lvl5pPr>
            <a:lvl6pPr marL="2286000" algn="r" defTabSz="914400" rtl="1" eaLnBrk="1" latinLnBrk="0" hangingPunct="1">
              <a:defRPr sz="4400" kern="1200">
                <a:solidFill>
                  <a:schemeClr val="tx2"/>
                </a:solidFill>
                <a:latin typeface="Arial" pitchFamily="34" charset="0"/>
                <a:ea typeface="+mn-ea"/>
                <a:cs typeface="Arial" pitchFamily="34" charset="0"/>
              </a:defRPr>
            </a:lvl6pPr>
            <a:lvl7pPr marL="2743200" algn="r" defTabSz="914400" rtl="1" eaLnBrk="1" latinLnBrk="0" hangingPunct="1">
              <a:defRPr sz="4400" kern="1200">
                <a:solidFill>
                  <a:schemeClr val="tx2"/>
                </a:solidFill>
                <a:latin typeface="Arial" pitchFamily="34" charset="0"/>
                <a:ea typeface="+mn-ea"/>
                <a:cs typeface="Arial" pitchFamily="34" charset="0"/>
              </a:defRPr>
            </a:lvl7pPr>
            <a:lvl8pPr marL="3200400" algn="r" defTabSz="914400" rtl="1" eaLnBrk="1" latinLnBrk="0" hangingPunct="1">
              <a:defRPr sz="4400" kern="1200">
                <a:solidFill>
                  <a:schemeClr val="tx2"/>
                </a:solidFill>
                <a:latin typeface="Arial" pitchFamily="34" charset="0"/>
                <a:ea typeface="+mn-ea"/>
                <a:cs typeface="Arial" pitchFamily="34" charset="0"/>
              </a:defRPr>
            </a:lvl8pPr>
            <a:lvl9pPr marL="3657600" algn="r" defTabSz="914400" rtl="1" eaLnBrk="1" latinLnBrk="0" hangingPunct="1">
              <a:defRPr sz="4400" kern="1200">
                <a:solidFill>
                  <a:schemeClr val="tx2"/>
                </a:solidFill>
                <a:latin typeface="Arial" pitchFamily="34" charset="0"/>
                <a:ea typeface="+mn-ea"/>
                <a:cs typeface="Arial" pitchFamily="34" charset="0"/>
              </a:defRPr>
            </a:lvl9pPr>
          </a:lstStyle>
          <a:p>
            <a:endParaRPr lang="he-IL" dirty="0">
              <a:solidFill>
                <a:srgbClr val="1F497D"/>
              </a:solidFill>
              <a:latin typeface="Arial" charset="0"/>
              <a:cs typeface="Arial" charset="0"/>
            </a:endParaRPr>
          </a:p>
        </p:txBody>
      </p:sp>
      <p:sp>
        <p:nvSpPr>
          <p:cNvPr id="7" name="מלבן 6"/>
          <p:cNvSpPr/>
          <p:nvPr userDrawn="1"/>
        </p:nvSpPr>
        <p:spPr bwMode="auto">
          <a:xfrm>
            <a:off x="5943600" y="6705600"/>
            <a:ext cx="3200400"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he-IL" dirty="0">
              <a:solidFill>
                <a:srgbClr val="1F497D"/>
              </a:solidFill>
              <a:latin typeface="Arial" charset="0"/>
              <a:cs typeface="Arial"/>
            </a:endParaRPr>
          </a:p>
        </p:txBody>
      </p:sp>
    </p:spTree>
    <p:extLst>
      <p:ext uri="{BB962C8B-B14F-4D97-AF65-F5344CB8AC3E}">
        <p14:creationId xmlns:p14="http://schemas.microsoft.com/office/powerpoint/2010/main" val="375026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a:xfrm>
            <a:off x="0" y="2514600"/>
            <a:ext cx="9144000" cy="914400"/>
          </a:xfrm>
          <a:prstGeom prst="rect">
            <a:avLst/>
          </a:prstGeom>
          <a:noFill/>
        </p:spPr>
        <p:txBody>
          <a:bodyPr wrap="square" rtlCol="1" anchor="b">
            <a:noAutofit/>
          </a:bodyPr>
          <a:lstStyle>
            <a:lvl1pPr marL="180000" algn="r" rtl="1" fontAlgn="base">
              <a:lnSpc>
                <a:spcPct val="100000"/>
              </a:lnSpc>
              <a:spcBef>
                <a:spcPts val="0"/>
              </a:spcBef>
              <a:spcAft>
                <a:spcPts val="0"/>
              </a:spcAft>
              <a:defRPr lang="he-IL" sz="2400" b="1" kern="1200" dirty="0">
                <a:solidFill>
                  <a:srgbClr val="002060"/>
                </a:solidFill>
                <a:latin typeface="Arial" pitchFamily="34" charset="0"/>
                <a:ea typeface="+mn-ea"/>
                <a:cs typeface="Arial" pitchFamily="34" charset="0"/>
              </a:defRPr>
            </a:lvl1pPr>
          </a:lstStyle>
          <a:p>
            <a:r>
              <a:rPr lang="he-IL" dirty="0"/>
              <a:t>לחץ כדי לערוך סגנון כותרת של תבנית בסיס</a:t>
            </a:r>
          </a:p>
        </p:txBody>
      </p:sp>
      <p:sp>
        <p:nvSpPr>
          <p:cNvPr id="4" name="מלבן 3"/>
          <p:cNvSpPr/>
          <p:nvPr userDrawn="1"/>
        </p:nvSpPr>
        <p:spPr bwMode="auto">
          <a:xfrm>
            <a:off x="76200" y="3505200"/>
            <a:ext cx="8991600" cy="101888"/>
          </a:xfrm>
          <a:prstGeom prst="rect">
            <a:avLst/>
          </a:prstGeom>
          <a:solidFill>
            <a:schemeClr val="tx1">
              <a:lumMod val="50000"/>
              <a:lumOff val="50000"/>
            </a:schemeClr>
          </a:solidFill>
          <a:ln w="9525" cap="flat" cmpd="sng" algn="ctr">
            <a:solidFill>
              <a:srgbClr val="8D8E8B"/>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4400" b="0" i="0" u="none" strike="noStrike" cap="none" normalizeH="0" baseline="0" dirty="0">
              <a:ln>
                <a:noFill/>
              </a:ln>
              <a:solidFill>
                <a:schemeClr val="tx2"/>
              </a:solidFill>
              <a:effectLst/>
              <a:latin typeface="Arial" charset="0"/>
              <a:cs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a:xfrm>
            <a:off x="0" y="2514600"/>
            <a:ext cx="9144000" cy="914400"/>
          </a:xfrm>
          <a:prstGeom prst="rect">
            <a:avLst/>
          </a:prstGeom>
          <a:noFill/>
        </p:spPr>
        <p:txBody>
          <a:bodyPr wrap="square" rtlCol="1" anchor="b">
            <a:noAutofit/>
          </a:bodyPr>
          <a:lstStyle>
            <a:lvl1pPr marL="180000" algn="r" rtl="1" fontAlgn="base">
              <a:lnSpc>
                <a:spcPct val="100000"/>
              </a:lnSpc>
              <a:spcBef>
                <a:spcPts val="0"/>
              </a:spcBef>
              <a:spcAft>
                <a:spcPts val="0"/>
              </a:spcAft>
              <a:defRPr lang="he-IL" sz="2400" b="1" kern="1200" dirty="0">
                <a:solidFill>
                  <a:srgbClr val="002060"/>
                </a:solidFill>
                <a:latin typeface="Arial" pitchFamily="34" charset="0"/>
                <a:ea typeface="+mn-ea"/>
                <a:cs typeface="Arial" pitchFamily="34" charset="0"/>
              </a:defRPr>
            </a:lvl1pPr>
          </a:lstStyle>
          <a:p>
            <a:r>
              <a:rPr lang="he-IL" dirty="0"/>
              <a:t>לחץ כדי לערוך סגנון כותרת של תבנית בסיס</a:t>
            </a:r>
          </a:p>
        </p:txBody>
      </p:sp>
      <p:sp>
        <p:nvSpPr>
          <p:cNvPr id="4" name="מלבן 3"/>
          <p:cNvSpPr/>
          <p:nvPr userDrawn="1"/>
        </p:nvSpPr>
        <p:spPr bwMode="auto">
          <a:xfrm>
            <a:off x="76200" y="3505200"/>
            <a:ext cx="8991600" cy="101888"/>
          </a:xfrm>
          <a:prstGeom prst="rect">
            <a:avLst/>
          </a:prstGeom>
          <a:solidFill>
            <a:schemeClr val="tx1">
              <a:lumMod val="50000"/>
              <a:lumOff val="50000"/>
            </a:schemeClr>
          </a:solidFill>
          <a:ln w="9525" cap="flat" cmpd="sng" algn="ctr">
            <a:solidFill>
              <a:srgbClr val="8D8E8B"/>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he-IL" dirty="0">
              <a:solidFill>
                <a:srgbClr val="1F497D"/>
              </a:solidFill>
              <a:latin typeface="Arial" charset="0"/>
              <a:cs typeface="Arial"/>
            </a:endParaRPr>
          </a:p>
        </p:txBody>
      </p:sp>
    </p:spTree>
    <p:extLst>
      <p:ext uri="{BB962C8B-B14F-4D97-AF65-F5344CB8AC3E}">
        <p14:creationId xmlns:p14="http://schemas.microsoft.com/office/powerpoint/2010/main" val="588377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Tree>
    <p:extLst>
      <p:ext uri="{BB962C8B-B14F-4D97-AF65-F5344CB8AC3E}">
        <p14:creationId xmlns:p14="http://schemas.microsoft.com/office/powerpoint/2010/main" val="3252166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מציין מיקום תוכן 2"/>
          <p:cNvSpPr>
            <a:spLocks noGrp="1"/>
          </p:cNvSpPr>
          <p:nvPr>
            <p:ph idx="1"/>
          </p:nvPr>
        </p:nvSpPr>
        <p:spPr>
          <a:xfrm>
            <a:off x="180975" y="838200"/>
            <a:ext cx="8820000" cy="5410200"/>
          </a:xfrm>
          <a:prstGeom prst="rect">
            <a:avLst/>
          </a:prstGeom>
        </p:spPr>
        <p:txBody>
          <a:bodyPr/>
          <a:lstStyle>
            <a:lvl1pPr marL="180000" indent="-180000" algn="just" rtl="1">
              <a:lnSpc>
                <a:spcPct val="150000"/>
              </a:lnSpc>
              <a:spcBef>
                <a:spcPts val="0"/>
              </a:spcBef>
              <a:spcAft>
                <a:spcPts val="600"/>
              </a:spcAft>
              <a:buClr>
                <a:srgbClr val="002060"/>
              </a:buClr>
              <a:buFont typeface="Wingdings" pitchFamily="2" charset="2"/>
              <a:buChar char="§"/>
              <a:defRPr sz="1400" b="0">
                <a:solidFill>
                  <a:schemeClr val="tx1"/>
                </a:solidFill>
              </a:defRPr>
            </a:lvl1pPr>
            <a:lvl2pPr marL="360000" indent="-180000" algn="just" rtl="1">
              <a:lnSpc>
                <a:spcPct val="150000"/>
              </a:lnSpc>
              <a:spcBef>
                <a:spcPts val="0"/>
              </a:spcBef>
              <a:spcAft>
                <a:spcPts val="600"/>
              </a:spcAft>
              <a:buClr>
                <a:srgbClr val="002060"/>
              </a:buClr>
              <a:buFont typeface="Arial" pitchFamily="34" charset="0"/>
              <a:buChar char="-"/>
              <a:defRPr sz="1400" b="0">
                <a:solidFill>
                  <a:schemeClr val="tx1"/>
                </a:solidFill>
              </a:defRPr>
            </a:lvl2pPr>
            <a:lvl3pPr marL="540000" indent="-180000" algn="just" rtl="1">
              <a:lnSpc>
                <a:spcPct val="150000"/>
              </a:lnSpc>
              <a:spcBef>
                <a:spcPts val="0"/>
              </a:spcBef>
              <a:spcAft>
                <a:spcPts val="600"/>
              </a:spcAft>
              <a:buClr>
                <a:srgbClr val="002060"/>
              </a:buClr>
              <a:buFont typeface="Arial" pitchFamily="34" charset="0"/>
              <a:buChar char="-"/>
              <a:defRPr sz="1400" b="0">
                <a:solidFill>
                  <a:schemeClr val="tx1"/>
                </a:solidFill>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p:txBody>
      </p:sp>
      <p:sp>
        <p:nvSpPr>
          <p:cNvPr id="4"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Tree>
    <p:extLst>
      <p:ext uri="{BB962C8B-B14F-4D97-AF65-F5344CB8AC3E}">
        <p14:creationId xmlns:p14="http://schemas.microsoft.com/office/powerpoint/2010/main" val="2635676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מציין מיקום תוכן 2"/>
          <p:cNvSpPr>
            <a:spLocks noGrp="1"/>
          </p:cNvSpPr>
          <p:nvPr>
            <p:ph idx="1"/>
          </p:nvPr>
        </p:nvSpPr>
        <p:spPr>
          <a:xfrm>
            <a:off x="4572000" y="838200"/>
            <a:ext cx="4419600" cy="5410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a:lnSpc>
                <a:spcPct val="150000"/>
              </a:lnSpc>
              <a:spcBef>
                <a:spcPts val="0"/>
              </a:spcBef>
              <a:spcAft>
                <a:spcPts val="600"/>
              </a:spcAft>
              <a:buClr>
                <a:srgbClr val="002060"/>
              </a:buClr>
              <a:buFont typeface="Arial" pitchFamily="34" charset="0"/>
              <a:buChar char="-"/>
              <a:defRPr sz="1400" b="0">
                <a:solidFill>
                  <a:schemeClr val="tx1"/>
                </a:solidFill>
              </a:defRPr>
            </a:lvl2pPr>
            <a:lvl3pPr marL="540000" indent="-180000" algn="just" rtl="1">
              <a:lnSpc>
                <a:spcPct val="150000"/>
              </a:lnSpc>
              <a:spcBef>
                <a:spcPts val="0"/>
              </a:spcBef>
              <a:spcAft>
                <a:spcPts val="600"/>
              </a:spcAft>
              <a:buClr>
                <a:srgbClr val="002060"/>
              </a:buClr>
              <a:buFont typeface="Arial" pitchFamily="34" charset="0"/>
              <a:buChar char="-"/>
              <a:defRPr sz="1400" b="0">
                <a:solidFill>
                  <a:schemeClr val="tx1"/>
                </a:solidFill>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4"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Tree>
    <p:extLst>
      <p:ext uri="{BB962C8B-B14F-4D97-AF65-F5344CB8AC3E}">
        <p14:creationId xmlns:p14="http://schemas.microsoft.com/office/powerpoint/2010/main" val="3312499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8" name="מציין מיקום תוכן 2"/>
          <p:cNvSpPr>
            <a:spLocks noGrp="1"/>
          </p:cNvSpPr>
          <p:nvPr>
            <p:ph idx="1"/>
          </p:nvPr>
        </p:nvSpPr>
        <p:spPr>
          <a:xfrm>
            <a:off x="152400" y="838200"/>
            <a:ext cx="4419600" cy="5410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4"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Tree>
    <p:extLst>
      <p:ext uri="{BB962C8B-B14F-4D97-AF65-F5344CB8AC3E}">
        <p14:creationId xmlns:p14="http://schemas.microsoft.com/office/powerpoint/2010/main" val="876309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8" name="מציין מיקום תוכן 2"/>
          <p:cNvSpPr>
            <a:spLocks noGrp="1"/>
          </p:cNvSpPr>
          <p:nvPr>
            <p:ph idx="1"/>
          </p:nvPr>
        </p:nvSpPr>
        <p:spPr>
          <a:xfrm>
            <a:off x="151425" y="838200"/>
            <a:ext cx="4356000" cy="5410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4"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7" name="מציין מיקום תוכן 2"/>
          <p:cNvSpPr>
            <a:spLocks noGrp="1"/>
          </p:cNvSpPr>
          <p:nvPr>
            <p:ph idx="10"/>
          </p:nvPr>
        </p:nvSpPr>
        <p:spPr>
          <a:xfrm>
            <a:off x="4657725" y="838200"/>
            <a:ext cx="4356000" cy="5410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cxnSp>
        <p:nvCxnSpPr>
          <p:cNvPr id="5" name="מחבר ישר 4"/>
          <p:cNvCxnSpPr/>
          <p:nvPr userDrawn="1"/>
        </p:nvCxnSpPr>
        <p:spPr bwMode="auto">
          <a:xfrm>
            <a:off x="4572000" y="990600"/>
            <a:ext cx="0" cy="5257800"/>
          </a:xfrm>
          <a:prstGeom prst="line">
            <a:avLst/>
          </a:prstGeom>
          <a:noFill/>
          <a:ln w="12700" cap="flat" cmpd="sng" algn="ctr">
            <a:solidFill>
              <a:srgbClr val="8D8E8B"/>
            </a:solidFill>
            <a:prstDash val="sysDot"/>
            <a:round/>
            <a:headEnd type="none" w="med" len="med"/>
            <a:tailEnd type="none" w="med" len="med"/>
          </a:ln>
          <a:effectLst/>
        </p:spPr>
      </p:cxnSp>
    </p:spTree>
    <p:extLst>
      <p:ext uri="{BB962C8B-B14F-4D97-AF65-F5344CB8AC3E}">
        <p14:creationId xmlns:p14="http://schemas.microsoft.com/office/powerpoint/2010/main" val="3690466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5"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6" name="מחבר ישר 5"/>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Tree>
    <p:extLst>
      <p:ext uri="{BB962C8B-B14F-4D97-AF65-F5344CB8AC3E}">
        <p14:creationId xmlns:p14="http://schemas.microsoft.com/office/powerpoint/2010/main" val="3051273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7" name="מציין מיקום תוכן 2"/>
          <p:cNvSpPr>
            <a:spLocks noGrp="1"/>
          </p:cNvSpPr>
          <p:nvPr>
            <p:ph idx="1"/>
          </p:nvPr>
        </p:nvSpPr>
        <p:spPr>
          <a:xfrm>
            <a:off x="162000" y="1447800"/>
            <a:ext cx="8820000" cy="480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extLst>
      <p:ext uri="{BB962C8B-B14F-4D97-AF65-F5344CB8AC3E}">
        <p14:creationId xmlns:p14="http://schemas.microsoft.com/office/powerpoint/2010/main" val="808594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47625"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7" name="מציין מיקום תוכן 2"/>
          <p:cNvSpPr>
            <a:spLocks noGrp="1"/>
          </p:cNvSpPr>
          <p:nvPr>
            <p:ph idx="1" hasCustomPrompt="1"/>
          </p:nvPr>
        </p:nvSpPr>
        <p:spPr>
          <a:xfrm>
            <a:off x="200025" y="5638800"/>
            <a:ext cx="8763000" cy="609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a:lnSpc>
                <a:spcPct val="100000"/>
              </a:lnSpc>
              <a:spcBef>
                <a:spcPts val="0"/>
              </a:spcBef>
              <a:spcAft>
                <a:spcPts val="600"/>
              </a:spcAft>
              <a:buClr>
                <a:srgbClr val="660066"/>
              </a:buClr>
              <a:buFont typeface="Arial" pitchFamily="34" charset="0"/>
              <a:buChar char="-"/>
              <a:defRPr sz="1200" b="0">
                <a:solidFill>
                  <a:schemeClr val="tx1"/>
                </a:solidFill>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p:txBody>
      </p:sp>
      <p:sp>
        <p:nvSpPr>
          <p:cNvPr id="8" name="מציין מיקום תוכן 2"/>
          <p:cNvSpPr>
            <a:spLocks noGrp="1"/>
          </p:cNvSpPr>
          <p:nvPr>
            <p:ph idx="10"/>
          </p:nvPr>
        </p:nvSpPr>
        <p:spPr>
          <a:xfrm>
            <a:off x="190500" y="1447800"/>
            <a:ext cx="8763000" cy="99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9" name="מציין מיקום תוכן 2"/>
          <p:cNvSpPr>
            <a:spLocks noGrp="1"/>
          </p:cNvSpPr>
          <p:nvPr>
            <p:ph idx="11"/>
          </p:nvPr>
        </p:nvSpPr>
        <p:spPr>
          <a:xfrm>
            <a:off x="200025" y="2590800"/>
            <a:ext cx="8763000" cy="2895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extLst>
      <p:ext uri="{BB962C8B-B14F-4D97-AF65-F5344CB8AC3E}">
        <p14:creationId xmlns:p14="http://schemas.microsoft.com/office/powerpoint/2010/main" val="140431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12" name="מציין מיקום תוכן 2"/>
          <p:cNvSpPr>
            <a:spLocks noGrp="1"/>
          </p:cNvSpPr>
          <p:nvPr>
            <p:ph idx="1"/>
          </p:nvPr>
        </p:nvSpPr>
        <p:spPr>
          <a:xfrm>
            <a:off x="4543425" y="1447800"/>
            <a:ext cx="4419600" cy="480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extLst>
      <p:ext uri="{BB962C8B-B14F-4D97-AF65-F5344CB8AC3E}">
        <p14:creationId xmlns:p14="http://schemas.microsoft.com/office/powerpoint/2010/main" val="177220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12" name="מציין מיקום תוכן 2"/>
          <p:cNvSpPr>
            <a:spLocks noGrp="1"/>
          </p:cNvSpPr>
          <p:nvPr>
            <p:ph idx="1"/>
          </p:nvPr>
        </p:nvSpPr>
        <p:spPr>
          <a:xfrm>
            <a:off x="4638675" y="1447800"/>
            <a:ext cx="4320000" cy="480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7" name="מציין מיקום תוכן 2"/>
          <p:cNvSpPr>
            <a:spLocks noGrp="1"/>
          </p:cNvSpPr>
          <p:nvPr>
            <p:ph idx="10"/>
          </p:nvPr>
        </p:nvSpPr>
        <p:spPr>
          <a:xfrm>
            <a:off x="175800" y="1447800"/>
            <a:ext cx="4320000" cy="480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cxnSp>
        <p:nvCxnSpPr>
          <p:cNvPr id="9" name="מחבר ישר 8"/>
          <p:cNvCxnSpPr/>
          <p:nvPr userDrawn="1"/>
        </p:nvCxnSpPr>
        <p:spPr bwMode="auto">
          <a:xfrm>
            <a:off x="4572000" y="1524000"/>
            <a:ext cx="0" cy="4648200"/>
          </a:xfrm>
          <a:prstGeom prst="line">
            <a:avLst/>
          </a:prstGeom>
          <a:noFill/>
          <a:ln w="12700" cap="flat" cmpd="sng" algn="ctr">
            <a:solidFill>
              <a:srgbClr val="8D8E8B"/>
            </a:solidFill>
            <a:prstDash val="sysDot"/>
            <a:round/>
            <a:headEnd type="none" w="med" len="med"/>
            <a:tailEnd type="none" w="med" len="med"/>
          </a:ln>
          <a:effectLst/>
        </p:spPr>
      </p:cxnSp>
    </p:spTree>
    <p:extLst>
      <p:ext uri="{BB962C8B-B14F-4D97-AF65-F5344CB8AC3E}">
        <p14:creationId xmlns:p14="http://schemas.microsoft.com/office/powerpoint/2010/main" val="3842661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12" name="מציין מיקום תוכן 2"/>
          <p:cNvSpPr>
            <a:spLocks noGrp="1"/>
          </p:cNvSpPr>
          <p:nvPr>
            <p:ph idx="1"/>
          </p:nvPr>
        </p:nvSpPr>
        <p:spPr>
          <a:xfrm>
            <a:off x="4648200" y="1447800"/>
            <a:ext cx="4320000" cy="480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7" name="מציין מיקום תוכן 2"/>
          <p:cNvSpPr>
            <a:spLocks noGrp="1"/>
          </p:cNvSpPr>
          <p:nvPr>
            <p:ph idx="10"/>
          </p:nvPr>
        </p:nvSpPr>
        <p:spPr>
          <a:xfrm>
            <a:off x="175800" y="1447800"/>
            <a:ext cx="4320000" cy="1219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8" name="מציין מיקום תוכן 2"/>
          <p:cNvSpPr>
            <a:spLocks noGrp="1"/>
          </p:cNvSpPr>
          <p:nvPr>
            <p:ph idx="11"/>
          </p:nvPr>
        </p:nvSpPr>
        <p:spPr>
          <a:xfrm>
            <a:off x="173666" y="2819400"/>
            <a:ext cx="4320000" cy="34290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extLst>
      <p:ext uri="{BB962C8B-B14F-4D97-AF65-F5344CB8AC3E}">
        <p14:creationId xmlns:p14="http://schemas.microsoft.com/office/powerpoint/2010/main" val="4257824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12" name="מציין מיקום תוכן 2"/>
          <p:cNvSpPr>
            <a:spLocks noGrp="1"/>
          </p:cNvSpPr>
          <p:nvPr>
            <p:ph idx="1"/>
          </p:nvPr>
        </p:nvSpPr>
        <p:spPr>
          <a:xfrm>
            <a:off x="4648200" y="1447800"/>
            <a:ext cx="4320000" cy="99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8" name="מציין מיקום תוכן 2"/>
          <p:cNvSpPr>
            <a:spLocks noGrp="1"/>
          </p:cNvSpPr>
          <p:nvPr>
            <p:ph idx="11"/>
          </p:nvPr>
        </p:nvSpPr>
        <p:spPr>
          <a:xfrm>
            <a:off x="173666" y="1447800"/>
            <a:ext cx="4320000" cy="480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9" name="מציין מיקום תוכן 2"/>
          <p:cNvSpPr>
            <a:spLocks noGrp="1"/>
          </p:cNvSpPr>
          <p:nvPr>
            <p:ph idx="12"/>
          </p:nvPr>
        </p:nvSpPr>
        <p:spPr>
          <a:xfrm>
            <a:off x="4648200" y="2667000"/>
            <a:ext cx="4320000" cy="35814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extLst>
      <p:ext uri="{BB962C8B-B14F-4D97-AF65-F5344CB8AC3E}">
        <p14:creationId xmlns:p14="http://schemas.microsoft.com/office/powerpoint/2010/main" val="1019782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12" name="מציין מיקום תוכן 2"/>
          <p:cNvSpPr>
            <a:spLocks noGrp="1"/>
          </p:cNvSpPr>
          <p:nvPr>
            <p:ph idx="1"/>
          </p:nvPr>
        </p:nvSpPr>
        <p:spPr>
          <a:xfrm>
            <a:off x="173666" y="1447800"/>
            <a:ext cx="8794534" cy="22860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8" name="מציין מיקום תוכן 2"/>
          <p:cNvSpPr>
            <a:spLocks noGrp="1"/>
          </p:cNvSpPr>
          <p:nvPr>
            <p:ph idx="11"/>
          </p:nvPr>
        </p:nvSpPr>
        <p:spPr>
          <a:xfrm>
            <a:off x="173666" y="3886200"/>
            <a:ext cx="4320000" cy="2362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9" name="מציין מיקום תוכן 2"/>
          <p:cNvSpPr>
            <a:spLocks noGrp="1"/>
          </p:cNvSpPr>
          <p:nvPr>
            <p:ph idx="12"/>
          </p:nvPr>
        </p:nvSpPr>
        <p:spPr>
          <a:xfrm>
            <a:off x="4648200" y="3886200"/>
            <a:ext cx="4320000" cy="2362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extLst>
      <p:ext uri="{BB962C8B-B14F-4D97-AF65-F5344CB8AC3E}">
        <p14:creationId xmlns:p14="http://schemas.microsoft.com/office/powerpoint/2010/main" val="4228812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2" name="מציין מיקום תוכן 2"/>
          <p:cNvSpPr>
            <a:spLocks noGrp="1"/>
          </p:cNvSpPr>
          <p:nvPr>
            <p:ph idx="1"/>
          </p:nvPr>
        </p:nvSpPr>
        <p:spPr>
          <a:xfrm>
            <a:off x="173666" y="914400"/>
            <a:ext cx="8794534" cy="28194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8" name="מציין מיקום תוכן 2"/>
          <p:cNvSpPr>
            <a:spLocks noGrp="1"/>
          </p:cNvSpPr>
          <p:nvPr>
            <p:ph idx="11"/>
          </p:nvPr>
        </p:nvSpPr>
        <p:spPr>
          <a:xfrm>
            <a:off x="173666" y="3886200"/>
            <a:ext cx="4320000" cy="2362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9" name="מציין מיקום תוכן 2"/>
          <p:cNvSpPr>
            <a:spLocks noGrp="1"/>
          </p:cNvSpPr>
          <p:nvPr>
            <p:ph idx="12"/>
          </p:nvPr>
        </p:nvSpPr>
        <p:spPr>
          <a:xfrm>
            <a:off x="4648200" y="3886200"/>
            <a:ext cx="4320000" cy="2362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extLst>
      <p:ext uri="{BB962C8B-B14F-4D97-AF65-F5344CB8AC3E}">
        <p14:creationId xmlns:p14="http://schemas.microsoft.com/office/powerpoint/2010/main" val="1262941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12" name="מציין מיקום תוכן 2"/>
          <p:cNvSpPr>
            <a:spLocks noGrp="1"/>
          </p:cNvSpPr>
          <p:nvPr>
            <p:ph idx="1"/>
          </p:nvPr>
        </p:nvSpPr>
        <p:spPr>
          <a:xfrm>
            <a:off x="4648200" y="1447800"/>
            <a:ext cx="4320000" cy="22860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8" name="מציין מיקום תוכן 2"/>
          <p:cNvSpPr>
            <a:spLocks noGrp="1"/>
          </p:cNvSpPr>
          <p:nvPr>
            <p:ph idx="11"/>
          </p:nvPr>
        </p:nvSpPr>
        <p:spPr>
          <a:xfrm>
            <a:off x="173666" y="5334000"/>
            <a:ext cx="4320000" cy="9144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9" name="מציין מיקום תוכן 2"/>
          <p:cNvSpPr>
            <a:spLocks noGrp="1"/>
          </p:cNvSpPr>
          <p:nvPr>
            <p:ph idx="12"/>
          </p:nvPr>
        </p:nvSpPr>
        <p:spPr>
          <a:xfrm>
            <a:off x="4648200" y="3886200"/>
            <a:ext cx="4320000" cy="2362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13" name="מציין מיקום תוכן 2"/>
          <p:cNvSpPr>
            <a:spLocks noGrp="1"/>
          </p:cNvSpPr>
          <p:nvPr>
            <p:ph idx="13"/>
          </p:nvPr>
        </p:nvSpPr>
        <p:spPr>
          <a:xfrm>
            <a:off x="164275" y="1447800"/>
            <a:ext cx="4320000" cy="99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14" name="מציין מיקום תוכן 2"/>
          <p:cNvSpPr>
            <a:spLocks noGrp="1"/>
          </p:cNvSpPr>
          <p:nvPr>
            <p:ph idx="14"/>
          </p:nvPr>
        </p:nvSpPr>
        <p:spPr>
          <a:xfrm>
            <a:off x="164275" y="2580898"/>
            <a:ext cx="4320000" cy="25920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extLst>
      <p:ext uri="{BB962C8B-B14F-4D97-AF65-F5344CB8AC3E}">
        <p14:creationId xmlns:p14="http://schemas.microsoft.com/office/powerpoint/2010/main" val="3093378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12" name="מציין מיקום תוכן 2"/>
          <p:cNvSpPr>
            <a:spLocks noGrp="1"/>
          </p:cNvSpPr>
          <p:nvPr>
            <p:ph idx="1"/>
          </p:nvPr>
        </p:nvSpPr>
        <p:spPr>
          <a:xfrm>
            <a:off x="4648200" y="1447800"/>
            <a:ext cx="4320000" cy="4800600"/>
          </a:xfrm>
          <a:prstGeom prst="rect">
            <a:avLst/>
          </a:prstGeom>
        </p:spPr>
        <p:txBody>
          <a:bodyPr/>
          <a:lstStyle>
            <a:lvl1pPr marL="180000" indent="-180000" algn="just" rtl="1">
              <a:lnSpc>
                <a:spcPct val="10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7" name="מציין מיקום תוכן 2"/>
          <p:cNvSpPr>
            <a:spLocks noGrp="1"/>
          </p:cNvSpPr>
          <p:nvPr>
            <p:ph idx="10"/>
          </p:nvPr>
        </p:nvSpPr>
        <p:spPr>
          <a:xfrm>
            <a:off x="175800" y="1447800"/>
            <a:ext cx="4320000" cy="1554480"/>
          </a:xfrm>
          <a:prstGeom prst="rect">
            <a:avLst/>
          </a:prstGeom>
        </p:spPr>
        <p:txBody>
          <a:bodyPr/>
          <a:lstStyle>
            <a:lvl1pPr marL="180000" indent="-180000" algn="just" rtl="1">
              <a:lnSpc>
                <a:spcPct val="10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8" name="מציין מיקום תוכן 2"/>
          <p:cNvSpPr>
            <a:spLocks noGrp="1"/>
          </p:cNvSpPr>
          <p:nvPr>
            <p:ph idx="11"/>
          </p:nvPr>
        </p:nvSpPr>
        <p:spPr>
          <a:xfrm>
            <a:off x="173666" y="3056864"/>
            <a:ext cx="4320000" cy="1554480"/>
          </a:xfrm>
          <a:prstGeom prst="rect">
            <a:avLst/>
          </a:prstGeom>
        </p:spPr>
        <p:txBody>
          <a:bodyPr/>
          <a:lstStyle>
            <a:lvl1pPr marL="180000" indent="-180000" algn="just" rtl="1">
              <a:lnSpc>
                <a:spcPct val="10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9" name="מציין מיקום תוכן 2"/>
          <p:cNvSpPr>
            <a:spLocks noGrp="1"/>
          </p:cNvSpPr>
          <p:nvPr>
            <p:ph idx="12"/>
          </p:nvPr>
        </p:nvSpPr>
        <p:spPr>
          <a:xfrm>
            <a:off x="173666" y="4669466"/>
            <a:ext cx="4320000" cy="1554480"/>
          </a:xfrm>
          <a:prstGeom prst="rect">
            <a:avLst/>
          </a:prstGeom>
        </p:spPr>
        <p:txBody>
          <a:bodyPr/>
          <a:lstStyle>
            <a:lvl1pPr marL="180000" indent="-180000" algn="just" rtl="1">
              <a:lnSpc>
                <a:spcPct val="10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extLst>
      <p:ext uri="{BB962C8B-B14F-4D97-AF65-F5344CB8AC3E}">
        <p14:creationId xmlns:p14="http://schemas.microsoft.com/office/powerpoint/2010/main" val="2293296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172200" y="6191250"/>
            <a:ext cx="2476500" cy="476250"/>
          </a:xfrm>
          <a:prstGeom prst="rect">
            <a:avLst/>
          </a:prstGeom>
        </p:spPr>
        <p:txBody>
          <a:bodyPr/>
          <a:lstStyle>
            <a:lvl1pPr>
              <a:defRPr/>
            </a:lvl1pPr>
          </a:lstStyle>
          <a:p>
            <a:pPr>
              <a:defRPr/>
            </a:pPr>
            <a:endParaRPr lang="en-US" dirty="0">
              <a:solidFill>
                <a:srgbClr val="1F497D"/>
              </a:solidFill>
              <a:cs typeface="Arial"/>
            </a:endParaRPr>
          </a:p>
        </p:txBody>
      </p:sp>
      <p:sp>
        <p:nvSpPr>
          <p:cNvPr id="3"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r>
              <a:rPr lang="en-US" dirty="0">
                <a:solidFill>
                  <a:srgbClr val="1F497D"/>
                </a:solidFill>
                <a:cs typeface="Arial"/>
              </a:rPr>
              <a:t>SW1 Introduction</a:t>
            </a:r>
          </a:p>
        </p:txBody>
      </p:sp>
      <p:sp>
        <p:nvSpPr>
          <p:cNvPr id="4"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6D7F5E16-282B-4D63-9736-B49B1855DB15}" type="slidenum">
              <a:rPr lang="en-US">
                <a:solidFill>
                  <a:srgbClr val="1F497D"/>
                </a:solidFill>
                <a:cs typeface="Arial"/>
              </a:rPr>
              <a:pPr>
                <a:defRPr/>
              </a:pPr>
              <a:t>‹#›</a:t>
            </a:fld>
            <a:endParaRPr lang="en-US" dirty="0">
              <a:solidFill>
                <a:srgbClr val="1F497D"/>
              </a:solidFill>
              <a:cs typeface="Arial"/>
            </a:endParaRPr>
          </a:p>
        </p:txBody>
      </p:sp>
    </p:spTree>
    <p:extLst>
      <p:ext uri="{BB962C8B-B14F-4D97-AF65-F5344CB8AC3E}">
        <p14:creationId xmlns:p14="http://schemas.microsoft.com/office/powerpoint/2010/main" val="2603022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2106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a:xfrm>
            <a:off x="6172200" y="6191250"/>
            <a:ext cx="2476500" cy="476250"/>
          </a:xfrm>
          <a:prstGeom prst="rect">
            <a:avLst/>
          </a:prstGeom>
        </p:spPr>
        <p:txBody>
          <a:bodyPr/>
          <a:lstStyle>
            <a:lvl1pPr>
              <a:defRPr/>
            </a:lvl1pPr>
          </a:lstStyle>
          <a:p>
            <a:pPr>
              <a:defRPr/>
            </a:pPr>
            <a:endParaRPr lang="en-US" dirty="0">
              <a:solidFill>
                <a:srgbClr val="696464"/>
              </a:solidFill>
              <a:cs typeface="Arial"/>
            </a:endParaRPr>
          </a:p>
        </p:txBody>
      </p:sp>
      <p:sp>
        <p:nvSpPr>
          <p:cNvPr id="6"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r>
              <a:rPr lang="en-US" dirty="0">
                <a:solidFill>
                  <a:srgbClr val="696464"/>
                </a:solidFill>
                <a:cs typeface="Arial"/>
              </a:rPr>
              <a:t>SW1 Introduction</a:t>
            </a:r>
          </a:p>
        </p:txBody>
      </p:sp>
      <p:sp>
        <p:nvSpPr>
          <p:cNvPr id="7"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E4D84327-83D5-48D8-B033-DD6CD601CF78}" type="slidenum">
              <a:rPr lang="en-US">
                <a:solidFill>
                  <a:srgbClr val="1F497D"/>
                </a:solidFill>
                <a:cs typeface="Arial"/>
              </a:rPr>
              <a:pPr>
                <a:defRPr/>
              </a:pPr>
              <a:t>‹#›</a:t>
            </a:fld>
            <a:endParaRPr lang="en-US" dirty="0">
              <a:solidFill>
                <a:srgbClr val="1F497D"/>
              </a:solidFill>
              <a:cs typeface="Arial"/>
            </a:endParaRPr>
          </a:p>
        </p:txBody>
      </p:sp>
    </p:spTree>
    <p:extLst>
      <p:ext uri="{BB962C8B-B14F-4D97-AF65-F5344CB8AC3E}">
        <p14:creationId xmlns:p14="http://schemas.microsoft.com/office/powerpoint/2010/main" val="183573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מציין מיקום תוכן 2"/>
          <p:cNvSpPr>
            <a:spLocks noGrp="1"/>
          </p:cNvSpPr>
          <p:nvPr>
            <p:ph idx="1"/>
          </p:nvPr>
        </p:nvSpPr>
        <p:spPr>
          <a:xfrm>
            <a:off x="180975" y="838200"/>
            <a:ext cx="8820000" cy="5410200"/>
          </a:xfrm>
          <a:prstGeom prst="rect">
            <a:avLst/>
          </a:prstGeom>
        </p:spPr>
        <p:txBody>
          <a:bodyPr/>
          <a:lstStyle>
            <a:lvl1pPr marL="180000" indent="-180000" algn="just" rtl="1">
              <a:lnSpc>
                <a:spcPct val="150000"/>
              </a:lnSpc>
              <a:spcBef>
                <a:spcPts val="0"/>
              </a:spcBef>
              <a:spcAft>
                <a:spcPts val="600"/>
              </a:spcAft>
              <a:buClr>
                <a:srgbClr val="002060"/>
              </a:buClr>
              <a:buFont typeface="Wingdings" pitchFamily="2" charset="2"/>
              <a:buChar char="§"/>
              <a:defRPr sz="1400" b="0">
                <a:solidFill>
                  <a:schemeClr val="tx1"/>
                </a:solidFill>
              </a:defRPr>
            </a:lvl1pPr>
            <a:lvl2pPr marL="360000" indent="-180000" algn="just" rtl="1">
              <a:lnSpc>
                <a:spcPct val="150000"/>
              </a:lnSpc>
              <a:spcBef>
                <a:spcPts val="0"/>
              </a:spcBef>
              <a:spcAft>
                <a:spcPts val="600"/>
              </a:spcAft>
              <a:buClr>
                <a:srgbClr val="002060"/>
              </a:buClr>
              <a:buFont typeface="Arial" pitchFamily="34" charset="0"/>
              <a:buChar char="-"/>
              <a:defRPr sz="1400" b="0">
                <a:solidFill>
                  <a:schemeClr val="tx1"/>
                </a:solidFill>
              </a:defRPr>
            </a:lvl2pPr>
            <a:lvl3pPr marL="540000" indent="-180000" algn="just" rtl="1">
              <a:lnSpc>
                <a:spcPct val="150000"/>
              </a:lnSpc>
              <a:spcBef>
                <a:spcPts val="0"/>
              </a:spcBef>
              <a:spcAft>
                <a:spcPts val="600"/>
              </a:spcAft>
              <a:buClr>
                <a:srgbClr val="002060"/>
              </a:buClr>
              <a:buFont typeface="Arial" pitchFamily="34" charset="0"/>
              <a:buChar char="-"/>
              <a:defRPr sz="1400" b="0">
                <a:solidFill>
                  <a:schemeClr val="tx1"/>
                </a:solidFill>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p:txBody>
      </p:sp>
      <p:sp>
        <p:nvSpPr>
          <p:cNvPr id="4"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prstGeom prst="rect">
            <a:avLst/>
          </a:prstGeo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prstGeom prst="rect">
            <a:avLst/>
          </a:prstGeo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a:xfrm>
            <a:off x="6172200" y="6191250"/>
            <a:ext cx="2476500" cy="476250"/>
          </a:xfrm>
          <a:prstGeom prst="rect">
            <a:avLst/>
          </a:prstGeom>
        </p:spPr>
        <p:txBody>
          <a:bodyPr/>
          <a:lstStyle>
            <a:lvl1pPr>
              <a:defRPr/>
            </a:lvl1pPr>
          </a:lstStyle>
          <a:p>
            <a:pPr>
              <a:defRPr/>
            </a:pPr>
            <a:endParaRPr lang="en-US" dirty="0">
              <a:solidFill>
                <a:srgbClr val="696464"/>
              </a:solidFill>
              <a:cs typeface="Arial"/>
            </a:endParaRPr>
          </a:p>
        </p:txBody>
      </p:sp>
      <p:sp>
        <p:nvSpPr>
          <p:cNvPr id="8"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r>
              <a:rPr lang="en-US" dirty="0">
                <a:solidFill>
                  <a:srgbClr val="696464"/>
                </a:solidFill>
                <a:cs typeface="Arial"/>
              </a:rPr>
              <a:t>SW1 Introduction</a:t>
            </a:r>
          </a:p>
        </p:txBody>
      </p:sp>
      <p:sp>
        <p:nvSpPr>
          <p:cNvPr id="9"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451B6AAC-B468-4828-B2C6-A74F224B3CF5}" type="slidenum">
              <a:rPr lang="en-US">
                <a:solidFill>
                  <a:srgbClr val="1F497D"/>
                </a:solidFill>
                <a:cs typeface="Arial"/>
              </a:rPr>
              <a:pPr>
                <a:defRPr/>
              </a:pPr>
              <a:t>‹#›</a:t>
            </a:fld>
            <a:endParaRPr lang="en-US" dirty="0">
              <a:solidFill>
                <a:srgbClr val="1F497D"/>
              </a:solidFill>
              <a:cs typeface="Arial"/>
            </a:endParaRPr>
          </a:p>
        </p:txBody>
      </p:sp>
    </p:spTree>
    <p:extLst>
      <p:ext uri="{BB962C8B-B14F-4D97-AF65-F5344CB8AC3E}">
        <p14:creationId xmlns:p14="http://schemas.microsoft.com/office/powerpoint/2010/main" val="2164603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En-têt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1300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D586D09A-7A58-4FB4-B77E-0371BC634CCE}" type="datetime8">
              <a:rPr lang="he-IL"/>
              <a:pPr>
                <a:defRPr/>
              </a:pPr>
              <a:t>09 דצמבר 17</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p>
        </p:txBody>
      </p:sp>
      <p:sp>
        <p:nvSpPr>
          <p:cNvPr id="6" name="מציין מיקום של מספר שקופית 5"/>
          <p:cNvSpPr>
            <a:spLocks noGrp="1"/>
          </p:cNvSpPr>
          <p:nvPr>
            <p:ph type="sldNum" sz="quarter" idx="12"/>
          </p:nvPr>
        </p:nvSpPr>
        <p:spPr/>
        <p:txBody>
          <a:bodyPr/>
          <a:lstStyle>
            <a:lvl1pPr>
              <a:defRPr/>
            </a:lvl1pPr>
          </a:lstStyle>
          <a:p>
            <a:pPr>
              <a:defRPr/>
            </a:pPr>
            <a:fld id="{77428B87-1A40-40E5-BA0D-BF340B659969}" type="slidenum">
              <a:rPr lang="he-IL"/>
              <a:pPr>
                <a:defRPr/>
              </a:pPr>
              <a:t>‹#›</a:t>
            </a:fld>
            <a:endParaRPr lang="he-IL" dirty="0"/>
          </a:p>
        </p:txBody>
      </p:sp>
    </p:spTree>
    <p:extLst>
      <p:ext uri="{BB962C8B-B14F-4D97-AF65-F5344CB8AC3E}">
        <p14:creationId xmlns:p14="http://schemas.microsoft.com/office/powerpoint/2010/main" val="2424509465"/>
      </p:ext>
    </p:extLst>
  </p:cSld>
  <p:clrMapOvr>
    <a:masterClrMapping/>
  </p:clrMapOvr>
  <p:transition>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4060A054-5E83-496B-B2AB-63BB17409F57}" type="datetime8">
              <a:rPr lang="he-IL"/>
              <a:pPr>
                <a:defRPr/>
              </a:pPr>
              <a:t>09 דצמבר 17</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p>
        </p:txBody>
      </p:sp>
      <p:sp>
        <p:nvSpPr>
          <p:cNvPr id="6" name="מציין מיקום של מספר שקופית 5"/>
          <p:cNvSpPr>
            <a:spLocks noGrp="1"/>
          </p:cNvSpPr>
          <p:nvPr>
            <p:ph type="sldNum" sz="quarter" idx="12"/>
          </p:nvPr>
        </p:nvSpPr>
        <p:spPr/>
        <p:txBody>
          <a:bodyPr/>
          <a:lstStyle>
            <a:lvl1pPr>
              <a:defRPr/>
            </a:lvl1pPr>
          </a:lstStyle>
          <a:p>
            <a:pPr>
              <a:defRPr/>
            </a:pPr>
            <a:fld id="{05178D80-65D4-453E-BA66-D2E57D83FCD5}" type="slidenum">
              <a:rPr lang="he-IL"/>
              <a:pPr>
                <a:defRPr/>
              </a:pPr>
              <a:t>‹#›</a:t>
            </a:fld>
            <a:endParaRPr lang="he-IL" dirty="0"/>
          </a:p>
        </p:txBody>
      </p:sp>
    </p:spTree>
    <p:extLst>
      <p:ext uri="{BB962C8B-B14F-4D97-AF65-F5344CB8AC3E}">
        <p14:creationId xmlns:p14="http://schemas.microsoft.com/office/powerpoint/2010/main" val="3837264187"/>
      </p:ext>
    </p:extLst>
  </p:cSld>
  <p:clrMapOvr>
    <a:masterClrMapping/>
  </p:clrMapOvr>
  <p:transition>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E2C40E02-5AD6-4A51-BC41-56B09DFAFC9F}" type="datetime8">
              <a:rPr lang="he-IL"/>
              <a:pPr>
                <a:defRPr/>
              </a:pPr>
              <a:t>09 דצמבר 17</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p>
        </p:txBody>
      </p:sp>
      <p:sp>
        <p:nvSpPr>
          <p:cNvPr id="6" name="מציין מיקום של מספר שקופית 5"/>
          <p:cNvSpPr>
            <a:spLocks noGrp="1"/>
          </p:cNvSpPr>
          <p:nvPr>
            <p:ph type="sldNum" sz="quarter" idx="12"/>
          </p:nvPr>
        </p:nvSpPr>
        <p:spPr/>
        <p:txBody>
          <a:bodyPr/>
          <a:lstStyle>
            <a:lvl1pPr>
              <a:defRPr/>
            </a:lvl1pPr>
          </a:lstStyle>
          <a:p>
            <a:pPr>
              <a:defRPr/>
            </a:pPr>
            <a:fld id="{E71CD054-65AB-42DD-A549-C9B7E58B3209}" type="slidenum">
              <a:rPr lang="he-IL"/>
              <a:pPr>
                <a:defRPr/>
              </a:pPr>
              <a:t>‹#›</a:t>
            </a:fld>
            <a:endParaRPr lang="he-IL" dirty="0"/>
          </a:p>
        </p:txBody>
      </p:sp>
    </p:spTree>
    <p:extLst>
      <p:ext uri="{BB962C8B-B14F-4D97-AF65-F5344CB8AC3E}">
        <p14:creationId xmlns:p14="http://schemas.microsoft.com/office/powerpoint/2010/main" val="1935589827"/>
      </p:ext>
    </p:extLst>
  </p:cSld>
  <p:clrMapOvr>
    <a:masterClrMapping/>
  </p:clrMapOvr>
  <p:transition>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p:cNvSpPr>
            <a:spLocks noGrp="1"/>
          </p:cNvSpPr>
          <p:nvPr>
            <p:ph type="dt" sz="half" idx="10"/>
          </p:nvPr>
        </p:nvSpPr>
        <p:spPr/>
        <p:txBody>
          <a:bodyPr/>
          <a:lstStyle>
            <a:lvl1pPr>
              <a:defRPr/>
            </a:lvl1pPr>
          </a:lstStyle>
          <a:p>
            <a:pPr>
              <a:defRPr/>
            </a:pPr>
            <a:fld id="{89869599-05C8-46B1-A44D-AE635AEBA291}" type="datetime8">
              <a:rPr lang="he-IL"/>
              <a:pPr>
                <a:defRPr/>
              </a:pPr>
              <a:t>09 דצמבר 17</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dirty="0"/>
          </a:p>
        </p:txBody>
      </p:sp>
      <p:sp>
        <p:nvSpPr>
          <p:cNvPr id="7" name="מציין מיקום של מספר שקופית 5"/>
          <p:cNvSpPr>
            <a:spLocks noGrp="1"/>
          </p:cNvSpPr>
          <p:nvPr>
            <p:ph type="sldNum" sz="quarter" idx="12"/>
          </p:nvPr>
        </p:nvSpPr>
        <p:spPr/>
        <p:txBody>
          <a:bodyPr/>
          <a:lstStyle>
            <a:lvl1pPr>
              <a:defRPr/>
            </a:lvl1pPr>
          </a:lstStyle>
          <a:p>
            <a:pPr>
              <a:defRPr/>
            </a:pPr>
            <a:fld id="{CD0D3930-BFEA-4DBC-8C98-9D306F1FED06}" type="slidenum">
              <a:rPr lang="he-IL"/>
              <a:pPr>
                <a:defRPr/>
              </a:pPr>
              <a:t>‹#›</a:t>
            </a:fld>
            <a:endParaRPr lang="he-IL" dirty="0"/>
          </a:p>
        </p:txBody>
      </p:sp>
    </p:spTree>
    <p:extLst>
      <p:ext uri="{BB962C8B-B14F-4D97-AF65-F5344CB8AC3E}">
        <p14:creationId xmlns:p14="http://schemas.microsoft.com/office/powerpoint/2010/main" val="775912018"/>
      </p:ext>
    </p:extLst>
  </p:cSld>
  <p:clrMapOvr>
    <a:masterClrMapping/>
  </p:clrMapOvr>
  <p:transition>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p:cNvSpPr>
            <a:spLocks noGrp="1"/>
          </p:cNvSpPr>
          <p:nvPr>
            <p:ph type="dt" sz="half" idx="10"/>
          </p:nvPr>
        </p:nvSpPr>
        <p:spPr/>
        <p:txBody>
          <a:bodyPr/>
          <a:lstStyle>
            <a:lvl1pPr>
              <a:defRPr/>
            </a:lvl1pPr>
          </a:lstStyle>
          <a:p>
            <a:pPr>
              <a:defRPr/>
            </a:pPr>
            <a:fld id="{5D2B5C93-0F4F-423C-A6BF-0DA8E9EF18A1}" type="datetime8">
              <a:rPr lang="he-IL"/>
              <a:pPr>
                <a:defRPr/>
              </a:pPr>
              <a:t>09 דצמבר 17</a:t>
            </a:fld>
            <a:endParaRPr lang="he-IL" dirty="0"/>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dirty="0"/>
          </a:p>
        </p:txBody>
      </p:sp>
      <p:sp>
        <p:nvSpPr>
          <p:cNvPr id="9" name="מציין מיקום של מספר שקופית 5"/>
          <p:cNvSpPr>
            <a:spLocks noGrp="1"/>
          </p:cNvSpPr>
          <p:nvPr>
            <p:ph type="sldNum" sz="quarter" idx="12"/>
          </p:nvPr>
        </p:nvSpPr>
        <p:spPr/>
        <p:txBody>
          <a:bodyPr/>
          <a:lstStyle>
            <a:lvl1pPr>
              <a:defRPr/>
            </a:lvl1pPr>
          </a:lstStyle>
          <a:p>
            <a:pPr>
              <a:defRPr/>
            </a:pPr>
            <a:fld id="{873FC478-E44E-4F53-947F-A53472B809CF}" type="slidenum">
              <a:rPr lang="he-IL"/>
              <a:pPr>
                <a:defRPr/>
              </a:pPr>
              <a:t>‹#›</a:t>
            </a:fld>
            <a:endParaRPr lang="he-IL" dirty="0"/>
          </a:p>
        </p:txBody>
      </p:sp>
    </p:spTree>
    <p:extLst>
      <p:ext uri="{BB962C8B-B14F-4D97-AF65-F5344CB8AC3E}">
        <p14:creationId xmlns:p14="http://schemas.microsoft.com/office/powerpoint/2010/main" val="1430286184"/>
      </p:ext>
    </p:extLst>
  </p:cSld>
  <p:clrMapOvr>
    <a:masterClrMapping/>
  </p:clrMapOvr>
  <p:transition>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p:cNvSpPr>
            <a:spLocks noGrp="1"/>
          </p:cNvSpPr>
          <p:nvPr>
            <p:ph type="dt" sz="half" idx="10"/>
          </p:nvPr>
        </p:nvSpPr>
        <p:spPr/>
        <p:txBody>
          <a:bodyPr/>
          <a:lstStyle>
            <a:lvl1pPr>
              <a:defRPr/>
            </a:lvl1pPr>
          </a:lstStyle>
          <a:p>
            <a:pPr>
              <a:defRPr/>
            </a:pPr>
            <a:fld id="{852F4E9B-6EE7-438B-A522-2B3DACB2A70F}" type="datetime8">
              <a:rPr lang="he-IL"/>
              <a:pPr>
                <a:defRPr/>
              </a:pPr>
              <a:t>09 דצמבר 17</a:t>
            </a:fld>
            <a:endParaRPr lang="he-IL" dirty="0"/>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dirty="0"/>
          </a:p>
        </p:txBody>
      </p:sp>
      <p:sp>
        <p:nvSpPr>
          <p:cNvPr id="5" name="מציין מיקום של מספר שקופית 5"/>
          <p:cNvSpPr>
            <a:spLocks noGrp="1"/>
          </p:cNvSpPr>
          <p:nvPr>
            <p:ph type="sldNum" sz="quarter" idx="12"/>
          </p:nvPr>
        </p:nvSpPr>
        <p:spPr/>
        <p:txBody>
          <a:bodyPr/>
          <a:lstStyle>
            <a:lvl1pPr>
              <a:defRPr/>
            </a:lvl1pPr>
          </a:lstStyle>
          <a:p>
            <a:pPr>
              <a:defRPr/>
            </a:pPr>
            <a:fld id="{6D33EBBE-E0B7-4340-9857-542A29AC5ECF}" type="slidenum">
              <a:rPr lang="he-IL"/>
              <a:pPr>
                <a:defRPr/>
              </a:pPr>
              <a:t>‹#›</a:t>
            </a:fld>
            <a:endParaRPr lang="he-IL" dirty="0"/>
          </a:p>
        </p:txBody>
      </p:sp>
    </p:spTree>
    <p:extLst>
      <p:ext uri="{BB962C8B-B14F-4D97-AF65-F5344CB8AC3E}">
        <p14:creationId xmlns:p14="http://schemas.microsoft.com/office/powerpoint/2010/main" val="1298121820"/>
      </p:ext>
    </p:extLst>
  </p:cSld>
  <p:clrMapOvr>
    <a:masterClrMapping/>
  </p:clrMapOvr>
  <p:transition>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F6CC3740-3195-4CF6-AA09-A02021590F8E}" type="datetime8">
              <a:rPr lang="he-IL"/>
              <a:pPr>
                <a:defRPr/>
              </a:pPr>
              <a:t>09 דצמבר 17</a:t>
            </a:fld>
            <a:endParaRPr lang="he-IL" dirty="0"/>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dirty="0"/>
          </a:p>
        </p:txBody>
      </p:sp>
      <p:sp>
        <p:nvSpPr>
          <p:cNvPr id="4" name="מציין מיקום של מספר שקופית 5"/>
          <p:cNvSpPr>
            <a:spLocks noGrp="1"/>
          </p:cNvSpPr>
          <p:nvPr>
            <p:ph type="sldNum" sz="quarter" idx="12"/>
          </p:nvPr>
        </p:nvSpPr>
        <p:spPr/>
        <p:txBody>
          <a:bodyPr/>
          <a:lstStyle>
            <a:lvl1pPr>
              <a:defRPr/>
            </a:lvl1pPr>
          </a:lstStyle>
          <a:p>
            <a:pPr>
              <a:defRPr/>
            </a:pPr>
            <a:fld id="{384C0648-D1C2-427D-BEFA-FF4E6B91623B}" type="slidenum">
              <a:rPr lang="he-IL"/>
              <a:pPr>
                <a:defRPr/>
              </a:pPr>
              <a:t>‹#›</a:t>
            </a:fld>
            <a:endParaRPr lang="he-IL" dirty="0"/>
          </a:p>
        </p:txBody>
      </p:sp>
    </p:spTree>
    <p:extLst>
      <p:ext uri="{BB962C8B-B14F-4D97-AF65-F5344CB8AC3E}">
        <p14:creationId xmlns:p14="http://schemas.microsoft.com/office/powerpoint/2010/main" val="871128701"/>
      </p:ext>
    </p:extLst>
  </p:cSld>
  <p:clrMapOvr>
    <a:masterClrMapping/>
  </p:clrMapOvr>
  <p:transition>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844B7494-4A10-4786-80A0-9A13F7350D6F}" type="datetime8">
              <a:rPr lang="he-IL"/>
              <a:pPr>
                <a:defRPr/>
              </a:pPr>
              <a:t>09 דצמבר 17</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dirty="0"/>
          </a:p>
        </p:txBody>
      </p:sp>
      <p:sp>
        <p:nvSpPr>
          <p:cNvPr id="7" name="מציין מיקום של מספר שקופית 5"/>
          <p:cNvSpPr>
            <a:spLocks noGrp="1"/>
          </p:cNvSpPr>
          <p:nvPr>
            <p:ph type="sldNum" sz="quarter" idx="12"/>
          </p:nvPr>
        </p:nvSpPr>
        <p:spPr/>
        <p:txBody>
          <a:bodyPr/>
          <a:lstStyle>
            <a:lvl1pPr>
              <a:defRPr/>
            </a:lvl1pPr>
          </a:lstStyle>
          <a:p>
            <a:pPr>
              <a:defRPr/>
            </a:pPr>
            <a:fld id="{32F9FB75-E513-4D2B-8B43-CCF1235726B6}" type="slidenum">
              <a:rPr lang="he-IL"/>
              <a:pPr>
                <a:defRPr/>
              </a:pPr>
              <a:t>‹#›</a:t>
            </a:fld>
            <a:endParaRPr lang="he-IL" dirty="0"/>
          </a:p>
        </p:txBody>
      </p:sp>
    </p:spTree>
    <p:extLst>
      <p:ext uri="{BB962C8B-B14F-4D97-AF65-F5344CB8AC3E}">
        <p14:creationId xmlns:p14="http://schemas.microsoft.com/office/powerpoint/2010/main" val="222661828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מציין מיקום תוכן 2"/>
          <p:cNvSpPr>
            <a:spLocks noGrp="1"/>
          </p:cNvSpPr>
          <p:nvPr>
            <p:ph idx="1"/>
          </p:nvPr>
        </p:nvSpPr>
        <p:spPr>
          <a:xfrm>
            <a:off x="4572000" y="838200"/>
            <a:ext cx="4419600" cy="5410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a:lnSpc>
                <a:spcPct val="150000"/>
              </a:lnSpc>
              <a:spcBef>
                <a:spcPts val="0"/>
              </a:spcBef>
              <a:spcAft>
                <a:spcPts val="600"/>
              </a:spcAft>
              <a:buClr>
                <a:srgbClr val="002060"/>
              </a:buClr>
              <a:buFont typeface="Arial" pitchFamily="34" charset="0"/>
              <a:buChar char="-"/>
              <a:defRPr sz="1400" b="0">
                <a:solidFill>
                  <a:schemeClr val="tx1"/>
                </a:solidFill>
              </a:defRPr>
            </a:lvl2pPr>
            <a:lvl3pPr marL="540000" indent="-180000" algn="just" rtl="1">
              <a:lnSpc>
                <a:spcPct val="150000"/>
              </a:lnSpc>
              <a:spcBef>
                <a:spcPts val="0"/>
              </a:spcBef>
              <a:spcAft>
                <a:spcPts val="600"/>
              </a:spcAft>
              <a:buClr>
                <a:srgbClr val="002060"/>
              </a:buClr>
              <a:buFont typeface="Arial" pitchFamily="34" charset="0"/>
              <a:buChar char="-"/>
              <a:defRPr sz="1400" b="0">
                <a:solidFill>
                  <a:schemeClr val="tx1"/>
                </a:solidFill>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4"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5D54EFC9-AACE-43FF-9092-1E2922AEEE89}" type="datetime8">
              <a:rPr lang="he-IL"/>
              <a:pPr>
                <a:defRPr/>
              </a:pPr>
              <a:t>09 דצמבר 17</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dirty="0"/>
          </a:p>
        </p:txBody>
      </p:sp>
      <p:sp>
        <p:nvSpPr>
          <p:cNvPr id="7" name="מציין מיקום של מספר שקופית 5"/>
          <p:cNvSpPr>
            <a:spLocks noGrp="1"/>
          </p:cNvSpPr>
          <p:nvPr>
            <p:ph type="sldNum" sz="quarter" idx="12"/>
          </p:nvPr>
        </p:nvSpPr>
        <p:spPr/>
        <p:txBody>
          <a:bodyPr/>
          <a:lstStyle>
            <a:lvl1pPr>
              <a:defRPr/>
            </a:lvl1pPr>
          </a:lstStyle>
          <a:p>
            <a:pPr>
              <a:defRPr/>
            </a:pPr>
            <a:fld id="{1358B129-F7AB-44D5-A004-C80CDA2B68DB}" type="slidenum">
              <a:rPr lang="he-IL"/>
              <a:pPr>
                <a:defRPr/>
              </a:pPr>
              <a:t>‹#›</a:t>
            </a:fld>
            <a:endParaRPr lang="he-IL" dirty="0"/>
          </a:p>
        </p:txBody>
      </p:sp>
    </p:spTree>
    <p:extLst>
      <p:ext uri="{BB962C8B-B14F-4D97-AF65-F5344CB8AC3E}">
        <p14:creationId xmlns:p14="http://schemas.microsoft.com/office/powerpoint/2010/main" val="709525669"/>
      </p:ext>
    </p:extLst>
  </p:cSld>
  <p:clrMapOvr>
    <a:masterClrMapping/>
  </p:clrMapOvr>
  <p:transition>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B96515A1-69C7-4A46-BA76-C0EB043F4500}" type="datetime8">
              <a:rPr lang="he-IL"/>
              <a:pPr>
                <a:defRPr/>
              </a:pPr>
              <a:t>09 דצמבר 17</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p>
        </p:txBody>
      </p:sp>
      <p:sp>
        <p:nvSpPr>
          <p:cNvPr id="6" name="מציין מיקום של מספר שקופית 5"/>
          <p:cNvSpPr>
            <a:spLocks noGrp="1"/>
          </p:cNvSpPr>
          <p:nvPr>
            <p:ph type="sldNum" sz="quarter" idx="12"/>
          </p:nvPr>
        </p:nvSpPr>
        <p:spPr/>
        <p:txBody>
          <a:bodyPr/>
          <a:lstStyle>
            <a:lvl1pPr>
              <a:defRPr/>
            </a:lvl1pPr>
          </a:lstStyle>
          <a:p>
            <a:pPr>
              <a:defRPr/>
            </a:pPr>
            <a:fld id="{E2E0DF03-CC37-40C1-9311-CB262255D0BF}" type="slidenum">
              <a:rPr lang="he-IL"/>
              <a:pPr>
                <a:defRPr/>
              </a:pPr>
              <a:t>‹#›</a:t>
            </a:fld>
            <a:endParaRPr lang="he-IL" dirty="0"/>
          </a:p>
        </p:txBody>
      </p:sp>
    </p:spTree>
    <p:extLst>
      <p:ext uri="{BB962C8B-B14F-4D97-AF65-F5344CB8AC3E}">
        <p14:creationId xmlns:p14="http://schemas.microsoft.com/office/powerpoint/2010/main" val="172415961"/>
      </p:ext>
    </p:extLst>
  </p:cSld>
  <p:clrMapOvr>
    <a:masterClrMapping/>
  </p:clrMapOvr>
  <p:transition>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4FFA2867-AEEB-47B1-B188-A592AFD2391C}" type="datetime8">
              <a:rPr lang="he-IL"/>
              <a:pPr>
                <a:defRPr/>
              </a:pPr>
              <a:t>09 דצמבר 17</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p>
        </p:txBody>
      </p:sp>
      <p:sp>
        <p:nvSpPr>
          <p:cNvPr id="6" name="מציין מיקום של מספר שקופית 5"/>
          <p:cNvSpPr>
            <a:spLocks noGrp="1"/>
          </p:cNvSpPr>
          <p:nvPr>
            <p:ph type="sldNum" sz="quarter" idx="12"/>
          </p:nvPr>
        </p:nvSpPr>
        <p:spPr/>
        <p:txBody>
          <a:bodyPr/>
          <a:lstStyle>
            <a:lvl1pPr>
              <a:defRPr/>
            </a:lvl1pPr>
          </a:lstStyle>
          <a:p>
            <a:pPr>
              <a:defRPr/>
            </a:pPr>
            <a:fld id="{BA60B38C-1887-4120-BB4A-98E20E80B4A2}" type="slidenum">
              <a:rPr lang="he-IL"/>
              <a:pPr>
                <a:defRPr/>
              </a:pPr>
              <a:t>‹#›</a:t>
            </a:fld>
            <a:endParaRPr lang="he-IL" dirty="0"/>
          </a:p>
        </p:txBody>
      </p:sp>
    </p:spTree>
    <p:extLst>
      <p:ext uri="{BB962C8B-B14F-4D97-AF65-F5344CB8AC3E}">
        <p14:creationId xmlns:p14="http://schemas.microsoft.com/office/powerpoint/2010/main" val="2270454373"/>
      </p:ext>
    </p:extLst>
  </p:cSld>
  <p:clrMapOvr>
    <a:masterClrMapping/>
  </p:clrMapOvr>
  <p:transition>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מציין מיקום תוכן 2"/>
          <p:cNvSpPr>
            <a:spLocks noGrp="1"/>
          </p:cNvSpPr>
          <p:nvPr>
            <p:ph idx="1"/>
          </p:nvPr>
        </p:nvSpPr>
        <p:spPr>
          <a:xfrm>
            <a:off x="180975" y="838200"/>
            <a:ext cx="8820000" cy="5410200"/>
          </a:xfrm>
          <a:prstGeom prst="rect">
            <a:avLst/>
          </a:prstGeom>
        </p:spPr>
        <p:txBody>
          <a:bodyPr/>
          <a:lstStyle>
            <a:lvl1pPr marL="180000" indent="-180000" algn="just" rtl="1">
              <a:lnSpc>
                <a:spcPct val="150000"/>
              </a:lnSpc>
              <a:spcBef>
                <a:spcPts val="0"/>
              </a:spcBef>
              <a:spcAft>
                <a:spcPts val="600"/>
              </a:spcAft>
              <a:buClr>
                <a:srgbClr val="002060"/>
              </a:buClr>
              <a:buFont typeface="Wingdings" pitchFamily="2" charset="2"/>
              <a:buChar char="§"/>
              <a:defRPr sz="1400" b="0">
                <a:solidFill>
                  <a:schemeClr val="tx1"/>
                </a:solidFill>
              </a:defRPr>
            </a:lvl1pPr>
            <a:lvl2pPr marL="360000" indent="-180000" algn="just" rtl="1">
              <a:lnSpc>
                <a:spcPct val="150000"/>
              </a:lnSpc>
              <a:spcBef>
                <a:spcPts val="0"/>
              </a:spcBef>
              <a:spcAft>
                <a:spcPts val="600"/>
              </a:spcAft>
              <a:buClr>
                <a:srgbClr val="002060"/>
              </a:buClr>
              <a:buFont typeface="Arial" pitchFamily="34" charset="0"/>
              <a:buChar char="-"/>
              <a:defRPr sz="1400" b="0">
                <a:solidFill>
                  <a:schemeClr val="tx1"/>
                </a:solidFill>
              </a:defRPr>
            </a:lvl2pPr>
            <a:lvl3pPr marL="540000" indent="-180000" algn="just" rtl="1">
              <a:lnSpc>
                <a:spcPct val="150000"/>
              </a:lnSpc>
              <a:spcBef>
                <a:spcPts val="0"/>
              </a:spcBef>
              <a:spcAft>
                <a:spcPts val="600"/>
              </a:spcAft>
              <a:buClr>
                <a:srgbClr val="002060"/>
              </a:buClr>
              <a:buFont typeface="Arial" pitchFamily="34" charset="0"/>
              <a:buChar char="-"/>
              <a:defRPr sz="1400" b="0">
                <a:solidFill>
                  <a:schemeClr val="tx1"/>
                </a:solidFill>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p:txBody>
      </p:sp>
      <p:sp>
        <p:nvSpPr>
          <p:cNvPr id="4"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Tree>
    <p:extLst>
      <p:ext uri="{BB962C8B-B14F-4D97-AF65-F5344CB8AC3E}">
        <p14:creationId xmlns:p14="http://schemas.microsoft.com/office/powerpoint/2010/main" val="11966514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D586D09A-7A58-4FB4-B77E-0371BC634CCE}"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77428B87-1A40-40E5-BA0D-BF340B659969}"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2424509465"/>
      </p:ext>
    </p:extLst>
  </p:cSld>
  <p:clrMapOvr>
    <a:masterClrMapping/>
  </p:clrMapOvr>
  <p:transition>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4060A054-5E83-496B-B2AB-63BB17409F57}"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05178D80-65D4-453E-BA66-D2E57D83FCD5}"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3837264187"/>
      </p:ext>
    </p:extLst>
  </p:cSld>
  <p:clrMapOvr>
    <a:masterClrMapping/>
  </p:clrMapOvr>
  <p:transition>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E2C40E02-5AD6-4A51-BC41-56B09DFAFC9F}"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E71CD054-65AB-42DD-A549-C9B7E58B3209}"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1935589827"/>
      </p:ext>
    </p:extLst>
  </p:cSld>
  <p:clrMapOvr>
    <a:masterClrMapping/>
  </p:clrMapOvr>
  <p:transition>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p:cNvSpPr>
            <a:spLocks noGrp="1"/>
          </p:cNvSpPr>
          <p:nvPr>
            <p:ph type="dt" sz="half" idx="10"/>
          </p:nvPr>
        </p:nvSpPr>
        <p:spPr/>
        <p:txBody>
          <a:bodyPr/>
          <a:lstStyle>
            <a:lvl1pPr>
              <a:defRPr/>
            </a:lvl1pPr>
          </a:lstStyle>
          <a:p>
            <a:pPr>
              <a:defRPr/>
            </a:pPr>
            <a:fld id="{89869599-05C8-46B1-A44D-AE635AEBA291}"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7" name="מציין מיקום של מספר שקופית 5"/>
          <p:cNvSpPr>
            <a:spLocks noGrp="1"/>
          </p:cNvSpPr>
          <p:nvPr>
            <p:ph type="sldNum" sz="quarter" idx="12"/>
          </p:nvPr>
        </p:nvSpPr>
        <p:spPr/>
        <p:txBody>
          <a:bodyPr/>
          <a:lstStyle>
            <a:lvl1pPr>
              <a:defRPr/>
            </a:lvl1pPr>
          </a:lstStyle>
          <a:p>
            <a:pPr>
              <a:defRPr/>
            </a:pPr>
            <a:fld id="{CD0D3930-BFEA-4DBC-8C98-9D306F1FED06}"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775912018"/>
      </p:ext>
    </p:extLst>
  </p:cSld>
  <p:clrMapOvr>
    <a:masterClrMapping/>
  </p:clrMapOvr>
  <p:transition>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p:cNvSpPr>
            <a:spLocks noGrp="1"/>
          </p:cNvSpPr>
          <p:nvPr>
            <p:ph type="dt" sz="half" idx="10"/>
          </p:nvPr>
        </p:nvSpPr>
        <p:spPr/>
        <p:txBody>
          <a:bodyPr/>
          <a:lstStyle>
            <a:lvl1pPr>
              <a:defRPr/>
            </a:lvl1pPr>
          </a:lstStyle>
          <a:p>
            <a:pPr>
              <a:defRPr/>
            </a:pPr>
            <a:fld id="{5D2B5C93-0F4F-423C-A6BF-0DA8E9EF18A1}"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9" name="מציין מיקום של מספר שקופית 5"/>
          <p:cNvSpPr>
            <a:spLocks noGrp="1"/>
          </p:cNvSpPr>
          <p:nvPr>
            <p:ph type="sldNum" sz="quarter" idx="12"/>
          </p:nvPr>
        </p:nvSpPr>
        <p:spPr/>
        <p:txBody>
          <a:bodyPr/>
          <a:lstStyle>
            <a:lvl1pPr>
              <a:defRPr/>
            </a:lvl1pPr>
          </a:lstStyle>
          <a:p>
            <a:pPr>
              <a:defRPr/>
            </a:pPr>
            <a:fld id="{873FC478-E44E-4F53-947F-A53472B809CF}"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1430286184"/>
      </p:ext>
    </p:extLst>
  </p:cSld>
  <p:clrMapOvr>
    <a:masterClrMapping/>
  </p:clrMapOvr>
  <p:transition>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p:cNvSpPr>
            <a:spLocks noGrp="1"/>
          </p:cNvSpPr>
          <p:nvPr>
            <p:ph type="dt" sz="half" idx="10"/>
          </p:nvPr>
        </p:nvSpPr>
        <p:spPr/>
        <p:txBody>
          <a:bodyPr/>
          <a:lstStyle>
            <a:lvl1pPr>
              <a:defRPr/>
            </a:lvl1pPr>
          </a:lstStyle>
          <a:p>
            <a:pPr>
              <a:defRPr/>
            </a:pPr>
            <a:fld id="{852F4E9B-6EE7-438B-A522-2B3DACB2A70F}"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5" name="מציין מיקום של מספר שקופית 5"/>
          <p:cNvSpPr>
            <a:spLocks noGrp="1"/>
          </p:cNvSpPr>
          <p:nvPr>
            <p:ph type="sldNum" sz="quarter" idx="12"/>
          </p:nvPr>
        </p:nvSpPr>
        <p:spPr/>
        <p:txBody>
          <a:bodyPr/>
          <a:lstStyle>
            <a:lvl1pPr>
              <a:defRPr/>
            </a:lvl1pPr>
          </a:lstStyle>
          <a:p>
            <a:pPr>
              <a:defRPr/>
            </a:pPr>
            <a:fld id="{6D33EBBE-E0B7-4340-9857-542A29AC5ECF}"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129812182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8" name="מציין מיקום תוכן 2"/>
          <p:cNvSpPr>
            <a:spLocks noGrp="1"/>
          </p:cNvSpPr>
          <p:nvPr>
            <p:ph idx="1"/>
          </p:nvPr>
        </p:nvSpPr>
        <p:spPr>
          <a:xfrm>
            <a:off x="152400" y="838200"/>
            <a:ext cx="4419600" cy="5410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4"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F6CC3740-3195-4CF6-AA09-A02021590F8E}"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4" name="מציין מיקום של מספר שקופית 5"/>
          <p:cNvSpPr>
            <a:spLocks noGrp="1"/>
          </p:cNvSpPr>
          <p:nvPr>
            <p:ph type="sldNum" sz="quarter" idx="12"/>
          </p:nvPr>
        </p:nvSpPr>
        <p:spPr/>
        <p:txBody>
          <a:bodyPr/>
          <a:lstStyle>
            <a:lvl1pPr>
              <a:defRPr/>
            </a:lvl1pPr>
          </a:lstStyle>
          <a:p>
            <a:pPr>
              <a:defRPr/>
            </a:pPr>
            <a:fld id="{384C0648-D1C2-427D-BEFA-FF4E6B91623B}"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871128701"/>
      </p:ext>
    </p:extLst>
  </p:cSld>
  <p:clrMapOvr>
    <a:masterClrMapping/>
  </p:clrMapOvr>
  <p:transition>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844B7494-4A10-4786-80A0-9A13F7350D6F}"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7" name="מציין מיקום של מספר שקופית 5"/>
          <p:cNvSpPr>
            <a:spLocks noGrp="1"/>
          </p:cNvSpPr>
          <p:nvPr>
            <p:ph type="sldNum" sz="quarter" idx="12"/>
          </p:nvPr>
        </p:nvSpPr>
        <p:spPr/>
        <p:txBody>
          <a:bodyPr/>
          <a:lstStyle>
            <a:lvl1pPr>
              <a:defRPr/>
            </a:lvl1pPr>
          </a:lstStyle>
          <a:p>
            <a:pPr>
              <a:defRPr/>
            </a:pPr>
            <a:fld id="{32F9FB75-E513-4D2B-8B43-CCF1235726B6}"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2226618282"/>
      </p:ext>
    </p:extLst>
  </p:cSld>
  <p:clrMapOvr>
    <a:masterClrMapping/>
  </p:clrMapOvr>
  <p:transition>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5D54EFC9-AACE-43FF-9092-1E2922AEEE89}"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7" name="מציין מיקום של מספר שקופית 5"/>
          <p:cNvSpPr>
            <a:spLocks noGrp="1"/>
          </p:cNvSpPr>
          <p:nvPr>
            <p:ph type="sldNum" sz="quarter" idx="12"/>
          </p:nvPr>
        </p:nvSpPr>
        <p:spPr/>
        <p:txBody>
          <a:bodyPr/>
          <a:lstStyle>
            <a:lvl1pPr>
              <a:defRPr/>
            </a:lvl1pPr>
          </a:lstStyle>
          <a:p>
            <a:pPr>
              <a:defRPr/>
            </a:pPr>
            <a:fld id="{1358B129-F7AB-44D5-A004-C80CDA2B68DB}"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709525669"/>
      </p:ext>
    </p:extLst>
  </p:cSld>
  <p:clrMapOvr>
    <a:masterClrMapping/>
  </p:clrMapOvr>
  <p:transition>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B96515A1-69C7-4A46-BA76-C0EB043F4500}"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E2E0DF03-CC37-40C1-9311-CB262255D0BF}"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172415961"/>
      </p:ext>
    </p:extLst>
  </p:cSld>
  <p:clrMapOvr>
    <a:masterClrMapping/>
  </p:clrMapOvr>
  <p:transition>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4FFA2867-AEEB-47B1-B188-A592AFD2391C}"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BA60B38C-1887-4120-BB4A-98E20E80B4A2}"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2270454373"/>
      </p:ext>
    </p:extLst>
  </p:cSld>
  <p:clrMapOvr>
    <a:masterClrMapping/>
  </p:clrMapOvr>
  <p:transition>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מציין מיקום תוכן 2"/>
          <p:cNvSpPr>
            <a:spLocks noGrp="1"/>
          </p:cNvSpPr>
          <p:nvPr>
            <p:ph idx="1"/>
          </p:nvPr>
        </p:nvSpPr>
        <p:spPr>
          <a:xfrm>
            <a:off x="180975" y="838200"/>
            <a:ext cx="8820000" cy="5410200"/>
          </a:xfrm>
          <a:prstGeom prst="rect">
            <a:avLst/>
          </a:prstGeom>
        </p:spPr>
        <p:txBody>
          <a:bodyPr/>
          <a:lstStyle>
            <a:lvl1pPr marL="180000" indent="-180000" algn="just" rtl="1">
              <a:lnSpc>
                <a:spcPct val="150000"/>
              </a:lnSpc>
              <a:spcBef>
                <a:spcPts val="0"/>
              </a:spcBef>
              <a:spcAft>
                <a:spcPts val="600"/>
              </a:spcAft>
              <a:buClr>
                <a:srgbClr val="002060"/>
              </a:buClr>
              <a:buFont typeface="Wingdings" pitchFamily="2" charset="2"/>
              <a:buChar char="§"/>
              <a:defRPr sz="1400" b="0">
                <a:solidFill>
                  <a:schemeClr val="tx1"/>
                </a:solidFill>
              </a:defRPr>
            </a:lvl1pPr>
            <a:lvl2pPr marL="360000" indent="-180000" algn="just" rtl="1">
              <a:lnSpc>
                <a:spcPct val="150000"/>
              </a:lnSpc>
              <a:spcBef>
                <a:spcPts val="0"/>
              </a:spcBef>
              <a:spcAft>
                <a:spcPts val="600"/>
              </a:spcAft>
              <a:buClr>
                <a:srgbClr val="002060"/>
              </a:buClr>
              <a:buFont typeface="Arial" pitchFamily="34" charset="0"/>
              <a:buChar char="-"/>
              <a:defRPr sz="1400" b="0">
                <a:solidFill>
                  <a:schemeClr val="tx1"/>
                </a:solidFill>
              </a:defRPr>
            </a:lvl2pPr>
            <a:lvl3pPr marL="540000" indent="-180000" algn="just" rtl="1">
              <a:lnSpc>
                <a:spcPct val="150000"/>
              </a:lnSpc>
              <a:spcBef>
                <a:spcPts val="0"/>
              </a:spcBef>
              <a:spcAft>
                <a:spcPts val="600"/>
              </a:spcAft>
              <a:buClr>
                <a:srgbClr val="002060"/>
              </a:buClr>
              <a:buFont typeface="Arial" pitchFamily="34" charset="0"/>
              <a:buChar char="-"/>
              <a:defRPr sz="1400" b="0">
                <a:solidFill>
                  <a:schemeClr val="tx1"/>
                </a:solidFill>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p:txBody>
      </p:sp>
      <p:sp>
        <p:nvSpPr>
          <p:cNvPr id="4"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Tree>
    <p:extLst>
      <p:ext uri="{BB962C8B-B14F-4D97-AF65-F5344CB8AC3E}">
        <p14:creationId xmlns:p14="http://schemas.microsoft.com/office/powerpoint/2010/main" val="11966514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D586D09A-7A58-4FB4-B77E-0371BC634CCE}"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77428B87-1A40-40E5-BA0D-BF340B659969}"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2424509465"/>
      </p:ext>
    </p:extLst>
  </p:cSld>
  <p:clrMapOvr>
    <a:masterClrMapping/>
  </p:clrMapOvr>
  <p:transition>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4060A054-5E83-496B-B2AB-63BB17409F57}"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05178D80-65D4-453E-BA66-D2E57D83FCD5}"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3837264187"/>
      </p:ext>
    </p:extLst>
  </p:cSld>
  <p:clrMapOvr>
    <a:masterClrMapping/>
  </p:clrMapOvr>
  <p:transition>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E2C40E02-5AD6-4A51-BC41-56B09DFAFC9F}"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E71CD054-65AB-42DD-A549-C9B7E58B3209}"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1935589827"/>
      </p:ext>
    </p:extLst>
  </p:cSld>
  <p:clrMapOvr>
    <a:masterClrMapping/>
  </p:clrMapOvr>
  <p:transition>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p:cNvSpPr>
            <a:spLocks noGrp="1"/>
          </p:cNvSpPr>
          <p:nvPr>
            <p:ph type="dt" sz="half" idx="10"/>
          </p:nvPr>
        </p:nvSpPr>
        <p:spPr/>
        <p:txBody>
          <a:bodyPr/>
          <a:lstStyle>
            <a:lvl1pPr>
              <a:defRPr/>
            </a:lvl1pPr>
          </a:lstStyle>
          <a:p>
            <a:pPr>
              <a:defRPr/>
            </a:pPr>
            <a:fld id="{89869599-05C8-46B1-A44D-AE635AEBA291}"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7" name="מציין מיקום של מספר שקופית 5"/>
          <p:cNvSpPr>
            <a:spLocks noGrp="1"/>
          </p:cNvSpPr>
          <p:nvPr>
            <p:ph type="sldNum" sz="quarter" idx="12"/>
          </p:nvPr>
        </p:nvSpPr>
        <p:spPr/>
        <p:txBody>
          <a:bodyPr/>
          <a:lstStyle>
            <a:lvl1pPr>
              <a:defRPr/>
            </a:lvl1pPr>
          </a:lstStyle>
          <a:p>
            <a:pPr>
              <a:defRPr/>
            </a:pPr>
            <a:fld id="{CD0D3930-BFEA-4DBC-8C98-9D306F1FED06}"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775912018"/>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8" name="מציין מיקום תוכן 2"/>
          <p:cNvSpPr>
            <a:spLocks noGrp="1"/>
          </p:cNvSpPr>
          <p:nvPr>
            <p:ph idx="1"/>
          </p:nvPr>
        </p:nvSpPr>
        <p:spPr>
          <a:xfrm>
            <a:off x="151425" y="838200"/>
            <a:ext cx="4356000" cy="5410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
        <p:nvSpPr>
          <p:cNvPr id="4"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7" name="מציין מיקום תוכן 2"/>
          <p:cNvSpPr>
            <a:spLocks noGrp="1"/>
          </p:cNvSpPr>
          <p:nvPr>
            <p:ph idx="10"/>
          </p:nvPr>
        </p:nvSpPr>
        <p:spPr>
          <a:xfrm>
            <a:off x="4657725" y="838200"/>
            <a:ext cx="4356000" cy="54102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cxnSp>
        <p:nvCxnSpPr>
          <p:cNvPr id="5" name="מחבר ישר 4"/>
          <p:cNvCxnSpPr/>
          <p:nvPr userDrawn="1"/>
        </p:nvCxnSpPr>
        <p:spPr bwMode="auto">
          <a:xfrm>
            <a:off x="4572000" y="990600"/>
            <a:ext cx="0" cy="5257800"/>
          </a:xfrm>
          <a:prstGeom prst="line">
            <a:avLst/>
          </a:prstGeom>
          <a:noFill/>
          <a:ln w="12700" cap="flat" cmpd="sng" algn="ctr">
            <a:solidFill>
              <a:srgbClr val="8D8E8B"/>
            </a:solidFill>
            <a:prstDash val="sysDot"/>
            <a:round/>
            <a:headEnd type="none" w="med" len="med"/>
            <a:tailEnd type="none" w="med" len="med"/>
          </a:ln>
          <a:effectLst/>
        </p:spPr>
      </p:cxn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p:cNvSpPr>
            <a:spLocks noGrp="1"/>
          </p:cNvSpPr>
          <p:nvPr>
            <p:ph type="dt" sz="half" idx="10"/>
          </p:nvPr>
        </p:nvSpPr>
        <p:spPr/>
        <p:txBody>
          <a:bodyPr/>
          <a:lstStyle>
            <a:lvl1pPr>
              <a:defRPr/>
            </a:lvl1pPr>
          </a:lstStyle>
          <a:p>
            <a:pPr>
              <a:defRPr/>
            </a:pPr>
            <a:fld id="{5D2B5C93-0F4F-423C-A6BF-0DA8E9EF18A1}"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9" name="מציין מיקום של מספר שקופית 5"/>
          <p:cNvSpPr>
            <a:spLocks noGrp="1"/>
          </p:cNvSpPr>
          <p:nvPr>
            <p:ph type="sldNum" sz="quarter" idx="12"/>
          </p:nvPr>
        </p:nvSpPr>
        <p:spPr/>
        <p:txBody>
          <a:bodyPr/>
          <a:lstStyle>
            <a:lvl1pPr>
              <a:defRPr/>
            </a:lvl1pPr>
          </a:lstStyle>
          <a:p>
            <a:pPr>
              <a:defRPr/>
            </a:pPr>
            <a:fld id="{873FC478-E44E-4F53-947F-A53472B809CF}"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1430286184"/>
      </p:ext>
    </p:extLst>
  </p:cSld>
  <p:clrMapOvr>
    <a:masterClrMapping/>
  </p:clrMapOvr>
  <p:transition>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p:cNvSpPr>
            <a:spLocks noGrp="1"/>
          </p:cNvSpPr>
          <p:nvPr>
            <p:ph type="dt" sz="half" idx="10"/>
          </p:nvPr>
        </p:nvSpPr>
        <p:spPr/>
        <p:txBody>
          <a:bodyPr/>
          <a:lstStyle>
            <a:lvl1pPr>
              <a:defRPr/>
            </a:lvl1pPr>
          </a:lstStyle>
          <a:p>
            <a:pPr>
              <a:defRPr/>
            </a:pPr>
            <a:fld id="{852F4E9B-6EE7-438B-A522-2B3DACB2A70F}"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5" name="מציין מיקום של מספר שקופית 5"/>
          <p:cNvSpPr>
            <a:spLocks noGrp="1"/>
          </p:cNvSpPr>
          <p:nvPr>
            <p:ph type="sldNum" sz="quarter" idx="12"/>
          </p:nvPr>
        </p:nvSpPr>
        <p:spPr/>
        <p:txBody>
          <a:bodyPr/>
          <a:lstStyle>
            <a:lvl1pPr>
              <a:defRPr/>
            </a:lvl1pPr>
          </a:lstStyle>
          <a:p>
            <a:pPr>
              <a:defRPr/>
            </a:pPr>
            <a:fld id="{6D33EBBE-E0B7-4340-9857-542A29AC5ECF}"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1298121820"/>
      </p:ext>
    </p:extLst>
  </p:cSld>
  <p:clrMapOvr>
    <a:masterClrMapping/>
  </p:clrMapOvr>
  <p:transition>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F6CC3740-3195-4CF6-AA09-A02021590F8E}"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4" name="מציין מיקום של מספר שקופית 5"/>
          <p:cNvSpPr>
            <a:spLocks noGrp="1"/>
          </p:cNvSpPr>
          <p:nvPr>
            <p:ph type="sldNum" sz="quarter" idx="12"/>
          </p:nvPr>
        </p:nvSpPr>
        <p:spPr/>
        <p:txBody>
          <a:bodyPr/>
          <a:lstStyle>
            <a:lvl1pPr>
              <a:defRPr/>
            </a:lvl1pPr>
          </a:lstStyle>
          <a:p>
            <a:pPr>
              <a:defRPr/>
            </a:pPr>
            <a:fld id="{384C0648-D1C2-427D-BEFA-FF4E6B91623B}"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871128701"/>
      </p:ext>
    </p:extLst>
  </p:cSld>
  <p:clrMapOvr>
    <a:masterClrMapping/>
  </p:clrMapOvr>
  <p:transition>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844B7494-4A10-4786-80A0-9A13F7350D6F}"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7" name="מציין מיקום של מספר שקופית 5"/>
          <p:cNvSpPr>
            <a:spLocks noGrp="1"/>
          </p:cNvSpPr>
          <p:nvPr>
            <p:ph type="sldNum" sz="quarter" idx="12"/>
          </p:nvPr>
        </p:nvSpPr>
        <p:spPr/>
        <p:txBody>
          <a:bodyPr/>
          <a:lstStyle>
            <a:lvl1pPr>
              <a:defRPr/>
            </a:lvl1pPr>
          </a:lstStyle>
          <a:p>
            <a:pPr>
              <a:defRPr/>
            </a:pPr>
            <a:fld id="{32F9FB75-E513-4D2B-8B43-CCF1235726B6}"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2226618282"/>
      </p:ext>
    </p:extLst>
  </p:cSld>
  <p:clrMapOvr>
    <a:masterClrMapping/>
  </p:clrMapOvr>
  <p:transition>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5D54EFC9-AACE-43FF-9092-1E2922AEEE89}"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7" name="מציין מיקום של מספר שקופית 5"/>
          <p:cNvSpPr>
            <a:spLocks noGrp="1"/>
          </p:cNvSpPr>
          <p:nvPr>
            <p:ph type="sldNum" sz="quarter" idx="12"/>
          </p:nvPr>
        </p:nvSpPr>
        <p:spPr/>
        <p:txBody>
          <a:bodyPr/>
          <a:lstStyle>
            <a:lvl1pPr>
              <a:defRPr/>
            </a:lvl1pPr>
          </a:lstStyle>
          <a:p>
            <a:pPr>
              <a:defRPr/>
            </a:pPr>
            <a:fld id="{1358B129-F7AB-44D5-A004-C80CDA2B68DB}"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709525669"/>
      </p:ext>
    </p:extLst>
  </p:cSld>
  <p:clrMapOvr>
    <a:masterClrMapping/>
  </p:clrMapOvr>
  <p:transition>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B96515A1-69C7-4A46-BA76-C0EB043F4500}"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E2E0DF03-CC37-40C1-9311-CB262255D0BF}"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172415961"/>
      </p:ext>
    </p:extLst>
  </p:cSld>
  <p:clrMapOvr>
    <a:masterClrMapping/>
  </p:clrMapOvr>
  <p:transition>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4FFA2867-AEEB-47B1-B188-A592AFD2391C}"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BA60B38C-1887-4120-BB4A-98E20E80B4A2}"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2270454373"/>
      </p:ext>
    </p:extLst>
  </p:cSld>
  <p:clrMapOvr>
    <a:masterClrMapping/>
  </p:clrMapOvr>
  <p:transition>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מציין מיקום תוכן 2"/>
          <p:cNvSpPr>
            <a:spLocks noGrp="1"/>
          </p:cNvSpPr>
          <p:nvPr>
            <p:ph idx="1"/>
          </p:nvPr>
        </p:nvSpPr>
        <p:spPr>
          <a:xfrm>
            <a:off x="180975" y="838200"/>
            <a:ext cx="8820000" cy="5410200"/>
          </a:xfrm>
          <a:prstGeom prst="rect">
            <a:avLst/>
          </a:prstGeom>
        </p:spPr>
        <p:txBody>
          <a:bodyPr/>
          <a:lstStyle>
            <a:lvl1pPr marL="180000" indent="-180000" algn="just" rtl="1">
              <a:lnSpc>
                <a:spcPct val="150000"/>
              </a:lnSpc>
              <a:spcBef>
                <a:spcPts val="0"/>
              </a:spcBef>
              <a:spcAft>
                <a:spcPts val="600"/>
              </a:spcAft>
              <a:buClr>
                <a:srgbClr val="002060"/>
              </a:buClr>
              <a:buFont typeface="Wingdings" pitchFamily="2" charset="2"/>
              <a:buChar char="§"/>
              <a:defRPr sz="1400" b="0">
                <a:solidFill>
                  <a:schemeClr val="tx1"/>
                </a:solidFill>
              </a:defRPr>
            </a:lvl1pPr>
            <a:lvl2pPr marL="360000" indent="-180000" algn="just" rtl="1">
              <a:lnSpc>
                <a:spcPct val="150000"/>
              </a:lnSpc>
              <a:spcBef>
                <a:spcPts val="0"/>
              </a:spcBef>
              <a:spcAft>
                <a:spcPts val="600"/>
              </a:spcAft>
              <a:buClr>
                <a:srgbClr val="002060"/>
              </a:buClr>
              <a:buFont typeface="Arial" pitchFamily="34" charset="0"/>
              <a:buChar char="-"/>
              <a:defRPr sz="1400" b="0">
                <a:solidFill>
                  <a:schemeClr val="tx1"/>
                </a:solidFill>
              </a:defRPr>
            </a:lvl2pPr>
            <a:lvl3pPr marL="540000" indent="-180000" algn="just" rtl="1">
              <a:lnSpc>
                <a:spcPct val="150000"/>
              </a:lnSpc>
              <a:spcBef>
                <a:spcPts val="0"/>
              </a:spcBef>
              <a:spcAft>
                <a:spcPts val="600"/>
              </a:spcAft>
              <a:buClr>
                <a:srgbClr val="002060"/>
              </a:buClr>
              <a:buFont typeface="Arial" pitchFamily="34" charset="0"/>
              <a:buChar char="-"/>
              <a:defRPr sz="1400" b="0">
                <a:solidFill>
                  <a:schemeClr val="tx1"/>
                </a:solidFill>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p:txBody>
      </p:sp>
      <p:sp>
        <p:nvSpPr>
          <p:cNvPr id="4"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Tree>
    <p:extLst>
      <p:ext uri="{BB962C8B-B14F-4D97-AF65-F5344CB8AC3E}">
        <p14:creationId xmlns:p14="http://schemas.microsoft.com/office/powerpoint/2010/main" val="119665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5"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6" name="מחבר ישר 5"/>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כותרת 1"/>
          <p:cNvSpPr>
            <a:spLocks noGrp="1"/>
          </p:cNvSpPr>
          <p:nvPr>
            <p:ph type="title"/>
          </p:nvPr>
        </p:nvSpPr>
        <p:spPr>
          <a:xfrm>
            <a:off x="0" y="0"/>
            <a:ext cx="9144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stStyle>
          <a:p>
            <a:r>
              <a:rPr lang="he-IL" dirty="0"/>
              <a:t>לחץ כדי לערוך סגנון כותרת של תבנית בסיס</a:t>
            </a:r>
          </a:p>
        </p:txBody>
      </p:sp>
      <p:sp>
        <p:nvSpPr>
          <p:cNvPr id="10" name="מציין מיקום טקסט 4"/>
          <p:cNvSpPr>
            <a:spLocks noGrp="1"/>
          </p:cNvSpPr>
          <p:nvPr>
            <p:ph type="body" sz="quarter" idx="3"/>
          </p:nvPr>
        </p:nvSpPr>
        <p:spPr>
          <a:xfrm>
            <a:off x="0" y="762000"/>
            <a:ext cx="9144000" cy="609600"/>
          </a:xfrm>
          <a:prstGeom prst="rect">
            <a:avLst/>
          </a:prstGeom>
          <a:noFill/>
          <a:ln w="9525" cap="flat" cmpd="sng" algn="ctr">
            <a:noFill/>
            <a:prstDash val="solid"/>
            <a:round/>
            <a:headEnd type="none" w="med" len="med"/>
            <a:tailEnd type="none" w="med" len="med"/>
          </a:ln>
          <a:effectLst/>
        </p:spPr>
        <p:txBody>
          <a:bodyPr vert="horz" wrap="square" lIns="91440" tIns="72000" rIns="91440" bIns="72000" numCol="1" rtlCol="1" anchor="ctr" anchorCtr="0" compatLnSpc="1">
            <a:prstTxWarp prst="textNoShape">
              <a:avLst/>
            </a:prstTxWarp>
            <a:noAutofit/>
          </a:bodyPr>
          <a:lstStyle>
            <a:lvl1pPr marL="0" indent="0" algn="just" rtl="1" fontAlgn="base">
              <a:lnSpc>
                <a:spcPct val="100000"/>
              </a:lnSpc>
              <a:spcBef>
                <a:spcPts val="0"/>
              </a:spcBef>
              <a:spcAft>
                <a:spcPts val="0"/>
              </a:spcAft>
              <a:buClr>
                <a:srgbClr val="000066"/>
              </a:buClr>
              <a:buFont typeface="Wingdings" pitchFamily="2" charset="2"/>
              <a:buNone/>
              <a:defRPr lang="he-IL" sz="1600" b="1" kern="1200" dirty="0" smtClean="0">
                <a:solidFill>
                  <a:schemeClr val="bg1">
                    <a:lumMod val="50000"/>
                  </a:schemeClr>
                </a:solidFill>
                <a:latin typeface="Arial" charset="0"/>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cxnSp>
        <p:nvCxnSpPr>
          <p:cNvPr id="11" name="מחבר ישר 10"/>
          <p:cNvCxnSpPr/>
          <p:nvPr userDrawn="1"/>
        </p:nvCxnSpPr>
        <p:spPr bwMode="auto">
          <a:xfrm flipH="1">
            <a:off x="76200" y="1371600"/>
            <a:ext cx="8991600" cy="0"/>
          </a:xfrm>
          <a:prstGeom prst="line">
            <a:avLst/>
          </a:prstGeom>
          <a:noFill/>
          <a:ln w="12700" cap="flat" cmpd="sng" algn="ctr">
            <a:solidFill>
              <a:srgbClr val="8D8E8B"/>
            </a:solidFill>
            <a:prstDash val="solid"/>
            <a:round/>
            <a:headEnd type="none" w="med" len="med"/>
            <a:tailEnd type="none" w="med" len="med"/>
          </a:ln>
          <a:effectLst/>
        </p:spPr>
      </p:cxnSp>
      <p:sp>
        <p:nvSpPr>
          <p:cNvPr id="7" name="מציין מיקום תוכן 2"/>
          <p:cNvSpPr>
            <a:spLocks noGrp="1"/>
          </p:cNvSpPr>
          <p:nvPr>
            <p:ph idx="1"/>
          </p:nvPr>
        </p:nvSpPr>
        <p:spPr>
          <a:xfrm>
            <a:off x="162000" y="1447800"/>
            <a:ext cx="8820000" cy="4800600"/>
          </a:xfrm>
          <a:prstGeom prst="rect">
            <a:avLst/>
          </a:prstGeom>
        </p:spPr>
        <p:txBody>
          <a:bodyPr/>
          <a:lstStyle>
            <a:lvl1pPr marL="180000" indent="-180000" algn="just" rtl="1">
              <a:lnSpc>
                <a:spcPct val="150000"/>
              </a:lnSpc>
              <a:spcBef>
                <a:spcPts val="0"/>
              </a:spcBef>
              <a:spcAft>
                <a:spcPts val="600"/>
              </a:spcAft>
              <a:buClr>
                <a:srgbClr val="660066"/>
              </a:buClr>
              <a:buFont typeface="Arial" pitchFamily="34" charset="0"/>
              <a:buChar char="•"/>
              <a:defRPr lang="he-IL" sz="1400" b="0" dirty="0" smtClean="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lang="he-IL" sz="1400" b="0" dirty="0" smtClean="0">
                <a:solidFill>
                  <a:schemeClr val="tx1"/>
                </a:solidFill>
                <a:latin typeface="+mn-lt"/>
                <a:cs typeface="+mn-cs"/>
              </a:defRPr>
            </a:lvl3pPr>
            <a:lvl4pPr marL="720000" indent="-180000" algn="just" rtl="0">
              <a:lnSpc>
                <a:spcPct val="100000"/>
              </a:lnSpc>
              <a:spcBef>
                <a:spcPts val="0"/>
              </a:spcBef>
              <a:spcAft>
                <a:spcPts val="600"/>
              </a:spcAft>
              <a:buClr>
                <a:srgbClr val="660066"/>
              </a:buClr>
              <a:buFont typeface="Arial" pitchFamily="34" charset="0"/>
              <a:buChar char="•"/>
              <a:defRPr sz="1400" b="0">
                <a:solidFill>
                  <a:schemeClr val="tx2">
                    <a:lumMod val="50000"/>
                  </a:schemeClr>
                </a:solidFill>
              </a:defRPr>
            </a:lvl4pPr>
            <a:lvl5pPr algn="just">
              <a:lnSpc>
                <a:spcPct val="120000"/>
              </a:lnSpc>
              <a:buFont typeface="Wingdings" pitchFamily="2" charset="2"/>
              <a:buChar char="§"/>
              <a:defRPr sz="1600" b="0">
                <a:solidFill>
                  <a:schemeClr val="accent6">
                    <a:lumMod val="50000"/>
                  </a:schemeClr>
                </a:solidFill>
              </a:defRPr>
            </a:lvl5pPr>
          </a:lstStyle>
          <a:p>
            <a:pPr marL="180000" lvl="0" indent="-180000" algn="just" rtl="1" eaLnBrk="0" fontAlgn="base" hangingPunct="0">
              <a:lnSpc>
                <a:spcPct val="150000"/>
              </a:lnSpc>
              <a:spcBef>
                <a:spcPts val="0"/>
              </a:spcBef>
              <a:spcAft>
                <a:spcPts val="600"/>
              </a:spcAft>
              <a:buClr>
                <a:srgbClr val="002060"/>
              </a:buClr>
              <a:buFont typeface="Wingdings" pitchFamily="2" charset="2"/>
              <a:buChar char="§"/>
            </a:pPr>
            <a:r>
              <a:rPr lang="he-IL" dirty="0"/>
              <a:t>לחץ כדי לערוך סגנונות טקסט של תבנית בסיס</a:t>
            </a:r>
          </a:p>
          <a:p>
            <a:pPr lvl="1"/>
            <a:r>
              <a:rPr lang="he-IL" dirty="0"/>
              <a:t>רמה שנייה</a:t>
            </a:r>
          </a:p>
          <a:p>
            <a:pPr lvl="2"/>
            <a:r>
              <a:rPr lang="he-IL" dirty="0"/>
              <a:t>רמה שלישית</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3.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4.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5.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8702830" y="6566356"/>
            <a:ext cx="309700" cy="215444"/>
          </a:xfrm>
          <a:prstGeom prst="rect">
            <a:avLst/>
          </a:prstGeom>
          <a:noFill/>
          <a:ln w="9525">
            <a:noFill/>
            <a:miter lim="800000"/>
            <a:headEnd/>
            <a:tailEnd/>
          </a:ln>
          <a:effectLst/>
        </p:spPr>
        <p:txBody>
          <a:bodyPr wrap="none">
            <a:spAutoFit/>
          </a:bodyPr>
          <a:lstStyle/>
          <a:p>
            <a:pPr algn="r" rtl="0">
              <a:defRPr/>
            </a:pPr>
            <a:fld id="{46EC152E-2E8B-46BA-8EFC-C8BD4C79DA0F}" type="slidenum">
              <a:rPr lang="he-IL" sz="800" b="1">
                <a:solidFill>
                  <a:srgbClr val="5F5F5F"/>
                </a:solidFill>
                <a:latin typeface="Arial" charset="0"/>
                <a:cs typeface="Arial" charset="0"/>
              </a:rPr>
              <a:pPr algn="r" rtl="0">
                <a:defRPr/>
              </a:pPr>
              <a:t>‹#›</a:t>
            </a:fld>
            <a:endParaRPr lang="en-US" sz="800" b="1" dirty="0">
              <a:solidFill>
                <a:srgbClr val="5F5F5F"/>
              </a:solidFill>
              <a:latin typeface="Arial" charset="0"/>
              <a:cs typeface="Arial" charset="0"/>
            </a:endParaRPr>
          </a:p>
        </p:txBody>
      </p:sp>
      <p:cxnSp>
        <p:nvCxnSpPr>
          <p:cNvPr id="11" name="מחבר ישר 10"/>
          <p:cNvCxnSpPr/>
          <p:nvPr/>
        </p:nvCxnSpPr>
        <p:spPr bwMode="auto">
          <a:xfrm flipH="1">
            <a:off x="76200" y="762000"/>
            <a:ext cx="8991600" cy="0"/>
          </a:xfrm>
          <a:prstGeom prst="line">
            <a:avLst/>
          </a:prstGeom>
          <a:noFill/>
          <a:ln w="38100" cap="flat" cmpd="sng" algn="ctr">
            <a:solidFill>
              <a:srgbClr val="8D8E8B"/>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08" r:id="rId1"/>
    <p:sldLayoutId id="2147483709" r:id="rId2"/>
    <p:sldLayoutId id="2147483726" r:id="rId3"/>
    <p:sldLayoutId id="2147483698" r:id="rId4"/>
    <p:sldLayoutId id="2147483735" r:id="rId5"/>
    <p:sldLayoutId id="2147483748" r:id="rId6"/>
    <p:sldLayoutId id="2147483742" r:id="rId7"/>
    <p:sldLayoutId id="2147483732" r:id="rId8"/>
    <p:sldLayoutId id="2147483737" r:id="rId9"/>
    <p:sldLayoutId id="2147483752" r:id="rId10"/>
    <p:sldLayoutId id="2147483738" r:id="rId11"/>
    <p:sldLayoutId id="2147483747" r:id="rId12"/>
    <p:sldLayoutId id="2147483749" r:id="rId13"/>
    <p:sldLayoutId id="2147483750" r:id="rId14"/>
    <p:sldLayoutId id="2147483755" r:id="rId15"/>
    <p:sldLayoutId id="2147483756" r:id="rId16"/>
    <p:sldLayoutId id="2147483754" r:id="rId17"/>
    <p:sldLayoutId id="2147483751" r:id="rId18"/>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8702830" y="6566356"/>
            <a:ext cx="309700" cy="215444"/>
          </a:xfrm>
          <a:prstGeom prst="rect">
            <a:avLst/>
          </a:prstGeom>
          <a:noFill/>
          <a:ln w="9525">
            <a:noFill/>
            <a:miter lim="800000"/>
            <a:headEnd/>
            <a:tailEnd/>
          </a:ln>
          <a:effectLst/>
        </p:spPr>
        <p:txBody>
          <a:bodyPr wrap="none">
            <a:spAutoFit/>
          </a:bodyPr>
          <a:lstStyle/>
          <a:p>
            <a:pPr algn="r" rtl="0">
              <a:defRPr/>
            </a:pPr>
            <a:fld id="{46EC152E-2E8B-46BA-8EFC-C8BD4C79DA0F}" type="slidenum">
              <a:rPr lang="he-IL" sz="800" b="1">
                <a:solidFill>
                  <a:srgbClr val="5F5F5F"/>
                </a:solidFill>
                <a:latin typeface="Arial" charset="0"/>
                <a:cs typeface="Arial"/>
              </a:rPr>
              <a:pPr algn="r" rtl="0">
                <a:defRPr/>
              </a:pPr>
              <a:t>‹#›</a:t>
            </a:fld>
            <a:endParaRPr lang="en-US" sz="800" b="1" dirty="0">
              <a:solidFill>
                <a:srgbClr val="5F5F5F"/>
              </a:solidFill>
              <a:latin typeface="Arial" charset="0"/>
              <a:cs typeface="Arial"/>
            </a:endParaRPr>
          </a:p>
        </p:txBody>
      </p:sp>
      <p:cxnSp>
        <p:nvCxnSpPr>
          <p:cNvPr id="11" name="מחבר ישר 10"/>
          <p:cNvCxnSpPr/>
          <p:nvPr/>
        </p:nvCxnSpPr>
        <p:spPr bwMode="auto">
          <a:xfrm flipH="1">
            <a:off x="76200" y="762000"/>
            <a:ext cx="8991600" cy="0"/>
          </a:xfrm>
          <a:prstGeom prst="line">
            <a:avLst/>
          </a:prstGeom>
          <a:noFill/>
          <a:ln w="38100" cap="flat" cmpd="sng" algn="ctr">
            <a:solidFill>
              <a:srgbClr val="8D8E8B"/>
            </a:solidFill>
            <a:prstDash val="solid"/>
            <a:round/>
            <a:headEnd type="none" w="med" len="med"/>
            <a:tailEnd type="none" w="med" len="med"/>
          </a:ln>
          <a:effectLst/>
        </p:spPr>
      </p:cxnSp>
    </p:spTree>
    <p:extLst>
      <p:ext uri="{BB962C8B-B14F-4D97-AF65-F5344CB8AC3E}">
        <p14:creationId xmlns:p14="http://schemas.microsoft.com/office/powerpoint/2010/main" val="51227057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614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E513941-429D-44E3-8F1C-89ECA3A36DB1}" type="datetime8">
              <a:rPr lang="he-IL"/>
              <a:pPr>
                <a:defRPr/>
              </a:pPr>
              <a:t>09 דצמבר 17</a:t>
            </a:fld>
            <a:endParaRPr lang="he-IL" dirty="0"/>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4182950-6359-4541-B78D-D999480EE13D}" type="slidenum">
              <a:rPr lang="he-IL"/>
              <a:pPr>
                <a:defRPr/>
              </a:pPr>
              <a:t>‹#›</a:t>
            </a:fld>
            <a:endParaRPr lang="he-IL" dirty="0"/>
          </a:p>
        </p:txBody>
      </p:sp>
    </p:spTree>
    <p:extLst>
      <p:ext uri="{BB962C8B-B14F-4D97-AF65-F5344CB8AC3E}">
        <p14:creationId xmlns:p14="http://schemas.microsoft.com/office/powerpoint/2010/main" val="2045072074"/>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transition>
    <p:wipe/>
  </p:transition>
  <p:hf sldNum="0"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614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E513941-429D-44E3-8F1C-89ECA3A36DB1}"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4182950-6359-4541-B78D-D999480EE13D}"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204507207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transition>
    <p:wipe/>
  </p:transition>
  <p:hf sldNum="0"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614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E513941-429D-44E3-8F1C-89ECA3A36DB1}" type="datetime8">
              <a:rPr lang="he-IL">
                <a:solidFill>
                  <a:prstClr val="black">
                    <a:tint val="75000"/>
                  </a:prstClr>
                </a:solidFill>
              </a:rPr>
              <a:pPr>
                <a:defRPr/>
              </a:pPr>
              <a:t>09 דצמבר 17</a:t>
            </a:fld>
            <a:endParaRPr lang="he-IL" dirty="0">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4182950-6359-4541-B78D-D999480EE13D}"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204507207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transition>
    <p:wipe/>
  </p:transition>
  <p:hf sldNum="0"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3.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3.xml"/><Relationship Id="rId5" Type="http://schemas.openxmlformats.org/officeDocument/2006/relationships/image" Target="../media/image5.pn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533400" y="3805990"/>
            <a:ext cx="8501529" cy="1277001"/>
          </a:xfrm>
          <a:prstGeom prst="rect">
            <a:avLst/>
          </a:prstGeom>
          <a:noFill/>
        </p:spPr>
        <p:txBody>
          <a:bodyPr anchor="b"/>
          <a:lstStyle>
            <a:lvl1pPr rtl="0">
              <a:defRPr b="1" i="1" cap="all" spc="0">
                <a:ln w="9000" cmpd="sng">
                  <a:solidFill>
                    <a:schemeClr val="accent4">
                      <a:shade val="50000"/>
                      <a:satMod val="120000"/>
                    </a:schemeClr>
                  </a:solidFill>
                  <a:prstDash val="solid"/>
                </a:ln>
                <a:solidFill>
                  <a:srgbClr val="0000CC"/>
                </a:solidFill>
                <a:effectLst>
                  <a:outerShdw blurRad="38100" dist="38100" dir="2700000" algn="tl">
                    <a:srgbClr val="000000">
                      <a:alpha val="43137"/>
                    </a:srgbClr>
                  </a:outerShdw>
                  <a:reflection blurRad="12700" stA="28000" endPos="45000" dist="1000" dir="5400000" sy="-100000" algn="bl" rotWithShape="0"/>
                </a:effectLst>
              </a:defRPr>
            </a:lvl1pPr>
          </a:lstStyle>
          <a:p>
            <a:pPr eaLnBrk="0" hangingPunct="0">
              <a:spcAft>
                <a:spcPts val="600"/>
              </a:spcAft>
              <a:defRPr/>
            </a:pPr>
            <a:r>
              <a:rPr lang="en-US" sz="3600" b="0" i="0" dirty="0">
                <a:solidFill>
                  <a:srgbClr val="FF3300"/>
                </a:solidFill>
                <a:effectLst/>
              </a:rPr>
              <a:t>I</a:t>
            </a:r>
            <a:r>
              <a:rPr lang="en-US" sz="3600" b="0" i="0" cap="none" dirty="0">
                <a:solidFill>
                  <a:srgbClr val="FF3300"/>
                </a:solidFill>
                <a:effectLst/>
              </a:rPr>
              <a:t>nstitutional</a:t>
            </a:r>
            <a:r>
              <a:rPr lang="en-US" sz="3600" b="0" i="0" dirty="0">
                <a:solidFill>
                  <a:srgbClr val="FF3300"/>
                </a:solidFill>
                <a:effectLst/>
              </a:rPr>
              <a:t> I</a:t>
            </a:r>
            <a:r>
              <a:rPr lang="en-US" sz="3600" b="0" i="0" cap="none" dirty="0">
                <a:solidFill>
                  <a:srgbClr val="FF3300"/>
                </a:solidFill>
                <a:effectLst/>
              </a:rPr>
              <a:t>nvestors</a:t>
            </a:r>
            <a:r>
              <a:rPr lang="en-US" sz="3600" b="0" i="0" dirty="0">
                <a:solidFill>
                  <a:srgbClr val="FF3300"/>
                </a:solidFill>
                <a:effectLst/>
              </a:rPr>
              <a:t>’ I</a:t>
            </a:r>
            <a:r>
              <a:rPr lang="en-US" sz="3600" b="0" i="0" cap="none" dirty="0">
                <a:solidFill>
                  <a:srgbClr val="FF3300"/>
                </a:solidFill>
                <a:effectLst/>
              </a:rPr>
              <a:t>mpact</a:t>
            </a:r>
            <a:r>
              <a:rPr lang="en-US" sz="3600" b="0" i="0" dirty="0">
                <a:solidFill>
                  <a:srgbClr val="FF3300"/>
                </a:solidFill>
                <a:effectLst/>
              </a:rPr>
              <a:t> </a:t>
            </a:r>
            <a:r>
              <a:rPr lang="en-US" sz="3600" b="0" i="0" cap="none" dirty="0">
                <a:solidFill>
                  <a:srgbClr val="FF3300"/>
                </a:solidFill>
                <a:effectLst/>
              </a:rPr>
              <a:t>on the </a:t>
            </a:r>
            <a:r>
              <a:rPr lang="en-US" sz="3600" b="0" i="0" dirty="0">
                <a:solidFill>
                  <a:srgbClr val="FF3300"/>
                </a:solidFill>
                <a:effectLst/>
              </a:rPr>
              <a:t>O</a:t>
            </a:r>
            <a:r>
              <a:rPr lang="en-US" sz="3600" b="0" i="0" cap="none" dirty="0">
                <a:solidFill>
                  <a:srgbClr val="FF3300"/>
                </a:solidFill>
                <a:effectLst/>
              </a:rPr>
              <a:t>utcome</a:t>
            </a:r>
            <a:r>
              <a:rPr lang="en-US" sz="3600" b="0" i="0" dirty="0">
                <a:solidFill>
                  <a:srgbClr val="FF3300"/>
                </a:solidFill>
                <a:effectLst/>
              </a:rPr>
              <a:t> </a:t>
            </a:r>
            <a:r>
              <a:rPr lang="en-US" sz="3600" b="0" i="0" cap="none" dirty="0">
                <a:solidFill>
                  <a:srgbClr val="FF3300"/>
                </a:solidFill>
                <a:effectLst/>
              </a:rPr>
              <a:t>of</a:t>
            </a:r>
            <a:r>
              <a:rPr lang="en-US" sz="3600" b="0" i="0" dirty="0">
                <a:solidFill>
                  <a:srgbClr val="FF3300"/>
                </a:solidFill>
                <a:effectLst/>
              </a:rPr>
              <a:t> F</a:t>
            </a:r>
            <a:r>
              <a:rPr lang="en-US" sz="3600" b="0" i="0" cap="none" dirty="0">
                <a:solidFill>
                  <a:srgbClr val="FF3300"/>
                </a:solidFill>
                <a:effectLst/>
              </a:rPr>
              <a:t>reeze-out</a:t>
            </a:r>
            <a:r>
              <a:rPr lang="en-US" sz="3600" b="0" i="0" dirty="0">
                <a:solidFill>
                  <a:srgbClr val="FF3300"/>
                </a:solidFill>
                <a:effectLst/>
              </a:rPr>
              <a:t> T</a:t>
            </a:r>
            <a:r>
              <a:rPr lang="en-US" sz="3600" b="0" i="0" cap="none" dirty="0">
                <a:solidFill>
                  <a:srgbClr val="FF3300"/>
                </a:solidFill>
                <a:effectLst/>
              </a:rPr>
              <a:t>ender</a:t>
            </a:r>
            <a:r>
              <a:rPr lang="en-US" sz="3600" b="0" i="0" dirty="0">
                <a:solidFill>
                  <a:srgbClr val="FF3300"/>
                </a:solidFill>
                <a:effectLst/>
              </a:rPr>
              <a:t> O</a:t>
            </a:r>
            <a:r>
              <a:rPr lang="en-US" sz="3600" b="0" i="0" cap="none" dirty="0">
                <a:solidFill>
                  <a:srgbClr val="FF3300"/>
                </a:solidFill>
                <a:effectLst/>
              </a:rPr>
              <a:t>ffers</a:t>
            </a:r>
            <a:endParaRPr lang="he-IL" sz="3600" b="0" i="0" kern="0" cap="none" dirty="0">
              <a:ln>
                <a:noFill/>
              </a:ln>
              <a:solidFill>
                <a:srgbClr val="FF3300"/>
              </a:solidFill>
              <a:effectLst>
                <a:reflection blurRad="12700" stA="28000" endPos="45000" dist="1000" dir="5400000" sy="-100000" algn="bl" rotWithShape="0"/>
              </a:effectLst>
              <a:latin typeface="Times New Roman" panose="02020603050405020304" pitchFamily="18" charset="0"/>
              <a:ea typeface="+mj-ea"/>
              <a:cs typeface="Times New Roman" panose="02020603050405020304" pitchFamily="18" charset="0"/>
            </a:endParaRPr>
          </a:p>
        </p:txBody>
      </p:sp>
      <p:sp>
        <p:nvSpPr>
          <p:cNvPr id="2" name="TextBox 1"/>
          <p:cNvSpPr txBox="1"/>
          <p:nvPr/>
        </p:nvSpPr>
        <p:spPr>
          <a:xfrm>
            <a:off x="23098" y="5608293"/>
            <a:ext cx="8864516" cy="954107"/>
          </a:xfrm>
          <a:prstGeom prst="rect">
            <a:avLst/>
          </a:prstGeom>
          <a:noFill/>
        </p:spPr>
        <p:txBody>
          <a:bodyPr wrap="square" rtlCol="1">
            <a:spAutoFit/>
          </a:bodyPr>
          <a:lstStyle/>
          <a:p>
            <a:pPr algn="l"/>
            <a:r>
              <a:rPr lang="en-US" sz="2800" b="1" dirty="0">
                <a:solidFill>
                  <a:schemeClr val="tx1"/>
                </a:solidFill>
                <a:latin typeface="Times New Roman" panose="02020603050405020304" pitchFamily="18" charset="0"/>
                <a:cs typeface="Times New Roman" panose="02020603050405020304" pitchFamily="18" charset="0"/>
              </a:rPr>
              <a:t>Beni Lauterbach</a:t>
            </a:r>
            <a:r>
              <a:rPr lang="en-US" sz="2800" dirty="0">
                <a:solidFill>
                  <a:schemeClr val="tx1"/>
                </a:solidFill>
                <a:latin typeface="Times New Roman" panose="02020603050405020304" pitchFamily="18" charset="0"/>
                <a:cs typeface="Times New Roman" panose="02020603050405020304" pitchFamily="18" charset="0"/>
              </a:rPr>
              <a:t> </a:t>
            </a:r>
          </a:p>
          <a:p>
            <a:pPr algn="l"/>
            <a:r>
              <a:rPr lang="en-US" sz="2800" b="1" dirty="0">
                <a:solidFill>
                  <a:schemeClr val="tx1"/>
                </a:solidFill>
                <a:latin typeface="Times New Roman" panose="02020603050405020304" pitchFamily="18" charset="0"/>
                <a:cs typeface="Times New Roman" panose="02020603050405020304" pitchFamily="18" charset="0"/>
              </a:rPr>
              <a:t>Yevgeny Mugerman</a:t>
            </a:r>
            <a:endParaRPr lang="he-IL" sz="28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5854515"/>
            <a:ext cx="9144000" cy="461665"/>
          </a:xfrm>
          <a:prstGeom prst="rect">
            <a:avLst/>
          </a:prstGeom>
          <a:noFill/>
        </p:spPr>
        <p:txBody>
          <a:bodyPr wrap="square" rtlCol="1">
            <a:spAutoFit/>
          </a:bodyPr>
          <a:lstStyle/>
          <a:p>
            <a:pPr algn="r"/>
            <a:r>
              <a:rPr lang="en-US"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December 10th 2017</a:t>
            </a:r>
            <a:endParaRPr lang="he-IL"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תמונה 5" descr="cover 1.1.jpg">
            <a:extLst>
              <a:ext uri="{FF2B5EF4-FFF2-40B4-BE49-F238E27FC236}">
                <a16:creationId xmlns:a16="http://schemas.microsoft.com/office/drawing/2014/main" id="{296E3804-88CD-4554-96A9-A2832E490B8E}"/>
              </a:ext>
            </a:extLst>
          </p:cNvPr>
          <p:cNvPicPr>
            <a:picLocks noChangeAspect="1"/>
          </p:cNvPicPr>
          <p:nvPr/>
        </p:nvPicPr>
        <p:blipFill>
          <a:blip r:embed="rId3" cstate="print"/>
          <a:srcRect/>
          <a:stretch>
            <a:fillRect/>
          </a:stretch>
        </p:blipFill>
        <p:spPr bwMode="auto">
          <a:xfrm>
            <a:off x="0" y="0"/>
            <a:ext cx="9144000" cy="3810001"/>
          </a:xfrm>
          <a:prstGeom prst="rect">
            <a:avLst/>
          </a:prstGeom>
          <a:noFill/>
          <a:ln w="9525">
            <a:noFill/>
            <a:miter lim="800000"/>
            <a:headEnd/>
            <a:tailEnd/>
          </a:ln>
        </p:spPr>
      </p:pic>
    </p:spTree>
    <p:extLst>
      <p:ext uri="{BB962C8B-B14F-4D97-AF65-F5344CB8AC3E}">
        <p14:creationId xmlns:p14="http://schemas.microsoft.com/office/powerpoint/2010/main" val="3307639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7C0D5E0C-4133-49EE-981B-C292A0D63922}"/>
              </a:ext>
            </a:extLst>
          </p:cNvPr>
          <p:cNvSpPr txBox="1">
            <a:spLocks/>
          </p:cNvSpPr>
          <p:nvPr/>
        </p:nvSpPr>
        <p:spPr>
          <a:xfrm>
            <a:off x="212007" y="1412776"/>
            <a:ext cx="8719986" cy="57150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180000" marR="0" lvl="0" indent="-180000" algn="l"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Identify freeze-out tender offers (2000-201</a:t>
            </a:r>
            <a:r>
              <a:rPr kumimoji="0" lang="he-IL"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TASE</a:t>
            </a:r>
          </a:p>
          <a:p>
            <a:pPr marL="360000" marR="0" lvl="1" indent="-180000" algn="l"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274 transactions</a:t>
            </a:r>
          </a:p>
          <a:p>
            <a:pPr marL="360000" marR="0" lvl="1" indent="-180000" algn="l"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excluded: stocks with no trading volume in the last 20 days; non-cash deals; the offer price is below the recent stock price. </a:t>
            </a:r>
          </a:p>
          <a:p>
            <a:pPr marL="360000" marR="0" lvl="1" indent="-180000" algn="l"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201 cases; 170 companies</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80000" marR="0" lvl="0" indent="-180000" algn="l"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Stock prices, accounting data, institutional holdings: TASE, Super Analyst;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Praedicta</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80000" marR="0" lvl="0" indent="-180000" algn="l"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Going private mergers (only 38).</a:t>
            </a:r>
          </a:p>
          <a:p>
            <a:pPr marL="180000" marR="0" lvl="1" indent="0" algn="l" defTabSz="914400" rtl="0" eaLnBrk="0" fontAlgn="base" latinLnBrk="0" hangingPunct="0">
              <a:lnSpc>
                <a:spcPct val="100000"/>
              </a:lnSpc>
              <a:spcBef>
                <a:spcPts val="0"/>
              </a:spcBef>
              <a:spcAft>
                <a:spcPts val="600"/>
              </a:spcAft>
              <a:buClr>
                <a:srgbClr val="002060"/>
              </a:buClr>
              <a:buSzTx/>
              <a:buFont typeface="Arial" pitchFamily="34" charset="0"/>
              <a:buNone/>
              <a:tabLst/>
              <a:defRPr/>
            </a:pP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2">
            <a:extLst>
              <a:ext uri="{FF2B5EF4-FFF2-40B4-BE49-F238E27FC236}">
                <a16:creationId xmlns:a16="http://schemas.microsoft.com/office/drawing/2014/main" id="{44C80164-39F5-4E76-9B7A-9A1F2230A092}"/>
              </a:ext>
            </a:extLst>
          </p:cNvPr>
          <p:cNvSpPr txBox="1">
            <a:spLocks/>
          </p:cNvSpPr>
          <p:nvPr/>
        </p:nvSpPr>
        <p:spPr>
          <a:xfrm>
            <a:off x="7218" y="548680"/>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rPr>
              <a:t>Database</a:t>
            </a:r>
          </a:p>
        </p:txBody>
      </p:sp>
    </p:spTree>
    <p:extLst>
      <p:ext uri="{BB962C8B-B14F-4D97-AF65-F5344CB8AC3E}">
        <p14:creationId xmlns:p14="http://schemas.microsoft.com/office/powerpoint/2010/main" val="602846272"/>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48C736-1454-4439-807A-DACC23F5C24A}"/>
              </a:ext>
            </a:extLst>
          </p:cNvPr>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
        <p:nvSpPr>
          <p:cNvPr id="4" name="Title 2">
            <a:extLst>
              <a:ext uri="{FF2B5EF4-FFF2-40B4-BE49-F238E27FC236}">
                <a16:creationId xmlns:a16="http://schemas.microsoft.com/office/drawing/2014/main" id="{B5F5113A-7A97-4EA1-9975-A6CF2B830964}"/>
              </a:ext>
            </a:extLst>
          </p:cNvPr>
          <p:cNvSpPr txBox="1">
            <a:spLocks/>
          </p:cNvSpPr>
          <p:nvPr/>
        </p:nvSpPr>
        <p:spPr>
          <a:xfrm>
            <a:off x="2057400" y="587633"/>
            <a:ext cx="7467601"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Arial"/>
                <a:ea typeface="+mj-ea"/>
                <a:cs typeface="Arial"/>
              </a:rPr>
              <a:t>Sample Descriptive Statistics</a:t>
            </a:r>
          </a:p>
        </p:txBody>
      </p:sp>
      <p:pic>
        <p:nvPicPr>
          <p:cNvPr id="5" name="Content Placeholder 3">
            <a:extLst>
              <a:ext uri="{FF2B5EF4-FFF2-40B4-BE49-F238E27FC236}">
                <a16:creationId xmlns:a16="http://schemas.microsoft.com/office/drawing/2014/main" id="{40D8ED60-621F-43A6-AAD5-27C3A736C3FD}"/>
              </a:ext>
            </a:extLst>
          </p:cNvPr>
          <p:cNvPicPr>
            <a:picLocks noChangeAspect="1"/>
          </p:cNvPicPr>
          <p:nvPr/>
        </p:nvPicPr>
        <p:blipFill rotWithShape="1">
          <a:blip r:embed="rId4" cstate="print"/>
          <a:srcRect b="41940"/>
          <a:stretch/>
        </p:blipFill>
        <p:spPr>
          <a:xfrm>
            <a:off x="28089" y="762000"/>
            <a:ext cx="9115911" cy="5410200"/>
          </a:xfrm>
          <a:prstGeom prst="rect">
            <a:avLst/>
          </a:prstGeom>
        </p:spPr>
      </p:pic>
    </p:spTree>
    <p:extLst>
      <p:ext uri="{BB962C8B-B14F-4D97-AF65-F5344CB8AC3E}">
        <p14:creationId xmlns:p14="http://schemas.microsoft.com/office/powerpoint/2010/main" val="1402707766"/>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48C736-1454-4439-807A-DACC23F5C24A}"/>
              </a:ext>
            </a:extLst>
          </p:cNvPr>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
        <p:nvSpPr>
          <p:cNvPr id="4" name="Title 2">
            <a:extLst>
              <a:ext uri="{FF2B5EF4-FFF2-40B4-BE49-F238E27FC236}">
                <a16:creationId xmlns:a16="http://schemas.microsoft.com/office/drawing/2014/main" id="{B5F5113A-7A97-4EA1-9975-A6CF2B830964}"/>
              </a:ext>
            </a:extLst>
          </p:cNvPr>
          <p:cNvSpPr txBox="1">
            <a:spLocks/>
          </p:cNvSpPr>
          <p:nvPr/>
        </p:nvSpPr>
        <p:spPr>
          <a:xfrm>
            <a:off x="2133600" y="533400"/>
            <a:ext cx="7467601"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6"/>
                </a:solidFill>
                <a:effectLst/>
                <a:uLnTx/>
                <a:uFillTx/>
                <a:latin typeface="Arial"/>
                <a:ea typeface="+mj-ea"/>
                <a:cs typeface="Arial"/>
              </a:rPr>
              <a:t>Sample Descriptive Statistics</a:t>
            </a:r>
          </a:p>
        </p:txBody>
      </p:sp>
      <p:pic>
        <p:nvPicPr>
          <p:cNvPr id="5" name="Content Placeholder 3">
            <a:extLst>
              <a:ext uri="{FF2B5EF4-FFF2-40B4-BE49-F238E27FC236}">
                <a16:creationId xmlns:a16="http://schemas.microsoft.com/office/drawing/2014/main" id="{40D8ED60-621F-43A6-AAD5-27C3A736C3FD}"/>
              </a:ext>
            </a:extLst>
          </p:cNvPr>
          <p:cNvPicPr>
            <a:picLocks noChangeAspect="1"/>
          </p:cNvPicPr>
          <p:nvPr/>
        </p:nvPicPr>
        <p:blipFill rotWithShape="1">
          <a:blip r:embed="rId4" cstate="print"/>
          <a:srcRect t="58060"/>
          <a:stretch/>
        </p:blipFill>
        <p:spPr>
          <a:xfrm>
            <a:off x="42031" y="1828800"/>
            <a:ext cx="9203684" cy="3945699"/>
          </a:xfrm>
          <a:prstGeom prst="rect">
            <a:avLst/>
          </a:prstGeom>
        </p:spPr>
      </p:pic>
      <p:pic>
        <p:nvPicPr>
          <p:cNvPr id="3" name="Picture 2">
            <a:extLst>
              <a:ext uri="{FF2B5EF4-FFF2-40B4-BE49-F238E27FC236}">
                <a16:creationId xmlns:a16="http://schemas.microsoft.com/office/drawing/2014/main" id="{20A35AAF-5DC1-41FD-9F57-FB4A8AD8BCA1}"/>
              </a:ext>
            </a:extLst>
          </p:cNvPr>
          <p:cNvPicPr>
            <a:picLocks noChangeAspect="1"/>
          </p:cNvPicPr>
          <p:nvPr/>
        </p:nvPicPr>
        <p:blipFill>
          <a:blip r:embed="rId5" cstate="print"/>
          <a:stretch>
            <a:fillRect/>
          </a:stretch>
        </p:blipFill>
        <p:spPr>
          <a:xfrm>
            <a:off x="0" y="1399847"/>
            <a:ext cx="9144000" cy="950872"/>
          </a:xfrm>
          <a:prstGeom prst="rect">
            <a:avLst/>
          </a:prstGeom>
        </p:spPr>
      </p:pic>
    </p:spTree>
    <p:extLst>
      <p:ext uri="{BB962C8B-B14F-4D97-AF65-F5344CB8AC3E}">
        <p14:creationId xmlns:p14="http://schemas.microsoft.com/office/powerpoint/2010/main" val="2552733601"/>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 name="Content Placeholder 1">
            <a:extLst>
              <a:ext uri="{FF2B5EF4-FFF2-40B4-BE49-F238E27FC236}">
                <a16:creationId xmlns:a16="http://schemas.microsoft.com/office/drawing/2014/main" id="{7238F230-D8B6-47B5-B7AC-10149B67F1F6}"/>
              </a:ext>
            </a:extLst>
          </p:cNvPr>
          <p:cNvSpPr txBox="1">
            <a:spLocks/>
          </p:cNvSpPr>
          <p:nvPr/>
        </p:nvSpPr>
        <p:spPr>
          <a:xfrm>
            <a:off x="106300" y="1828800"/>
            <a:ext cx="8820000" cy="50292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180000" marR="0" lvl="0" indent="-180000" algn="l"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Small. Mean Market Cap = </a:t>
            </a:r>
            <a:r>
              <a:rPr lang="en-US" sz="2800" kern="0" dirty="0">
                <a:solidFill>
                  <a:prstClr val="black"/>
                </a:solidFill>
                <a:latin typeface="Times New Roman" panose="02020603050405020304" pitchFamily="18" charset="0"/>
                <a:cs typeface="Times New Roman" panose="02020603050405020304" pitchFamily="18" charset="0"/>
              </a:rPr>
              <a:t>NIS</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191.8m.</a:t>
            </a:r>
          </a:p>
          <a:p>
            <a:pPr marL="180000" marR="0" lvl="0" indent="-180000" algn="l"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lang="en-US" sz="2800" kern="0" dirty="0">
                <a:solidFill>
                  <a:prstClr val="black"/>
                </a:solidFill>
                <a:latin typeface="Times New Roman" panose="02020603050405020304" pitchFamily="18" charset="0"/>
                <a:cs typeface="Times New Roman" panose="02020603050405020304" pitchFamily="18" charset="0"/>
              </a:rPr>
              <a:t>132 offers in firms with institutional holdings (69 without).</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80000" marR="0" lvl="0" indent="-180000" algn="l"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Non-representative of TASE:</a:t>
            </a:r>
          </a:p>
          <a:p>
            <a:pPr marL="360000" marR="0" lvl="1" indent="-180000" algn="l"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Merchandising (31%) – TASE 14%;</a:t>
            </a:r>
          </a:p>
          <a:p>
            <a:pPr marL="360000" marR="0" lvl="1" indent="-180000" algn="l"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Manufacturing (22%) – TASE 15%;</a:t>
            </a:r>
          </a:p>
          <a:p>
            <a:pPr marL="360000" marR="0" lvl="1" indent="-180000" algn="l"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Real Estate (21%) – TASE 21%;</a:t>
            </a:r>
          </a:p>
          <a:p>
            <a:pPr marL="360000" marR="0" lvl="1" indent="-180000" algn="l"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Investment and Holding (18%) – TASE 11%;</a:t>
            </a:r>
          </a:p>
          <a:p>
            <a:pPr marL="360000" marR="0" lvl="1" indent="-180000" algn="l"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Others include : banks, financial services.. ;</a:t>
            </a:r>
          </a:p>
          <a:p>
            <a:pPr marL="360000" marR="0" lvl="1" indent="-180000" algn="l"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Technology (0%) – TASE technology sec – 16%.</a:t>
            </a:r>
          </a:p>
          <a:p>
            <a:pPr marL="180000" marR="0" lvl="0" indent="-180000" algn="l" defTabSz="914400" rtl="0" eaLnBrk="0" fontAlgn="base" latinLnBrk="0" hangingPunct="0">
              <a:lnSpc>
                <a:spcPct val="150000"/>
              </a:lnSpc>
              <a:spcBef>
                <a:spcPts val="0"/>
              </a:spcBef>
              <a:spcAft>
                <a:spcPts val="600"/>
              </a:spcAft>
              <a:buClr>
                <a:srgbClr val="002060"/>
              </a:buClr>
              <a:buSzTx/>
              <a:buFont typeface="Wingdings" pitchFamily="2" charset="2"/>
              <a:buChar char="§"/>
              <a:tabLst/>
              <a:defRPr/>
            </a:pP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80000" marR="0" lvl="0" indent="-180000" algn="l" defTabSz="914400" rtl="0" eaLnBrk="0" fontAlgn="base" latinLnBrk="0" hangingPunct="0">
              <a:lnSpc>
                <a:spcPct val="150000"/>
              </a:lnSpc>
              <a:spcBef>
                <a:spcPts val="0"/>
              </a:spcBef>
              <a:spcAft>
                <a:spcPts val="600"/>
              </a:spcAft>
              <a:buClr>
                <a:srgbClr val="002060"/>
              </a:buClr>
              <a:buSzTx/>
              <a:buFont typeface="Wingdings" pitchFamily="2" charset="2"/>
              <a:buChar char="§"/>
              <a:tabLst/>
              <a:defRPr/>
            </a:pP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itle 2">
            <a:extLst>
              <a:ext uri="{FF2B5EF4-FFF2-40B4-BE49-F238E27FC236}">
                <a16:creationId xmlns:a16="http://schemas.microsoft.com/office/drawing/2014/main" id="{9A088CC5-476A-41FB-8CC1-C880F3A6C6D0}"/>
              </a:ext>
            </a:extLst>
          </p:cNvPr>
          <p:cNvSpPr txBox="1">
            <a:spLocks/>
          </p:cNvSpPr>
          <p:nvPr/>
        </p:nvSpPr>
        <p:spPr>
          <a:xfrm>
            <a:off x="109613" y="981472"/>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rPr>
              <a:t>Sample companies</a:t>
            </a:r>
          </a:p>
        </p:txBody>
      </p:sp>
    </p:spTree>
    <p:extLst>
      <p:ext uri="{BB962C8B-B14F-4D97-AF65-F5344CB8AC3E}">
        <p14:creationId xmlns:p14="http://schemas.microsoft.com/office/powerpoint/2010/main" val="3773281628"/>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24250" y="152400"/>
            <a:ext cx="8924775" cy="609600"/>
          </a:xfrm>
        </p:spPr>
        <p:txBody>
          <a:bodyPr/>
          <a:lstStyle/>
          <a:p>
            <a:pPr algn="l" rtl="0"/>
            <a:r>
              <a:rPr lang="en-US" sz="2400" dirty="0">
                <a:solidFill>
                  <a:schemeClr val="accent6">
                    <a:lumMod val="75000"/>
                  </a:schemeClr>
                </a:solidFill>
              </a:rPr>
              <a:t>Distribution of the Freezeout Offer Premiums</a:t>
            </a:r>
          </a:p>
        </p:txBody>
      </p:sp>
      <p:pic>
        <p:nvPicPr>
          <p:cNvPr id="11" name="Content Placeholder 10">
            <a:extLst>
              <a:ext uri="{FF2B5EF4-FFF2-40B4-BE49-F238E27FC236}">
                <a16:creationId xmlns:a16="http://schemas.microsoft.com/office/drawing/2014/main" id="{28216E0E-B43E-4DBC-ADF8-96ACD7189710}"/>
              </a:ext>
            </a:extLst>
          </p:cNvPr>
          <p:cNvPicPr>
            <a:picLocks noGrp="1" noChangeAspect="1"/>
          </p:cNvPicPr>
          <p:nvPr>
            <p:ph idx="1"/>
          </p:nvPr>
        </p:nvPicPr>
        <p:blipFill>
          <a:blip r:embed="rId3" cstate="print"/>
          <a:stretch>
            <a:fillRect/>
          </a:stretch>
        </p:blipFill>
        <p:spPr>
          <a:xfrm>
            <a:off x="519853" y="685799"/>
            <a:ext cx="8133567" cy="6327943"/>
          </a:xfrm>
          <a:prstGeom prst="rect">
            <a:avLst/>
          </a:prstGeom>
        </p:spPr>
      </p:pic>
    </p:spTree>
    <p:extLst>
      <p:ext uri="{BB962C8B-B14F-4D97-AF65-F5344CB8AC3E}">
        <p14:creationId xmlns:p14="http://schemas.microsoft.com/office/powerpoint/2010/main" val="207373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087EAD0-8D59-4072-96D4-5886CE35DFF1}"/>
              </a:ext>
            </a:extLst>
          </p:cNvPr>
          <p:cNvSpPr txBox="1">
            <a:spLocks/>
          </p:cNvSpPr>
          <p:nvPr/>
        </p:nvSpPr>
        <p:spPr>
          <a:xfrm>
            <a:off x="162743" y="533400"/>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rPr>
              <a:t>Offer Rejection</a:t>
            </a:r>
            <a:r>
              <a:rPr kumimoji="0" lang="en-US" sz="2800" b="1" i="0" u="none" strike="noStrike" kern="0" cap="none" spc="0" normalizeH="0" noProof="0" dirty="0">
                <a:ln>
                  <a:noFill/>
                </a:ln>
                <a:solidFill>
                  <a:schemeClr val="accent6">
                    <a:lumMod val="75000"/>
                  </a:schemeClr>
                </a:solidFill>
                <a:effectLst/>
                <a:uLnTx/>
                <a:uFillTx/>
                <a:latin typeface="Arial"/>
                <a:ea typeface="+mj-ea"/>
                <a:cs typeface="Arial"/>
              </a:rPr>
              <a:t> Rate</a:t>
            </a:r>
            <a:endPar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endParaRPr>
          </a:p>
        </p:txBody>
      </p:sp>
      <p:sp>
        <p:nvSpPr>
          <p:cNvPr id="9" name="Content Placeholder 1">
            <a:extLst>
              <a:ext uri="{FF2B5EF4-FFF2-40B4-BE49-F238E27FC236}">
                <a16:creationId xmlns:a16="http://schemas.microsoft.com/office/drawing/2014/main" id="{A4BEAF5D-8AA3-468B-97AF-A0CF7679B21A}"/>
              </a:ext>
            </a:extLst>
          </p:cNvPr>
          <p:cNvSpPr txBox="1">
            <a:spLocks/>
          </p:cNvSpPr>
          <p:nvPr/>
        </p:nvSpPr>
        <p:spPr>
          <a:xfrm>
            <a:off x="304800" y="1295400"/>
            <a:ext cx="8677091" cy="48006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180000" marR="0" lvl="0" indent="-180000" algn="just" defTabSz="914400" rtl="0" eaLnBrk="0" fontAlgn="base" latinLnBrk="0" hangingPunct="0">
              <a:lnSpc>
                <a:spcPct val="15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Restrepo</a:t>
            </a:r>
            <a:r>
              <a:rPr kumimoji="0" lang="en-US" sz="2800" b="0"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and Subramanian (2015), </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 2001-2012</a:t>
            </a:r>
          </a:p>
          <a:p>
            <a:pPr marL="360000" marR="0" lvl="1" indent="-180000" algn="just" defTabSz="914400" rtl="0" eaLnBrk="0" fontAlgn="base" latinLnBrk="0" hangingPunct="0">
              <a:lnSpc>
                <a:spcPct val="150000"/>
              </a:lnSpc>
              <a:spcBef>
                <a:spcPts val="0"/>
              </a:spcBef>
              <a:spcAft>
                <a:spcPts val="600"/>
              </a:spcAft>
              <a:buClr>
                <a:srgbClr val="002060"/>
              </a:buClr>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Pre-Cox Communications Inc. ruling (June</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2005)</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12.5%;</a:t>
            </a:r>
          </a:p>
          <a:p>
            <a:pPr marL="360000" marR="0" lvl="1" indent="-180000" algn="just" defTabSz="914400" rtl="0" eaLnBrk="0" fontAlgn="base" latinLnBrk="0" hangingPunct="0">
              <a:lnSpc>
                <a:spcPct val="150000"/>
              </a:lnSpc>
              <a:spcBef>
                <a:spcPts val="0"/>
              </a:spcBef>
              <a:spcAft>
                <a:spcPts val="600"/>
              </a:spcAft>
              <a:buClr>
                <a:srgbClr val="002060"/>
              </a:buClr>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Post-Cox Communications Inc. ruling (similar requirements for freezeout merger and tender offers) – 23%.</a:t>
            </a:r>
            <a:endPar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80000" marR="0" lvl="0" indent="-180000" algn="just" defTabSz="914400" rtl="0" eaLnBrk="0" fontAlgn="base" latinLnBrk="0" hangingPunct="0">
              <a:lnSpc>
                <a:spcPct val="150000"/>
              </a:lnSpc>
              <a:spcBef>
                <a:spcPts val="0"/>
              </a:spcBef>
              <a:spcAft>
                <a:spcPts val="600"/>
              </a:spcAft>
              <a:buClr>
                <a:srgbClr val="002060"/>
              </a:buClr>
              <a:buSzTx/>
              <a:buFont typeface="Wingdings" pitchFamily="2" charset="2"/>
              <a:buChar char="§"/>
              <a:tabLst/>
              <a:defRPr/>
            </a:pPr>
            <a:r>
              <a:rPr kumimoji="0" lang="nn-NO" sz="2800" b="0"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Øyvind and Krosvik (2013), </a:t>
            </a:r>
            <a:r>
              <a:rPr kumimoji="0" lang="nn-NO"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Norway, 1999-2010 </a:t>
            </a:r>
          </a:p>
          <a:p>
            <a:pPr marL="360000" marR="0" lvl="1" indent="-180000" algn="just" defTabSz="914400" rtl="0" eaLnBrk="0" fontAlgn="base" latinLnBrk="0" hangingPunct="0">
              <a:lnSpc>
                <a:spcPct val="150000"/>
              </a:lnSpc>
              <a:spcBef>
                <a:spcPts val="0"/>
              </a:spcBef>
              <a:spcAft>
                <a:spcPts val="600"/>
              </a:spcAft>
              <a:buClr>
                <a:srgbClr val="002060"/>
              </a:buClr>
              <a:buSzTx/>
              <a:buFont typeface="Arial" pitchFamily="34" charset="0"/>
              <a:buChar char="-"/>
              <a:tabLst/>
              <a:defRPr/>
            </a:pPr>
            <a:r>
              <a:rPr kumimoji="0" lang="nn-NO"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11%.</a:t>
            </a:r>
          </a:p>
          <a:p>
            <a:pPr marL="180000" marR="0" lvl="0" indent="-180000" algn="just" defTabSz="914400" rtl="0" eaLnBrk="0" fontAlgn="base" latinLnBrk="0" hangingPunct="0">
              <a:lnSpc>
                <a:spcPct val="150000"/>
              </a:lnSpc>
              <a:spcBef>
                <a:spcPts val="0"/>
              </a:spcBef>
              <a:spcAft>
                <a:spcPts val="600"/>
              </a:spcAft>
              <a:buClr>
                <a:srgbClr val="002060"/>
              </a:buClr>
              <a:buSzTx/>
              <a:buFont typeface="Wingdings" pitchFamily="2" charset="2"/>
              <a:buChar char="§"/>
              <a:tabLst/>
              <a:defRPr/>
            </a:pPr>
            <a:r>
              <a:rPr kumimoji="0" lang="nn-NO"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Our data set, Israel 2000-2016</a:t>
            </a:r>
          </a:p>
          <a:p>
            <a:pPr marL="360000" marR="0" lvl="1" indent="-180000" algn="just" defTabSz="914400" rtl="0" eaLnBrk="0" fontAlgn="base" latinLnBrk="0" hangingPunct="0">
              <a:lnSpc>
                <a:spcPct val="150000"/>
              </a:lnSpc>
              <a:spcBef>
                <a:spcPts val="0"/>
              </a:spcBef>
              <a:spcAft>
                <a:spcPts val="600"/>
              </a:spcAft>
              <a:buClr>
                <a:srgbClr val="002060"/>
              </a:buClr>
              <a:buSzTx/>
              <a:buFont typeface="Arial" pitchFamily="34" charset="0"/>
              <a:buChar char="-"/>
              <a:tabLst/>
              <a:defRPr/>
            </a:pPr>
            <a:r>
              <a:rPr kumimoji="0" lang="nn-NO"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43%, overall. 1st offer – 48%!!</a:t>
            </a:r>
          </a:p>
          <a:p>
            <a:pPr marL="360000" marR="0" lvl="1" indent="-180000" algn="just" defTabSz="914400" rtl="0" eaLnBrk="0" fontAlgn="base" latinLnBrk="0" hangingPunct="0">
              <a:lnSpc>
                <a:spcPct val="150000"/>
              </a:lnSpc>
              <a:spcBef>
                <a:spcPts val="0"/>
              </a:spcBef>
              <a:spcAft>
                <a:spcPts val="600"/>
              </a:spcAft>
              <a:buClr>
                <a:srgbClr val="002060"/>
              </a:buClr>
              <a:buSzTx/>
              <a:buFont typeface="Arial" pitchFamily="34" charset="0"/>
              <a:buChar char="-"/>
              <a:tabLst/>
              <a:defRPr/>
            </a:pPr>
            <a:endPar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7689296"/>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EB2E5A-7B4F-46B9-8F0D-F3250391C936}"/>
              </a:ext>
            </a:extLst>
          </p:cNvPr>
          <p:cNvSpPr txBox="1">
            <a:spLocks/>
          </p:cNvSpPr>
          <p:nvPr/>
        </p:nvSpPr>
        <p:spPr>
          <a:xfrm>
            <a:off x="1143000" y="1122362"/>
            <a:ext cx="6858000" cy="4287838"/>
          </a:xfrm>
        </p:spPr>
        <p:txBody>
          <a:bodyPr anchor="b"/>
          <a:lstStyle>
            <a:lvl1pPr algn="ctr" rtl="1" eaLnBrk="0" fontAlgn="base" hangingPunct="0">
              <a:spcBef>
                <a:spcPct val="0"/>
              </a:spcBef>
              <a:spcAft>
                <a:spcPct val="0"/>
              </a:spcAft>
              <a:defRPr sz="45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ea typeface="+mj-ea"/>
                <a:cs typeface="Times New Roman" panose="02020603050405020304" pitchFamily="18" charset="0"/>
              </a:rPr>
              <a:t>The Impact of Institutional Investors on Freezeout Offers</a:t>
            </a:r>
            <a:br>
              <a:rPr kumimoji="0" 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ea typeface="+mj-ea"/>
                <a:cs typeface="Times New Roman" panose="02020603050405020304" pitchFamily="18" charset="0"/>
              </a:rPr>
            </a:br>
            <a:endParaRPr kumimoji="0" 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3600" b="0" i="0" u="sng" strike="noStrike" kern="0" cap="none" spc="0" normalizeH="0" baseline="0" noProof="0" dirty="0">
                <a:ln>
                  <a:noFill/>
                </a:ln>
                <a:solidFill>
                  <a:schemeClr val="accent6">
                    <a:lumMod val="75000"/>
                  </a:schemeClr>
                </a:solidFill>
                <a:effectLst/>
                <a:uLnTx/>
                <a:uFillTx/>
                <a:latin typeface="Times New Roman" panose="02020603050405020304" pitchFamily="18" charset="0"/>
                <a:ea typeface="+mj-ea"/>
                <a:cs typeface="Times New Roman" panose="02020603050405020304" pitchFamily="18" charset="0"/>
              </a:rPr>
              <a:t>Offer Premium</a:t>
            </a:r>
            <a:br>
              <a:rPr kumimoji="0" lang="en-US" sz="3600" b="1" i="0" u="sng" strike="noStrike" kern="0" cap="none" spc="0" normalizeH="0" baseline="0" noProof="0" dirty="0">
                <a:ln>
                  <a:noFill/>
                </a:ln>
                <a:solidFill>
                  <a:schemeClr val="accent6">
                    <a:lumMod val="75000"/>
                  </a:schemeClr>
                </a:solidFill>
                <a:effectLst/>
                <a:uLnTx/>
                <a:uFillTx/>
                <a:latin typeface="Times New Roman" panose="02020603050405020304" pitchFamily="18" charset="0"/>
                <a:ea typeface="+mj-ea"/>
                <a:cs typeface="Times New Roman" panose="02020603050405020304" pitchFamily="18" charset="0"/>
              </a:rPr>
            </a:br>
            <a:br>
              <a:rPr kumimoji="0" lang="en-US" sz="3600" b="1" i="0" u="none" strike="noStrike" kern="0" cap="none" spc="0" normalizeH="0" baseline="0" noProof="0" dirty="0">
                <a:ln>
                  <a:noFill/>
                </a:ln>
                <a:solidFill>
                  <a:srgbClr val="1F497D"/>
                </a:solidFill>
                <a:effectLst/>
                <a:uLnTx/>
                <a:uFillTx/>
                <a:latin typeface="Times New Roman" panose="02020603050405020304" pitchFamily="18" charset="0"/>
                <a:ea typeface="+mj-ea"/>
                <a:cs typeface="Times New Roman" panose="02020603050405020304" pitchFamily="18" charset="0"/>
              </a:rPr>
            </a:br>
            <a:endParaRPr kumimoji="0" lang="en-US" sz="3600" b="1" i="0" u="none" strike="noStrike" kern="0" cap="none" spc="0" normalizeH="0" baseline="0" noProof="0" dirty="0">
              <a:ln>
                <a:noFill/>
              </a:ln>
              <a:solidFill>
                <a:srgbClr val="1F497D"/>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54934856"/>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33400" y="152400"/>
            <a:ext cx="8229600" cy="400110"/>
          </a:xfrm>
          <a:prstGeom prst="rect">
            <a:avLst/>
          </a:prstGeom>
          <a:noFill/>
        </p:spPr>
        <p:txBody>
          <a:bodyPr wrap="square" rtlCol="0">
            <a:spAutoFit/>
          </a:bodyPr>
          <a:lstStyle/>
          <a:p>
            <a:pPr rtl="0"/>
            <a:r>
              <a:rPr lang="en-US" sz="2000" b="1" dirty="0">
                <a:solidFill>
                  <a:schemeClr val="tx1"/>
                </a:solidFill>
                <a:latin typeface="Times New Roman" panose="02020603050405020304" pitchFamily="18" charset="0"/>
                <a:cs typeface="Times New Roman" panose="02020603050405020304" pitchFamily="18" charset="0"/>
              </a:rPr>
              <a:t>The Effect of Institutional Investor Holdings on Offer Premium</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bwMode="auto">
          <a:xfrm>
            <a:off x="5867400" y="1676400"/>
            <a:ext cx="1905000" cy="304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3" name="Oval 2"/>
          <p:cNvSpPr/>
          <p:nvPr/>
        </p:nvSpPr>
        <p:spPr bwMode="auto">
          <a:xfrm>
            <a:off x="5943600" y="1676400"/>
            <a:ext cx="1828800" cy="228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4" name="Oval 3"/>
          <p:cNvSpPr/>
          <p:nvPr/>
        </p:nvSpPr>
        <p:spPr bwMode="auto">
          <a:xfrm>
            <a:off x="6019800" y="1676400"/>
            <a:ext cx="1828800" cy="1143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cxnSp>
        <p:nvCxnSpPr>
          <p:cNvPr id="12" name="Straight Connector 11"/>
          <p:cNvCxnSpPr/>
          <p:nvPr/>
        </p:nvCxnSpPr>
        <p:spPr bwMode="auto">
          <a:xfrm>
            <a:off x="6934200" y="2667000"/>
            <a:ext cx="2438400" cy="1066800"/>
          </a:xfrm>
          <a:prstGeom prst="line">
            <a:avLst/>
          </a:prstGeom>
          <a:noFill/>
          <a:ln w="9525" cap="flat" cmpd="sng" algn="ctr">
            <a:noFill/>
            <a:prstDash val="solid"/>
            <a:round/>
            <a:headEnd type="none" w="med" len="med"/>
            <a:tailEnd type="none" w="med" len="med"/>
          </a:ln>
          <a:effectLst/>
        </p:spPr>
      </p:cxnSp>
      <p:sp>
        <p:nvSpPr>
          <p:cNvPr id="17" name="Rectangle 16"/>
          <p:cNvSpPr/>
          <p:nvPr/>
        </p:nvSpPr>
        <p:spPr bwMode="auto">
          <a:xfrm>
            <a:off x="3200400" y="1600200"/>
            <a:ext cx="1828800" cy="11157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pic>
        <p:nvPicPr>
          <p:cNvPr id="10" name="Content Placeholder 9">
            <a:extLst>
              <a:ext uri="{FF2B5EF4-FFF2-40B4-BE49-F238E27FC236}">
                <a16:creationId xmlns:a16="http://schemas.microsoft.com/office/drawing/2014/main" id="{D910C1F1-E2F6-4DEA-90CA-A0F5A7BD40BA}"/>
              </a:ext>
            </a:extLst>
          </p:cNvPr>
          <p:cNvPicPr>
            <a:picLocks noGrp="1" noChangeAspect="1"/>
          </p:cNvPicPr>
          <p:nvPr>
            <p:ph idx="1"/>
          </p:nvPr>
        </p:nvPicPr>
        <p:blipFill rotWithShape="1">
          <a:blip r:embed="rId3" cstate="print"/>
          <a:srcRect t="22535"/>
          <a:stretch/>
        </p:blipFill>
        <p:spPr>
          <a:xfrm>
            <a:off x="1066800" y="181627"/>
            <a:ext cx="7460293" cy="6702464"/>
          </a:xfrm>
          <a:prstGeom prst="rect">
            <a:avLst/>
          </a:prstGeom>
        </p:spPr>
      </p:pic>
    </p:spTree>
    <p:extLst>
      <p:ext uri="{BB962C8B-B14F-4D97-AF65-F5344CB8AC3E}">
        <p14:creationId xmlns:p14="http://schemas.microsoft.com/office/powerpoint/2010/main" val="2463305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52400"/>
            <a:ext cx="8229600" cy="400110"/>
          </a:xfrm>
          <a:prstGeom prst="rect">
            <a:avLst/>
          </a:prstGeom>
          <a:noFill/>
        </p:spPr>
        <p:txBody>
          <a:bodyPr wrap="square" rtlCol="0">
            <a:spAutoFit/>
          </a:bodyPr>
          <a:lstStyle/>
          <a:p>
            <a:pPr rtl="0"/>
            <a:r>
              <a:rPr lang="en-US" sz="2000" b="1" dirty="0">
                <a:solidFill>
                  <a:schemeClr val="tx1"/>
                </a:solidFill>
                <a:latin typeface="Times New Roman" panose="02020603050405020304" pitchFamily="18" charset="0"/>
                <a:cs typeface="Times New Roman" panose="02020603050405020304" pitchFamily="18" charset="0"/>
              </a:rPr>
              <a:t>The Effect of Institutional Investor Holdings on Offer Premium</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bwMode="auto">
          <a:xfrm>
            <a:off x="5867400" y="1676400"/>
            <a:ext cx="1905000" cy="304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3" name="Oval 2"/>
          <p:cNvSpPr/>
          <p:nvPr/>
        </p:nvSpPr>
        <p:spPr bwMode="auto">
          <a:xfrm>
            <a:off x="5943600" y="1676400"/>
            <a:ext cx="1828800" cy="228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4" name="Oval 3"/>
          <p:cNvSpPr/>
          <p:nvPr/>
        </p:nvSpPr>
        <p:spPr bwMode="auto">
          <a:xfrm>
            <a:off x="6019800" y="1676400"/>
            <a:ext cx="1828800" cy="1143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cxnSp>
        <p:nvCxnSpPr>
          <p:cNvPr id="12" name="Straight Connector 11"/>
          <p:cNvCxnSpPr/>
          <p:nvPr/>
        </p:nvCxnSpPr>
        <p:spPr bwMode="auto">
          <a:xfrm>
            <a:off x="6934200" y="2667000"/>
            <a:ext cx="2438400" cy="1066800"/>
          </a:xfrm>
          <a:prstGeom prst="line">
            <a:avLst/>
          </a:prstGeom>
          <a:noFill/>
          <a:ln w="9525" cap="flat" cmpd="sng" algn="ctr">
            <a:noFill/>
            <a:prstDash val="solid"/>
            <a:round/>
            <a:headEnd type="none" w="med" len="med"/>
            <a:tailEnd type="none" w="med" len="med"/>
          </a:ln>
          <a:effectLst/>
        </p:spPr>
      </p:cxnSp>
      <p:sp>
        <p:nvSpPr>
          <p:cNvPr id="17" name="Rectangle 16"/>
          <p:cNvSpPr/>
          <p:nvPr/>
        </p:nvSpPr>
        <p:spPr bwMode="auto">
          <a:xfrm>
            <a:off x="3200400" y="1600200"/>
            <a:ext cx="1828800" cy="11157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pic>
        <p:nvPicPr>
          <p:cNvPr id="10" name="Content Placeholder 9">
            <a:extLst>
              <a:ext uri="{FF2B5EF4-FFF2-40B4-BE49-F238E27FC236}">
                <a16:creationId xmlns:a16="http://schemas.microsoft.com/office/drawing/2014/main" id="{D910C1F1-E2F6-4DEA-90CA-A0F5A7BD40BA}"/>
              </a:ext>
            </a:extLst>
          </p:cNvPr>
          <p:cNvPicPr>
            <a:picLocks noGrp="1" noChangeAspect="1"/>
          </p:cNvPicPr>
          <p:nvPr>
            <p:ph idx="1"/>
          </p:nvPr>
        </p:nvPicPr>
        <p:blipFill rotWithShape="1">
          <a:blip r:embed="rId3" cstate="print"/>
          <a:srcRect t="22535"/>
          <a:stretch/>
        </p:blipFill>
        <p:spPr>
          <a:xfrm>
            <a:off x="1066800" y="181627"/>
            <a:ext cx="7460293" cy="6702464"/>
          </a:xfrm>
          <a:prstGeom prst="rect">
            <a:avLst/>
          </a:prstGeom>
        </p:spPr>
      </p:pic>
      <p:sp>
        <p:nvSpPr>
          <p:cNvPr id="14" name="Oval 13"/>
          <p:cNvSpPr/>
          <p:nvPr/>
        </p:nvSpPr>
        <p:spPr bwMode="auto">
          <a:xfrm>
            <a:off x="3657600" y="2438400"/>
            <a:ext cx="2057400" cy="8382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Tree>
    <p:extLst>
      <p:ext uri="{BB962C8B-B14F-4D97-AF65-F5344CB8AC3E}">
        <p14:creationId xmlns:p14="http://schemas.microsoft.com/office/powerpoint/2010/main" val="2463305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52400"/>
            <a:ext cx="8229600" cy="400110"/>
          </a:xfrm>
          <a:prstGeom prst="rect">
            <a:avLst/>
          </a:prstGeom>
          <a:noFill/>
        </p:spPr>
        <p:txBody>
          <a:bodyPr wrap="square" rtlCol="0">
            <a:spAutoFit/>
          </a:bodyPr>
          <a:lstStyle/>
          <a:p>
            <a:pPr rtl="0"/>
            <a:r>
              <a:rPr lang="en-US" sz="2000" b="1" dirty="0">
                <a:solidFill>
                  <a:schemeClr val="tx1"/>
                </a:solidFill>
                <a:latin typeface="Times New Roman" panose="02020603050405020304" pitchFamily="18" charset="0"/>
                <a:cs typeface="Times New Roman" panose="02020603050405020304" pitchFamily="18" charset="0"/>
              </a:rPr>
              <a:t>The Effect of Institutional Investor Holdings on Offer Premium</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bwMode="auto">
          <a:xfrm>
            <a:off x="5867400" y="1676400"/>
            <a:ext cx="1905000" cy="304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3" name="Oval 2"/>
          <p:cNvSpPr/>
          <p:nvPr/>
        </p:nvSpPr>
        <p:spPr bwMode="auto">
          <a:xfrm>
            <a:off x="5943600" y="1676400"/>
            <a:ext cx="1828800" cy="228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4" name="Oval 3"/>
          <p:cNvSpPr/>
          <p:nvPr/>
        </p:nvSpPr>
        <p:spPr bwMode="auto">
          <a:xfrm>
            <a:off x="6019800" y="1676400"/>
            <a:ext cx="1828800" cy="1143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cxnSp>
        <p:nvCxnSpPr>
          <p:cNvPr id="12" name="Straight Connector 11"/>
          <p:cNvCxnSpPr/>
          <p:nvPr/>
        </p:nvCxnSpPr>
        <p:spPr bwMode="auto">
          <a:xfrm>
            <a:off x="6934200" y="2667000"/>
            <a:ext cx="2438400" cy="1066800"/>
          </a:xfrm>
          <a:prstGeom prst="line">
            <a:avLst/>
          </a:prstGeom>
          <a:noFill/>
          <a:ln w="9525" cap="flat" cmpd="sng" algn="ctr">
            <a:noFill/>
            <a:prstDash val="solid"/>
            <a:round/>
            <a:headEnd type="none" w="med" len="med"/>
            <a:tailEnd type="none" w="med" len="med"/>
          </a:ln>
          <a:effectLst/>
        </p:spPr>
      </p:cxnSp>
      <p:sp>
        <p:nvSpPr>
          <p:cNvPr id="17" name="Rectangle 16"/>
          <p:cNvSpPr/>
          <p:nvPr/>
        </p:nvSpPr>
        <p:spPr bwMode="auto">
          <a:xfrm>
            <a:off x="3200400" y="1600200"/>
            <a:ext cx="1828800" cy="11157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pic>
        <p:nvPicPr>
          <p:cNvPr id="10" name="Content Placeholder 9">
            <a:extLst>
              <a:ext uri="{FF2B5EF4-FFF2-40B4-BE49-F238E27FC236}">
                <a16:creationId xmlns:a16="http://schemas.microsoft.com/office/drawing/2014/main" id="{D910C1F1-E2F6-4DEA-90CA-A0F5A7BD40BA}"/>
              </a:ext>
            </a:extLst>
          </p:cNvPr>
          <p:cNvPicPr>
            <a:picLocks noGrp="1" noChangeAspect="1"/>
          </p:cNvPicPr>
          <p:nvPr>
            <p:ph idx="1"/>
          </p:nvPr>
        </p:nvPicPr>
        <p:blipFill rotWithShape="1">
          <a:blip r:embed="rId3" cstate="print"/>
          <a:srcRect t="22535"/>
          <a:stretch/>
        </p:blipFill>
        <p:spPr>
          <a:xfrm>
            <a:off x="1066800" y="181627"/>
            <a:ext cx="7460293" cy="6702464"/>
          </a:xfrm>
          <a:prstGeom prst="rect">
            <a:avLst/>
          </a:prstGeom>
        </p:spPr>
      </p:pic>
      <p:sp>
        <p:nvSpPr>
          <p:cNvPr id="14" name="Oval 13"/>
          <p:cNvSpPr/>
          <p:nvPr/>
        </p:nvSpPr>
        <p:spPr bwMode="auto">
          <a:xfrm>
            <a:off x="3657600" y="2438400"/>
            <a:ext cx="2057400" cy="8382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15" name="Oval 14"/>
          <p:cNvSpPr/>
          <p:nvPr/>
        </p:nvSpPr>
        <p:spPr bwMode="auto">
          <a:xfrm>
            <a:off x="3505200" y="5257800"/>
            <a:ext cx="1143000" cy="1447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Tree>
    <p:extLst>
      <p:ext uri="{BB962C8B-B14F-4D97-AF65-F5344CB8AC3E}">
        <p14:creationId xmlns:p14="http://schemas.microsoft.com/office/powerpoint/2010/main" val="246330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3C085224-A3C3-44AF-BA6C-5B1C90699DB1}"/>
              </a:ext>
            </a:extLst>
          </p:cNvPr>
          <p:cNvSpPr txBox="1">
            <a:spLocks/>
          </p:cNvSpPr>
          <p:nvPr/>
        </p:nvSpPr>
        <p:spPr>
          <a:xfrm>
            <a:off x="179512" y="1675656"/>
            <a:ext cx="8658226" cy="52578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lvl="0" rtl="0">
              <a:lnSpc>
                <a:spcPct val="100000"/>
              </a:lnSpc>
              <a:defRPr/>
            </a:pPr>
            <a:r>
              <a:rPr lang="en-US" sz="2800" dirty="0">
                <a:latin typeface="Times New Roman" panose="02020603050405020304" pitchFamily="18" charset="0"/>
                <a:cs typeface="Times New Roman" panose="02020603050405020304" pitchFamily="18" charset="0"/>
              </a:rPr>
              <a:t>Institutional investors are often perceived as passive on corporate governance issues.</a:t>
            </a:r>
          </a:p>
          <a:p>
            <a:pPr lvl="0" rtl="0">
              <a:lnSpc>
                <a:spcPct val="100000"/>
              </a:lnSpc>
              <a:defRPr/>
            </a:pP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Yet, regulators and lawmakers trust them to defend the public,</a:t>
            </a:r>
            <a:r>
              <a:rPr kumimoji="0" lang="en-US" sz="28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for example, by </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repelling expropriation</a:t>
            </a:r>
            <a:r>
              <a:rPr kumimoji="0" lang="en-US" sz="28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attempts by controlling shareholders.</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this a wishful </a:t>
            </a:r>
            <a:r>
              <a:rPr kumimoji="0" lang="en-US" sz="2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belief of naïve regulators? </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lang="en-US" sz="2800" kern="0" dirty="0">
                <a:solidFill>
                  <a:prstClr val="black"/>
                </a:solidFill>
                <a:latin typeface="Times New Roman" panose="02020603050405020304" pitchFamily="18" charset="0"/>
                <a:cs typeface="Times New Roman" panose="02020603050405020304" pitchFamily="18" charset="0"/>
              </a:rPr>
              <a:t>Do institutional investors play a positive role in defending small investors?</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lang="en-US" sz="2800" kern="0" dirty="0">
                <a:solidFill>
                  <a:prstClr val="black"/>
                </a:solidFill>
                <a:latin typeface="Times New Roman" panose="02020603050405020304" pitchFamily="18" charset="0"/>
                <a:cs typeface="Times New Roman" panose="02020603050405020304" pitchFamily="18" charset="0"/>
              </a:rPr>
              <a:t>Our answer: Yes, they sometimes do, as evident from our study of an extreme deal in an extreme environment.</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itle 2">
            <a:extLst>
              <a:ext uri="{FF2B5EF4-FFF2-40B4-BE49-F238E27FC236}">
                <a16:creationId xmlns:a16="http://schemas.microsoft.com/office/drawing/2014/main" id="{969B06F4-7192-4220-BC2D-2954519AB42F}"/>
              </a:ext>
            </a:extLst>
          </p:cNvPr>
          <p:cNvSpPr txBox="1">
            <a:spLocks/>
          </p:cNvSpPr>
          <p:nvPr/>
        </p:nvSpPr>
        <p:spPr>
          <a:xfrm>
            <a:off x="-30480" y="716280"/>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rPr>
              <a:t>Do </a:t>
            </a:r>
            <a:r>
              <a:rPr lang="en-US" sz="2800" kern="0" dirty="0">
                <a:solidFill>
                  <a:schemeClr val="accent6">
                    <a:lumMod val="75000"/>
                  </a:schemeClr>
                </a:solidFill>
                <a:latin typeface="Arial"/>
                <a:cs typeface="Arial"/>
              </a:rPr>
              <a:t>I</a:t>
            </a:r>
            <a:r>
              <a:rPr kumimoji="0" lang="en-US" sz="2800" b="1" i="0" u="none" strike="noStrike" kern="0" cap="none" spc="0" normalizeH="0" baseline="0" noProof="0" dirty="0" err="1">
                <a:ln>
                  <a:noFill/>
                </a:ln>
                <a:solidFill>
                  <a:schemeClr val="accent6">
                    <a:lumMod val="75000"/>
                  </a:schemeClr>
                </a:solidFill>
                <a:effectLst/>
                <a:uLnTx/>
                <a:uFillTx/>
                <a:latin typeface="Arial"/>
                <a:ea typeface="+mj-ea"/>
                <a:cs typeface="Arial"/>
              </a:rPr>
              <a:t>nstitutional</a:t>
            </a:r>
            <a:r>
              <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rPr>
              <a:t> </a:t>
            </a:r>
            <a:r>
              <a:rPr lang="en-US" sz="2800" kern="0" dirty="0">
                <a:solidFill>
                  <a:schemeClr val="accent6">
                    <a:lumMod val="75000"/>
                  </a:schemeClr>
                </a:solidFill>
                <a:latin typeface="Arial"/>
                <a:cs typeface="Arial"/>
              </a:rPr>
              <a:t>I</a:t>
            </a:r>
            <a:r>
              <a:rPr kumimoji="0" lang="en-US" sz="2800" b="1" i="0" u="none" strike="noStrike" kern="0" cap="none" spc="0" normalizeH="0" baseline="0" noProof="0" dirty="0" err="1">
                <a:ln>
                  <a:noFill/>
                </a:ln>
                <a:solidFill>
                  <a:schemeClr val="accent6">
                    <a:lumMod val="75000"/>
                  </a:schemeClr>
                </a:solidFill>
                <a:effectLst/>
                <a:uLnTx/>
                <a:uFillTx/>
                <a:latin typeface="Arial"/>
                <a:ea typeface="+mj-ea"/>
                <a:cs typeface="Arial"/>
              </a:rPr>
              <a:t>nvestors</a:t>
            </a:r>
            <a:r>
              <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rPr>
              <a:t> Defend the</a:t>
            </a:r>
            <a:r>
              <a:rPr kumimoji="0" lang="en-US" sz="2800" b="1" i="0" u="none" strike="noStrike" kern="0" cap="none" spc="0" normalizeH="0" noProof="0" dirty="0">
                <a:ln>
                  <a:noFill/>
                </a:ln>
                <a:solidFill>
                  <a:schemeClr val="accent6">
                    <a:lumMod val="75000"/>
                  </a:schemeClr>
                </a:solidFill>
                <a:effectLst/>
                <a:uLnTx/>
                <a:uFillTx/>
                <a:latin typeface="Arial"/>
                <a:ea typeface="+mj-ea"/>
                <a:cs typeface="Arial"/>
              </a:rPr>
              <a:t> Public</a:t>
            </a:r>
            <a:r>
              <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rPr>
              <a:t>?</a:t>
            </a:r>
          </a:p>
        </p:txBody>
      </p:sp>
    </p:spTree>
    <p:extLst>
      <p:ext uri="{BB962C8B-B14F-4D97-AF65-F5344CB8AC3E}">
        <p14:creationId xmlns:p14="http://schemas.microsoft.com/office/powerpoint/2010/main" val="3758533848"/>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33400" y="152400"/>
            <a:ext cx="8229600" cy="400110"/>
          </a:xfrm>
          <a:prstGeom prst="rect">
            <a:avLst/>
          </a:prstGeom>
          <a:noFill/>
        </p:spPr>
        <p:txBody>
          <a:bodyPr wrap="square" rtlCol="0">
            <a:spAutoFit/>
          </a:bodyPr>
          <a:lstStyle/>
          <a:p>
            <a:pPr rtl="0"/>
            <a:r>
              <a:rPr lang="en-US" sz="2000" b="1" dirty="0">
                <a:solidFill>
                  <a:schemeClr val="tx1"/>
                </a:solidFill>
                <a:latin typeface="Times New Roman" panose="02020603050405020304" pitchFamily="18" charset="0"/>
                <a:cs typeface="Times New Roman" panose="02020603050405020304" pitchFamily="18" charset="0"/>
              </a:rPr>
              <a:t>The Effect of Institutional Investors on Successful Offers’ Premium</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bwMode="auto">
          <a:xfrm>
            <a:off x="5867400" y="1676400"/>
            <a:ext cx="1905000" cy="304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3" name="Oval 2"/>
          <p:cNvSpPr/>
          <p:nvPr/>
        </p:nvSpPr>
        <p:spPr bwMode="auto">
          <a:xfrm>
            <a:off x="5943600" y="1676400"/>
            <a:ext cx="1828800" cy="228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4" name="Oval 3"/>
          <p:cNvSpPr/>
          <p:nvPr/>
        </p:nvSpPr>
        <p:spPr bwMode="auto">
          <a:xfrm>
            <a:off x="6019800" y="1676400"/>
            <a:ext cx="1828800" cy="1143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cxnSp>
        <p:nvCxnSpPr>
          <p:cNvPr id="12" name="Straight Connector 11"/>
          <p:cNvCxnSpPr/>
          <p:nvPr/>
        </p:nvCxnSpPr>
        <p:spPr bwMode="auto">
          <a:xfrm>
            <a:off x="6934200" y="2667000"/>
            <a:ext cx="2438400" cy="1066800"/>
          </a:xfrm>
          <a:prstGeom prst="line">
            <a:avLst/>
          </a:prstGeom>
          <a:noFill/>
          <a:ln w="9525" cap="flat" cmpd="sng" algn="ctr">
            <a:noFill/>
            <a:prstDash val="solid"/>
            <a:round/>
            <a:headEnd type="none" w="med" len="med"/>
            <a:tailEnd type="none" w="med" len="med"/>
          </a:ln>
          <a:effectLst/>
        </p:spPr>
      </p:cxnSp>
      <p:sp>
        <p:nvSpPr>
          <p:cNvPr id="17" name="Rectangle 16"/>
          <p:cNvSpPr/>
          <p:nvPr/>
        </p:nvSpPr>
        <p:spPr bwMode="auto">
          <a:xfrm>
            <a:off x="3200400" y="1600200"/>
            <a:ext cx="1828800" cy="11157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pic>
        <p:nvPicPr>
          <p:cNvPr id="7" name="Content Placeholder 6">
            <a:extLst>
              <a:ext uri="{FF2B5EF4-FFF2-40B4-BE49-F238E27FC236}">
                <a16:creationId xmlns:a16="http://schemas.microsoft.com/office/drawing/2014/main" id="{4A80D9B5-37A1-456E-B677-8D81609AFC66}"/>
              </a:ext>
            </a:extLst>
          </p:cNvPr>
          <p:cNvPicPr>
            <a:picLocks noGrp="1" noChangeAspect="1"/>
          </p:cNvPicPr>
          <p:nvPr>
            <p:ph idx="1"/>
          </p:nvPr>
        </p:nvPicPr>
        <p:blipFill rotWithShape="1">
          <a:blip r:embed="rId3" cstate="print"/>
          <a:srcRect t="57746"/>
          <a:stretch/>
        </p:blipFill>
        <p:spPr>
          <a:xfrm>
            <a:off x="90732" y="882562"/>
            <a:ext cx="9216861" cy="5137237"/>
          </a:xfrm>
          <a:prstGeom prst="rect">
            <a:avLst/>
          </a:prstGeom>
        </p:spPr>
      </p:pic>
    </p:spTree>
    <p:extLst>
      <p:ext uri="{BB962C8B-B14F-4D97-AF65-F5344CB8AC3E}">
        <p14:creationId xmlns:p14="http://schemas.microsoft.com/office/powerpoint/2010/main" val="72027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087EAD0-8D59-4072-96D4-5886CE35DFF1}"/>
              </a:ext>
            </a:extLst>
          </p:cNvPr>
          <p:cNvSpPr txBox="1">
            <a:spLocks/>
          </p:cNvSpPr>
          <p:nvPr/>
        </p:nvSpPr>
        <p:spPr>
          <a:xfrm>
            <a:off x="162743" y="914400"/>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ctr" rtl="0">
              <a:defRPr/>
            </a:pPr>
            <a:br>
              <a:rPr lang="en-US" sz="2800" kern="0" dirty="0">
                <a:solidFill>
                  <a:srgbClr val="F79646">
                    <a:lumMod val="75000"/>
                  </a:srgbClr>
                </a:solidFill>
                <a:latin typeface="Arial"/>
                <a:cs typeface="Arial"/>
              </a:rPr>
            </a:br>
            <a:r>
              <a:rPr lang="en-US" sz="2800" kern="0" dirty="0">
                <a:solidFill>
                  <a:srgbClr val="F79646">
                    <a:lumMod val="75000"/>
                  </a:srgbClr>
                </a:solidFill>
                <a:latin typeface="Arial"/>
                <a:cs typeface="Arial"/>
              </a:rPr>
              <a:t> Factors Affecting Successful Offers’ Premium</a:t>
            </a:r>
          </a:p>
        </p:txBody>
      </p:sp>
      <p:sp>
        <p:nvSpPr>
          <p:cNvPr id="9" name="Content Placeholder 1">
            <a:extLst>
              <a:ext uri="{FF2B5EF4-FFF2-40B4-BE49-F238E27FC236}">
                <a16:creationId xmlns:a16="http://schemas.microsoft.com/office/drawing/2014/main" id="{A4BEAF5D-8AA3-468B-97AF-A0CF7679B21A}"/>
              </a:ext>
            </a:extLst>
          </p:cNvPr>
          <p:cNvSpPr txBox="1">
            <a:spLocks/>
          </p:cNvSpPr>
          <p:nvPr/>
        </p:nvSpPr>
        <p:spPr>
          <a:xfrm>
            <a:off x="447491" y="1676400"/>
            <a:ext cx="8534400" cy="48006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rtl="0">
              <a:defRPr/>
            </a:pPr>
            <a:endParaRPr lang="en-US" sz="2000" kern="0" dirty="0">
              <a:latin typeface="Times New Roman" panose="02020603050405020304" pitchFamily="18" charset="0"/>
              <a:cs typeface="Times New Roman" panose="02020603050405020304" pitchFamily="18" charset="0"/>
            </a:endParaRPr>
          </a:p>
        </p:txBody>
      </p:sp>
      <p:sp>
        <p:nvSpPr>
          <p:cNvPr id="4" name="Content Placeholder 1">
            <a:extLst>
              <a:ext uri="{FF2B5EF4-FFF2-40B4-BE49-F238E27FC236}">
                <a16:creationId xmlns:a16="http://schemas.microsoft.com/office/drawing/2014/main" id="{7C0D5E0C-4133-49EE-981B-C292A0D63922}"/>
              </a:ext>
            </a:extLst>
          </p:cNvPr>
          <p:cNvSpPr txBox="1">
            <a:spLocks/>
          </p:cNvSpPr>
          <p:nvPr/>
        </p:nvSpPr>
        <p:spPr>
          <a:xfrm>
            <a:off x="212007" y="1676400"/>
            <a:ext cx="8719986" cy="45720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lvl="0" rtl="0">
              <a:lnSpc>
                <a:spcPct val="100000"/>
              </a:lnSpc>
              <a:defRPr/>
            </a:pPr>
            <a:r>
              <a:rPr lang="en-US" sz="2800" kern="0" dirty="0">
                <a:solidFill>
                  <a:prstClr val="black"/>
                </a:solidFill>
                <a:latin typeface="Times New Roman" panose="02020603050405020304" pitchFamily="18" charset="0"/>
                <a:cs typeface="Times New Roman" panose="02020603050405020304" pitchFamily="18" charset="0"/>
              </a:rPr>
              <a:t>It appears that controlling shareholders of larger firms have to pay lower </a:t>
            </a:r>
            <a:r>
              <a:rPr lang="en-US" sz="2800" kern="0" dirty="0" err="1">
                <a:solidFill>
                  <a:prstClr val="black"/>
                </a:solidFill>
                <a:latin typeface="Times New Roman" panose="02020603050405020304" pitchFamily="18" charset="0"/>
                <a:cs typeface="Times New Roman" panose="02020603050405020304" pitchFamily="18" charset="0"/>
              </a:rPr>
              <a:t>premia</a:t>
            </a:r>
            <a:r>
              <a:rPr lang="en-US" sz="2800" kern="0" dirty="0">
                <a:solidFill>
                  <a:prstClr val="black"/>
                </a:solidFill>
                <a:latin typeface="Times New Roman" panose="02020603050405020304" pitchFamily="18" charset="0"/>
                <a:cs typeface="Times New Roman" panose="02020603050405020304" pitchFamily="18" charset="0"/>
              </a:rPr>
              <a:t> when taking their firms private.</a:t>
            </a:r>
          </a:p>
          <a:p>
            <a:pPr rtl="0">
              <a:lnSpc>
                <a:spcPct val="100000"/>
              </a:lnSpc>
              <a:defRPr/>
            </a:pPr>
            <a:r>
              <a:rPr lang="en-US" sz="2800" kern="0" dirty="0">
                <a:solidFill>
                  <a:prstClr val="black"/>
                </a:solidFill>
                <a:latin typeface="Times New Roman" panose="02020603050405020304" pitchFamily="18" charset="0"/>
                <a:cs typeface="Times New Roman" panose="02020603050405020304" pitchFamily="18" charset="0"/>
              </a:rPr>
              <a:t>Typically there is more market information and less information asymmetry about larger firms.</a:t>
            </a:r>
          </a:p>
          <a:p>
            <a:pPr rtl="0">
              <a:lnSpc>
                <a:spcPct val="100000"/>
              </a:lnSpc>
              <a:defRPr/>
            </a:pPr>
            <a:r>
              <a:rPr lang="en-US" sz="2800" kern="0" dirty="0">
                <a:solidFill>
                  <a:prstClr val="black"/>
                </a:solidFill>
                <a:latin typeface="Times New Roman" panose="02020603050405020304" pitchFamily="18" charset="0"/>
                <a:cs typeface="Times New Roman" panose="02020603050405020304" pitchFamily="18" charset="0"/>
              </a:rPr>
              <a:t>It is noteworthy that the lower percentage premium offered and paid by larger firms does not imply lower monetary </a:t>
            </a:r>
            <a:r>
              <a:rPr lang="en-US" sz="2800" kern="0" dirty="0" err="1">
                <a:solidFill>
                  <a:prstClr val="black"/>
                </a:solidFill>
                <a:latin typeface="Times New Roman" panose="02020603050405020304" pitchFamily="18" charset="0"/>
                <a:cs typeface="Times New Roman" panose="02020603050405020304" pitchFamily="18" charset="0"/>
              </a:rPr>
              <a:t>premia</a:t>
            </a:r>
            <a:r>
              <a:rPr lang="en-US" sz="2800" kern="0" dirty="0">
                <a:solidFill>
                  <a:prstClr val="black"/>
                </a:solidFill>
                <a:latin typeface="Times New Roman" panose="02020603050405020304" pitchFamily="18" charset="0"/>
                <a:cs typeface="Times New Roman" panose="02020603050405020304" pitchFamily="18" charset="0"/>
              </a:rPr>
              <a:t>.</a:t>
            </a:r>
          </a:p>
          <a:p>
            <a:pPr rtl="0">
              <a:lnSpc>
                <a:spcPct val="100000"/>
              </a:lnSpc>
              <a:defRPr/>
            </a:pPr>
            <a:r>
              <a:rPr lang="en-US" sz="2800" kern="0" dirty="0">
                <a:solidFill>
                  <a:prstClr val="black"/>
                </a:solidFill>
                <a:latin typeface="Times New Roman" panose="02020603050405020304" pitchFamily="18" charset="0"/>
                <a:cs typeface="Times New Roman" panose="02020603050405020304" pitchFamily="18" charset="0"/>
              </a:rPr>
              <a:t>The coefficients of the other control variables have the expected sign, yet are statistically insignificant.</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80000" marR="0" lvl="1" indent="0" defTabSz="914400" rtl="0" eaLnBrk="0" fontAlgn="base" latinLnBrk="0" hangingPunct="0">
              <a:lnSpc>
                <a:spcPct val="100000"/>
              </a:lnSpc>
              <a:spcBef>
                <a:spcPts val="0"/>
              </a:spcBef>
              <a:spcAft>
                <a:spcPts val="600"/>
              </a:spcAft>
              <a:buClr>
                <a:srgbClr val="002060"/>
              </a:buClr>
              <a:buSzTx/>
              <a:buFont typeface="Arial" pitchFamily="34" charset="0"/>
              <a:buNone/>
              <a:tabLst/>
              <a:defRPr/>
            </a:pP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7689296"/>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087EAD0-8D59-4072-96D4-5886CE35DFF1}"/>
              </a:ext>
            </a:extLst>
          </p:cNvPr>
          <p:cNvSpPr txBox="1">
            <a:spLocks/>
          </p:cNvSpPr>
          <p:nvPr/>
        </p:nvSpPr>
        <p:spPr>
          <a:xfrm>
            <a:off x="162743" y="914400"/>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ctr" rtl="0">
              <a:defRPr/>
            </a:pPr>
            <a:r>
              <a:rPr lang="en-US" sz="2800" kern="0" dirty="0">
                <a:solidFill>
                  <a:srgbClr val="F79646">
                    <a:lumMod val="75000"/>
                  </a:srgbClr>
                </a:solidFill>
                <a:latin typeface="Arial"/>
                <a:cs typeface="Arial"/>
              </a:rPr>
              <a:t>The Effect of Institutional Investors</a:t>
            </a:r>
            <a:br>
              <a:rPr lang="en-US" sz="2800" kern="0" dirty="0">
                <a:solidFill>
                  <a:srgbClr val="F79646">
                    <a:lumMod val="75000"/>
                  </a:srgbClr>
                </a:solidFill>
                <a:latin typeface="Arial"/>
                <a:cs typeface="Arial"/>
              </a:rPr>
            </a:br>
            <a:r>
              <a:rPr lang="en-US" sz="2800" kern="0" dirty="0">
                <a:solidFill>
                  <a:srgbClr val="F79646">
                    <a:lumMod val="75000"/>
                  </a:srgbClr>
                </a:solidFill>
                <a:latin typeface="Arial"/>
                <a:cs typeface="Arial"/>
              </a:rPr>
              <a:t> on Successful Offers’ Premium</a:t>
            </a:r>
          </a:p>
        </p:txBody>
      </p:sp>
      <p:sp>
        <p:nvSpPr>
          <p:cNvPr id="9" name="Content Placeholder 1">
            <a:extLst>
              <a:ext uri="{FF2B5EF4-FFF2-40B4-BE49-F238E27FC236}">
                <a16:creationId xmlns:a16="http://schemas.microsoft.com/office/drawing/2014/main" id="{A4BEAF5D-8AA3-468B-97AF-A0CF7679B21A}"/>
              </a:ext>
            </a:extLst>
          </p:cNvPr>
          <p:cNvSpPr txBox="1">
            <a:spLocks/>
          </p:cNvSpPr>
          <p:nvPr/>
        </p:nvSpPr>
        <p:spPr>
          <a:xfrm>
            <a:off x="447491" y="1676400"/>
            <a:ext cx="8534400" cy="48006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rtl="0">
              <a:defRPr/>
            </a:pPr>
            <a:endParaRPr lang="en-US" sz="2000" kern="0" dirty="0">
              <a:latin typeface="Times New Roman" panose="02020603050405020304" pitchFamily="18" charset="0"/>
              <a:cs typeface="Times New Roman" panose="02020603050405020304" pitchFamily="18" charset="0"/>
            </a:endParaRPr>
          </a:p>
        </p:txBody>
      </p:sp>
      <p:sp>
        <p:nvSpPr>
          <p:cNvPr id="4" name="Content Placeholder 1">
            <a:extLst>
              <a:ext uri="{FF2B5EF4-FFF2-40B4-BE49-F238E27FC236}">
                <a16:creationId xmlns:a16="http://schemas.microsoft.com/office/drawing/2014/main" id="{7C0D5E0C-4133-49EE-981B-C292A0D63922}"/>
              </a:ext>
            </a:extLst>
          </p:cNvPr>
          <p:cNvSpPr txBox="1">
            <a:spLocks/>
          </p:cNvSpPr>
          <p:nvPr/>
        </p:nvSpPr>
        <p:spPr>
          <a:xfrm>
            <a:off x="212007" y="1905000"/>
            <a:ext cx="8719986" cy="45720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lvl="0" rtl="0">
              <a:lnSpc>
                <a:spcPct val="100000"/>
              </a:lnSpc>
              <a:defRPr/>
            </a:pPr>
            <a:r>
              <a:rPr lang="en-US" sz="2800" kern="0" dirty="0">
                <a:solidFill>
                  <a:prstClr val="black"/>
                </a:solidFill>
                <a:latin typeface="Times New Roman" panose="02020603050405020304" pitchFamily="18" charset="0"/>
                <a:cs typeface="Times New Roman" panose="02020603050405020304" pitchFamily="18" charset="0"/>
              </a:rPr>
              <a:t>The central explanatory variables are institutional investors' presence and holdings.</a:t>
            </a:r>
          </a:p>
          <a:p>
            <a:pPr rtl="0">
              <a:lnSpc>
                <a:spcPct val="100000"/>
              </a:lnSpc>
              <a:defRPr/>
            </a:pPr>
            <a:r>
              <a:rPr lang="en-US" sz="2800" kern="0" dirty="0">
                <a:solidFill>
                  <a:prstClr val="black"/>
                </a:solidFill>
                <a:latin typeface="Times New Roman" panose="02020603050405020304" pitchFamily="18" charset="0"/>
                <a:cs typeface="Times New Roman" panose="02020603050405020304" pitchFamily="18" charset="0"/>
              </a:rPr>
              <a:t>It appears that accepted offers premia are 10-11% higher when there is at least one institutional investor that holds the company shares.</a:t>
            </a:r>
          </a:p>
          <a:p>
            <a:pPr rtl="0">
              <a:lnSpc>
                <a:spcPct val="100000"/>
              </a:lnSpc>
              <a:defRPr/>
            </a:pPr>
            <a:r>
              <a:rPr lang="en-US" sz="2800" kern="0" dirty="0">
                <a:solidFill>
                  <a:prstClr val="black"/>
                </a:solidFill>
                <a:latin typeface="Times New Roman" panose="02020603050405020304" pitchFamily="18" charset="0"/>
                <a:cs typeface="Times New Roman" panose="02020603050405020304" pitchFamily="18" charset="0"/>
              </a:rPr>
              <a:t>When we add the aggregate percentage holdings of institutional investors as an explanatory variable, its coefficient is positive and statistically insignificant.</a:t>
            </a:r>
          </a:p>
          <a:p>
            <a:pPr marL="0" lvl="0" indent="0" rtl="0">
              <a:lnSpc>
                <a:spcPct val="100000"/>
              </a:lnSpc>
              <a:buNone/>
              <a:defRPr/>
            </a:pP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7689296"/>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087EAD0-8D59-4072-96D4-5886CE35DFF1}"/>
              </a:ext>
            </a:extLst>
          </p:cNvPr>
          <p:cNvSpPr txBox="1">
            <a:spLocks/>
          </p:cNvSpPr>
          <p:nvPr/>
        </p:nvSpPr>
        <p:spPr>
          <a:xfrm>
            <a:off x="162743" y="914400"/>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ctr" rtl="0">
              <a:defRPr/>
            </a:pPr>
            <a:r>
              <a:rPr lang="en-US" sz="2800" kern="0" dirty="0">
                <a:solidFill>
                  <a:srgbClr val="F79646">
                    <a:lumMod val="75000"/>
                  </a:srgbClr>
                </a:solidFill>
                <a:latin typeface="Arial"/>
                <a:cs typeface="Arial"/>
              </a:rPr>
              <a:t>The Effect of Institutional Investors</a:t>
            </a:r>
            <a:br>
              <a:rPr lang="en-US" sz="2800" kern="0" dirty="0">
                <a:solidFill>
                  <a:srgbClr val="F79646">
                    <a:lumMod val="75000"/>
                  </a:srgbClr>
                </a:solidFill>
                <a:latin typeface="Arial"/>
                <a:cs typeface="Arial"/>
              </a:rPr>
            </a:br>
            <a:r>
              <a:rPr lang="en-US" sz="2800" kern="0" dirty="0">
                <a:solidFill>
                  <a:srgbClr val="F79646">
                    <a:lumMod val="75000"/>
                  </a:srgbClr>
                </a:solidFill>
                <a:latin typeface="Arial"/>
                <a:cs typeface="Arial"/>
              </a:rPr>
              <a:t> on Successful Offers’ Premium</a:t>
            </a:r>
          </a:p>
        </p:txBody>
      </p:sp>
      <p:sp>
        <p:nvSpPr>
          <p:cNvPr id="9" name="Content Placeholder 1">
            <a:extLst>
              <a:ext uri="{FF2B5EF4-FFF2-40B4-BE49-F238E27FC236}">
                <a16:creationId xmlns:a16="http://schemas.microsoft.com/office/drawing/2014/main" id="{A4BEAF5D-8AA3-468B-97AF-A0CF7679B21A}"/>
              </a:ext>
            </a:extLst>
          </p:cNvPr>
          <p:cNvSpPr txBox="1">
            <a:spLocks/>
          </p:cNvSpPr>
          <p:nvPr/>
        </p:nvSpPr>
        <p:spPr>
          <a:xfrm>
            <a:off x="447491" y="1676400"/>
            <a:ext cx="8534400" cy="48006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rtl="0">
              <a:defRPr/>
            </a:pPr>
            <a:endParaRPr lang="en-US" sz="2000" kern="0" dirty="0">
              <a:latin typeface="Times New Roman" panose="02020603050405020304" pitchFamily="18" charset="0"/>
              <a:cs typeface="Times New Roman" panose="02020603050405020304" pitchFamily="18" charset="0"/>
            </a:endParaRPr>
          </a:p>
        </p:txBody>
      </p:sp>
      <p:sp>
        <p:nvSpPr>
          <p:cNvPr id="4" name="Content Placeholder 1">
            <a:extLst>
              <a:ext uri="{FF2B5EF4-FFF2-40B4-BE49-F238E27FC236}">
                <a16:creationId xmlns:a16="http://schemas.microsoft.com/office/drawing/2014/main" id="{7C0D5E0C-4133-49EE-981B-C292A0D63922}"/>
              </a:ext>
            </a:extLst>
          </p:cNvPr>
          <p:cNvSpPr txBox="1">
            <a:spLocks/>
          </p:cNvSpPr>
          <p:nvPr/>
        </p:nvSpPr>
        <p:spPr>
          <a:xfrm>
            <a:off x="212007" y="1676400"/>
            <a:ext cx="8719986" cy="45720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lvl="0" rtl="0">
              <a:lnSpc>
                <a:spcPct val="100000"/>
              </a:lnSpc>
              <a:defRPr/>
            </a:pPr>
            <a:r>
              <a:rPr lang="en-US" sz="2800" kern="0" dirty="0">
                <a:solidFill>
                  <a:prstClr val="black"/>
                </a:solidFill>
                <a:latin typeface="Times New Roman" panose="02020603050405020304" pitchFamily="18" charset="0"/>
                <a:cs typeface="Times New Roman" panose="02020603050405020304" pitchFamily="18" charset="0"/>
              </a:rPr>
              <a:t>At the average institutional investor holdings of 4.3%, the fitted increase in premium due to institutional investors is 11.7%, most of which (9.2%) is due to the mere presence of institutional investors.</a:t>
            </a:r>
          </a:p>
          <a:p>
            <a:pPr rtl="0">
              <a:lnSpc>
                <a:spcPct val="100000"/>
              </a:lnSpc>
              <a:defRPr/>
            </a:pPr>
            <a:r>
              <a:rPr lang="en-US" sz="2800" kern="0" dirty="0">
                <a:solidFill>
                  <a:prstClr val="black"/>
                </a:solidFill>
                <a:latin typeface="Times New Roman" panose="02020603050405020304" pitchFamily="18" charset="0"/>
                <a:cs typeface="Times New Roman" panose="02020603050405020304" pitchFamily="18" charset="0"/>
              </a:rPr>
              <a:t>Higher holdings by institutional investors are associated with higher premia, yet the main factor boosting the premium appears to be the mere presence of institutional investors.</a:t>
            </a:r>
          </a:p>
        </p:txBody>
      </p:sp>
    </p:spTree>
    <p:extLst>
      <p:ext uri="{BB962C8B-B14F-4D97-AF65-F5344CB8AC3E}">
        <p14:creationId xmlns:p14="http://schemas.microsoft.com/office/powerpoint/2010/main" val="237689296"/>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35ED3D-8451-49C4-A8B0-C7A259E23238}"/>
              </a:ext>
            </a:extLst>
          </p:cNvPr>
          <p:cNvSpPr txBox="1">
            <a:spLocks/>
          </p:cNvSpPr>
          <p:nvPr/>
        </p:nvSpPr>
        <p:spPr>
          <a:xfrm>
            <a:off x="1143000" y="1122362"/>
            <a:ext cx="6858000" cy="4287838"/>
          </a:xfrm>
        </p:spPr>
        <p:txBody>
          <a:bodyPr anchor="b"/>
          <a:lstStyle>
            <a:lvl1pPr algn="ctr" rtl="1" eaLnBrk="0" fontAlgn="base" hangingPunct="0">
              <a:spcBef>
                <a:spcPct val="0"/>
              </a:spcBef>
              <a:spcAft>
                <a:spcPct val="0"/>
              </a:spcAft>
              <a:defRPr sz="45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ea typeface="+mj-ea"/>
                <a:cs typeface="Times New Roman" panose="02020603050405020304" pitchFamily="18" charset="0"/>
              </a:rPr>
              <a:t>The Impact of Institutional Investors on Freezeout Offers</a:t>
            </a:r>
            <a:br>
              <a:rPr kumimoji="0" 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ea typeface="+mj-ea"/>
                <a:cs typeface="Times New Roman" panose="02020603050405020304" pitchFamily="18" charset="0"/>
              </a:rPr>
            </a:br>
            <a:endParaRPr kumimoji="0" 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3600" b="0" i="0" u="sng" strike="noStrike" kern="0" cap="none" spc="0" normalizeH="0" baseline="0" noProof="0" dirty="0">
                <a:ln>
                  <a:noFill/>
                </a:ln>
                <a:solidFill>
                  <a:schemeClr val="accent6">
                    <a:lumMod val="75000"/>
                  </a:schemeClr>
                </a:solidFill>
                <a:effectLst/>
                <a:uLnTx/>
                <a:uFillTx/>
                <a:latin typeface="Times New Roman" panose="02020603050405020304" pitchFamily="18" charset="0"/>
                <a:ea typeface="+mj-ea"/>
                <a:cs typeface="Times New Roman" panose="02020603050405020304" pitchFamily="18" charset="0"/>
              </a:rPr>
              <a:t>Offer Acceptance Likelihood</a:t>
            </a:r>
            <a:br>
              <a:rPr kumimoji="0" lang="en-US" sz="3600" b="1" i="0" u="none" strike="noStrike" kern="0" cap="none" spc="0" normalizeH="0" baseline="0" noProof="0" dirty="0">
                <a:ln>
                  <a:noFill/>
                </a:ln>
                <a:solidFill>
                  <a:srgbClr val="1F497D"/>
                </a:solidFill>
                <a:effectLst/>
                <a:uLnTx/>
                <a:uFillTx/>
                <a:latin typeface="Times New Roman" panose="02020603050405020304" pitchFamily="18" charset="0"/>
                <a:ea typeface="+mj-ea"/>
                <a:cs typeface="Times New Roman" panose="02020603050405020304" pitchFamily="18" charset="0"/>
              </a:rPr>
            </a:br>
            <a:br>
              <a:rPr kumimoji="0" lang="en-US" sz="3600" b="1" i="0" u="none" strike="noStrike" kern="0" cap="none" spc="0" normalizeH="0" baseline="0" noProof="0" dirty="0">
                <a:ln>
                  <a:noFill/>
                </a:ln>
                <a:solidFill>
                  <a:srgbClr val="1F497D"/>
                </a:solidFill>
                <a:effectLst/>
                <a:uLnTx/>
                <a:uFillTx/>
                <a:latin typeface="Times New Roman" panose="02020603050405020304" pitchFamily="18" charset="0"/>
                <a:ea typeface="+mj-ea"/>
                <a:cs typeface="Times New Roman" panose="02020603050405020304" pitchFamily="18" charset="0"/>
              </a:rPr>
            </a:br>
            <a:endParaRPr kumimoji="0" lang="en-US" sz="3600" b="1" i="0" u="none" strike="noStrike" kern="0" cap="none" spc="0" normalizeH="0" baseline="0" noProof="0" dirty="0">
              <a:ln>
                <a:noFill/>
              </a:ln>
              <a:solidFill>
                <a:srgbClr val="1F497D"/>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530309949"/>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52400"/>
            <a:ext cx="8229600" cy="400110"/>
          </a:xfrm>
          <a:prstGeom prst="rect">
            <a:avLst/>
          </a:prstGeom>
          <a:noFill/>
        </p:spPr>
        <p:txBody>
          <a:bodyPr wrap="square" rtlCol="0">
            <a:spAutoFit/>
          </a:bodyPr>
          <a:lstStyle/>
          <a:p>
            <a:pPr rtl="0"/>
            <a:r>
              <a:rPr lang="en-US" sz="2000" b="1" dirty="0">
                <a:solidFill>
                  <a:schemeClr val="tx1"/>
                </a:solidFill>
                <a:latin typeface="Times New Roman" panose="02020603050405020304" pitchFamily="18" charset="0"/>
                <a:cs typeface="Times New Roman" panose="02020603050405020304" pitchFamily="18" charset="0"/>
              </a:rPr>
              <a:t>Factors Affecting Freeze-out Offer Acceptance</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bwMode="auto">
          <a:xfrm>
            <a:off x="5867400" y="1676400"/>
            <a:ext cx="1905000" cy="304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3" name="Oval 2"/>
          <p:cNvSpPr/>
          <p:nvPr/>
        </p:nvSpPr>
        <p:spPr bwMode="auto">
          <a:xfrm>
            <a:off x="5943600" y="1676400"/>
            <a:ext cx="1828800" cy="228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4" name="Oval 3"/>
          <p:cNvSpPr/>
          <p:nvPr/>
        </p:nvSpPr>
        <p:spPr bwMode="auto">
          <a:xfrm>
            <a:off x="6019800" y="1676400"/>
            <a:ext cx="1828800" cy="1143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cxnSp>
        <p:nvCxnSpPr>
          <p:cNvPr id="12" name="Straight Connector 11"/>
          <p:cNvCxnSpPr/>
          <p:nvPr/>
        </p:nvCxnSpPr>
        <p:spPr bwMode="auto">
          <a:xfrm>
            <a:off x="6934200" y="2667000"/>
            <a:ext cx="2438400" cy="1066800"/>
          </a:xfrm>
          <a:prstGeom prst="line">
            <a:avLst/>
          </a:prstGeom>
          <a:noFill/>
          <a:ln w="9525" cap="flat" cmpd="sng" algn="ctr">
            <a:noFill/>
            <a:prstDash val="solid"/>
            <a:round/>
            <a:headEnd type="none" w="med" len="med"/>
            <a:tailEnd type="none" w="med" len="med"/>
          </a:ln>
          <a:effectLst/>
        </p:spPr>
      </p:cxnSp>
      <p:sp>
        <p:nvSpPr>
          <p:cNvPr id="17" name="Rectangle 16"/>
          <p:cNvSpPr/>
          <p:nvPr/>
        </p:nvSpPr>
        <p:spPr bwMode="auto">
          <a:xfrm>
            <a:off x="3200400" y="1600200"/>
            <a:ext cx="1828800" cy="11157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pic>
        <p:nvPicPr>
          <p:cNvPr id="9" name="Content Placeholder 8">
            <a:extLst>
              <a:ext uri="{FF2B5EF4-FFF2-40B4-BE49-F238E27FC236}">
                <a16:creationId xmlns:a16="http://schemas.microsoft.com/office/drawing/2014/main" id="{EC8D0338-F539-4FD1-AFE6-403FCE27FA9D}"/>
              </a:ext>
            </a:extLst>
          </p:cNvPr>
          <p:cNvPicPr>
            <a:picLocks noGrp="1" noChangeAspect="1"/>
          </p:cNvPicPr>
          <p:nvPr>
            <p:ph idx="1"/>
          </p:nvPr>
        </p:nvPicPr>
        <p:blipFill>
          <a:blip r:embed="rId3" cstate="print"/>
          <a:stretch>
            <a:fillRect/>
          </a:stretch>
        </p:blipFill>
        <p:spPr>
          <a:xfrm>
            <a:off x="228600" y="761999"/>
            <a:ext cx="9069029" cy="6108085"/>
          </a:xfrm>
          <a:prstGeom prst="rect">
            <a:avLst/>
          </a:prstGeom>
        </p:spPr>
      </p:pic>
    </p:spTree>
    <p:extLst>
      <p:ext uri="{BB962C8B-B14F-4D97-AF65-F5344CB8AC3E}">
        <p14:creationId xmlns:p14="http://schemas.microsoft.com/office/powerpoint/2010/main" val="217740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087EAD0-8D59-4072-96D4-5886CE35DFF1}"/>
              </a:ext>
            </a:extLst>
          </p:cNvPr>
          <p:cNvSpPr txBox="1">
            <a:spLocks/>
          </p:cNvSpPr>
          <p:nvPr/>
        </p:nvSpPr>
        <p:spPr>
          <a:xfrm>
            <a:off x="162743" y="914400"/>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ctr" rtl="0">
              <a:defRPr/>
            </a:pPr>
            <a:br>
              <a:rPr lang="en-US" sz="2800" kern="0" dirty="0">
                <a:solidFill>
                  <a:srgbClr val="F79646">
                    <a:lumMod val="75000"/>
                  </a:srgbClr>
                </a:solidFill>
                <a:latin typeface="Arial"/>
                <a:cs typeface="Arial"/>
              </a:rPr>
            </a:br>
            <a:r>
              <a:rPr lang="en-US" sz="2800" kern="0" dirty="0">
                <a:solidFill>
                  <a:srgbClr val="F79646">
                    <a:lumMod val="75000"/>
                  </a:srgbClr>
                </a:solidFill>
                <a:latin typeface="Arial"/>
                <a:cs typeface="Arial"/>
              </a:rPr>
              <a:t>Factors Affecting Offer Acceptance</a:t>
            </a:r>
          </a:p>
        </p:txBody>
      </p:sp>
      <p:sp>
        <p:nvSpPr>
          <p:cNvPr id="9" name="Content Placeholder 1">
            <a:extLst>
              <a:ext uri="{FF2B5EF4-FFF2-40B4-BE49-F238E27FC236}">
                <a16:creationId xmlns:a16="http://schemas.microsoft.com/office/drawing/2014/main" id="{A4BEAF5D-8AA3-468B-97AF-A0CF7679B21A}"/>
              </a:ext>
            </a:extLst>
          </p:cNvPr>
          <p:cNvSpPr txBox="1">
            <a:spLocks/>
          </p:cNvSpPr>
          <p:nvPr/>
        </p:nvSpPr>
        <p:spPr>
          <a:xfrm>
            <a:off x="304800" y="1676400"/>
            <a:ext cx="8677091" cy="45720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rtl="0">
              <a:defRPr/>
            </a:pPr>
            <a:r>
              <a:rPr lang="en-US" sz="2400" kern="0" dirty="0">
                <a:latin typeface="Times New Roman" panose="02020603050405020304" pitchFamily="18" charset="0"/>
                <a:cs typeface="Times New Roman" panose="02020603050405020304" pitchFamily="18" charset="0"/>
              </a:rPr>
              <a:t>The larger the firm, the higher the probability of offer acceptance. (More information, less suspicion).</a:t>
            </a:r>
          </a:p>
          <a:p>
            <a:pPr rtl="0">
              <a:defRPr/>
            </a:pPr>
            <a:r>
              <a:rPr lang="en-US" sz="2400" kern="0" dirty="0">
                <a:latin typeface="Times New Roman" panose="02020603050405020304" pitchFamily="18" charset="0"/>
                <a:cs typeface="Times New Roman" panose="02020603050405020304" pitchFamily="18" charset="0"/>
              </a:rPr>
              <a:t>Second, the larger are controlling shareholders' pre-tender holdings, the higher are acceptance rates.  (Shorter distance to 95%)</a:t>
            </a:r>
          </a:p>
          <a:p>
            <a:pPr rtl="0">
              <a:defRPr/>
            </a:pPr>
            <a:r>
              <a:rPr lang="en-US" sz="2400" kern="0" dirty="0">
                <a:latin typeface="Times New Roman" panose="02020603050405020304" pitchFamily="18" charset="0"/>
                <a:cs typeface="Times New Roman" panose="02020603050405020304" pitchFamily="18" charset="0"/>
              </a:rPr>
              <a:t>Third, the positive coefficient of the repeated offers indicator shows that 2</a:t>
            </a:r>
            <a:r>
              <a:rPr lang="en-US" sz="2400" kern="0" baseline="30000" dirty="0">
                <a:latin typeface="Times New Roman" panose="02020603050405020304" pitchFamily="18" charset="0"/>
                <a:cs typeface="Times New Roman" panose="02020603050405020304" pitchFamily="18" charset="0"/>
              </a:rPr>
              <a:t>nd</a:t>
            </a:r>
            <a:r>
              <a:rPr lang="en-US" sz="2400" kern="0" dirty="0">
                <a:latin typeface="Times New Roman" panose="02020603050405020304" pitchFamily="18" charset="0"/>
                <a:cs typeface="Times New Roman" panose="02020603050405020304" pitchFamily="18" charset="0"/>
              </a:rPr>
              <a:t> and 3</a:t>
            </a:r>
            <a:r>
              <a:rPr lang="en-US" sz="2400" kern="0" baseline="30000" dirty="0">
                <a:latin typeface="Times New Roman" panose="02020603050405020304" pitchFamily="18" charset="0"/>
                <a:cs typeface="Times New Roman" panose="02020603050405020304" pitchFamily="18" charset="0"/>
              </a:rPr>
              <a:t>rd</a:t>
            </a:r>
            <a:r>
              <a:rPr lang="en-US" sz="2400" kern="0" dirty="0">
                <a:latin typeface="Times New Roman" panose="02020603050405020304" pitchFamily="18" charset="0"/>
                <a:cs typeface="Times New Roman" panose="02020603050405020304" pitchFamily="18" charset="0"/>
              </a:rPr>
              <a:t> offers are prepared more carefully.</a:t>
            </a:r>
          </a:p>
          <a:p>
            <a:pPr rtl="0">
              <a:defRPr/>
            </a:pPr>
            <a:r>
              <a:rPr lang="en-US" sz="2400" kern="0" dirty="0">
                <a:latin typeface="Times New Roman" panose="02020603050405020304" pitchFamily="18" charset="0"/>
                <a:cs typeface="Times New Roman" panose="02020603050405020304" pitchFamily="18" charset="0"/>
              </a:rPr>
              <a:t>Fourth, offer premium has a positive yet statistically insignificant coefficient. (Figure in next slide)</a:t>
            </a:r>
          </a:p>
          <a:p>
            <a:pPr rtl="0">
              <a:defRPr/>
            </a:pPr>
            <a:endParaRPr lang="en-US" sz="2400" kern="0" dirty="0">
              <a:latin typeface="Times New Roman" panose="02020603050405020304" pitchFamily="18" charset="0"/>
              <a:cs typeface="Times New Roman" panose="02020603050405020304" pitchFamily="18" charset="0"/>
            </a:endParaRPr>
          </a:p>
          <a:p>
            <a:pPr rtl="0">
              <a:defRPr/>
            </a:pPr>
            <a:endParaRPr lang="en-US" sz="18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89296"/>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24250" y="152400"/>
            <a:ext cx="8924775" cy="609600"/>
          </a:xfrm>
        </p:spPr>
        <p:txBody>
          <a:bodyPr/>
          <a:lstStyle/>
          <a:p>
            <a:pPr algn="l" rtl="0"/>
            <a:r>
              <a:rPr lang="en-US" sz="2400" dirty="0">
                <a:solidFill>
                  <a:schemeClr val="accent6">
                    <a:lumMod val="75000"/>
                  </a:schemeClr>
                </a:solidFill>
              </a:rPr>
              <a:t>Acceptance Rate as a Function of Tender Offer Premium </a:t>
            </a:r>
          </a:p>
        </p:txBody>
      </p:sp>
      <p:pic>
        <p:nvPicPr>
          <p:cNvPr id="4" name="Content Placeholder 3">
            <a:extLst>
              <a:ext uri="{FF2B5EF4-FFF2-40B4-BE49-F238E27FC236}">
                <a16:creationId xmlns:a16="http://schemas.microsoft.com/office/drawing/2014/main" id="{E77C35AD-C64F-444C-B403-14C55AAEB5DF}"/>
              </a:ext>
            </a:extLst>
          </p:cNvPr>
          <p:cNvPicPr>
            <a:picLocks noGrp="1" noChangeAspect="1"/>
          </p:cNvPicPr>
          <p:nvPr>
            <p:ph idx="1"/>
          </p:nvPr>
        </p:nvPicPr>
        <p:blipFill>
          <a:blip r:embed="rId3" cstate="print"/>
          <a:stretch>
            <a:fillRect/>
          </a:stretch>
        </p:blipFill>
        <p:spPr>
          <a:xfrm>
            <a:off x="152400" y="761999"/>
            <a:ext cx="8896625" cy="5276765"/>
          </a:xfrm>
          <a:prstGeom prst="rect">
            <a:avLst/>
          </a:prstGeom>
        </p:spPr>
      </p:pic>
    </p:spTree>
    <p:extLst>
      <p:ext uri="{BB962C8B-B14F-4D97-AF65-F5344CB8AC3E}">
        <p14:creationId xmlns:p14="http://schemas.microsoft.com/office/powerpoint/2010/main" val="1203840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087EAD0-8D59-4072-96D4-5886CE35DFF1}"/>
              </a:ext>
            </a:extLst>
          </p:cNvPr>
          <p:cNvSpPr txBox="1">
            <a:spLocks/>
          </p:cNvSpPr>
          <p:nvPr/>
        </p:nvSpPr>
        <p:spPr>
          <a:xfrm>
            <a:off x="162743" y="914400"/>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ctr" rtl="0">
              <a:defRPr/>
            </a:pPr>
            <a:r>
              <a:rPr lang="en-US" sz="2800" kern="0" dirty="0">
                <a:solidFill>
                  <a:srgbClr val="F79646">
                    <a:lumMod val="75000"/>
                  </a:srgbClr>
                </a:solidFill>
                <a:latin typeface="Arial"/>
                <a:cs typeface="Arial"/>
              </a:rPr>
              <a:t>The Effect of Institutional Investors</a:t>
            </a:r>
            <a:br>
              <a:rPr lang="en-US" sz="2800" kern="0" dirty="0">
                <a:solidFill>
                  <a:srgbClr val="F79646">
                    <a:lumMod val="75000"/>
                  </a:srgbClr>
                </a:solidFill>
                <a:latin typeface="Arial"/>
                <a:cs typeface="Arial"/>
              </a:rPr>
            </a:br>
            <a:r>
              <a:rPr lang="en-US" sz="2800" kern="0" dirty="0">
                <a:solidFill>
                  <a:srgbClr val="F79646">
                    <a:lumMod val="75000"/>
                  </a:srgbClr>
                </a:solidFill>
                <a:latin typeface="Arial"/>
                <a:cs typeface="Arial"/>
              </a:rPr>
              <a:t> on Offer Acceptance Rates</a:t>
            </a:r>
          </a:p>
        </p:txBody>
      </p:sp>
      <p:sp>
        <p:nvSpPr>
          <p:cNvPr id="9" name="Content Placeholder 1">
            <a:extLst>
              <a:ext uri="{FF2B5EF4-FFF2-40B4-BE49-F238E27FC236}">
                <a16:creationId xmlns:a16="http://schemas.microsoft.com/office/drawing/2014/main" id="{A4BEAF5D-8AA3-468B-97AF-A0CF7679B21A}"/>
              </a:ext>
            </a:extLst>
          </p:cNvPr>
          <p:cNvSpPr txBox="1">
            <a:spLocks/>
          </p:cNvSpPr>
          <p:nvPr/>
        </p:nvSpPr>
        <p:spPr>
          <a:xfrm>
            <a:off x="447491" y="1676400"/>
            <a:ext cx="8534400" cy="45720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rtl="0">
              <a:defRPr/>
            </a:pPr>
            <a:endParaRPr lang="en-US" sz="2400" kern="0" dirty="0">
              <a:latin typeface="Times New Roman" panose="02020603050405020304" pitchFamily="18" charset="0"/>
              <a:cs typeface="Times New Roman" panose="02020603050405020304" pitchFamily="18" charset="0"/>
            </a:endParaRPr>
          </a:p>
          <a:p>
            <a:pPr rtl="0">
              <a:defRPr/>
            </a:pPr>
            <a:endParaRPr lang="en-US" sz="1800" kern="0" dirty="0">
              <a:latin typeface="Times New Roman" panose="02020603050405020304" pitchFamily="18" charset="0"/>
              <a:cs typeface="Times New Roman" panose="02020603050405020304" pitchFamily="18" charset="0"/>
            </a:endParaRPr>
          </a:p>
        </p:txBody>
      </p:sp>
      <p:sp>
        <p:nvSpPr>
          <p:cNvPr id="4" name="Content Placeholder 1">
            <a:extLst>
              <a:ext uri="{FF2B5EF4-FFF2-40B4-BE49-F238E27FC236}">
                <a16:creationId xmlns:a16="http://schemas.microsoft.com/office/drawing/2014/main" id="{A4BEAF5D-8AA3-468B-97AF-A0CF7679B21A}"/>
              </a:ext>
            </a:extLst>
          </p:cNvPr>
          <p:cNvSpPr txBox="1">
            <a:spLocks/>
          </p:cNvSpPr>
          <p:nvPr/>
        </p:nvSpPr>
        <p:spPr>
          <a:xfrm>
            <a:off x="447491" y="1676400"/>
            <a:ext cx="8534400" cy="45720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rtl="0">
              <a:defRPr/>
            </a:pPr>
            <a:r>
              <a:rPr lang="en-US" sz="2400" kern="0" dirty="0">
                <a:latin typeface="Times New Roman" panose="02020603050405020304" pitchFamily="18" charset="0"/>
                <a:cs typeface="Times New Roman" panose="02020603050405020304" pitchFamily="18" charset="0"/>
              </a:rPr>
              <a:t>The presence of institutional investors in a company is associated with a lower probability of offer acceptance.</a:t>
            </a:r>
          </a:p>
          <a:p>
            <a:pPr rtl="0">
              <a:defRPr/>
            </a:pPr>
            <a:r>
              <a:rPr lang="en-US" sz="2400" kern="0" dirty="0">
                <a:latin typeface="Times New Roman" panose="02020603050405020304" pitchFamily="18" charset="0"/>
                <a:cs typeface="Times New Roman" panose="02020603050405020304" pitchFamily="18" charset="0"/>
              </a:rPr>
              <a:t>Using OLS estimates, the probability of offer rejection increases by 25% when institutional investors hold firm's stock.</a:t>
            </a:r>
          </a:p>
          <a:p>
            <a:pPr rtl="0">
              <a:defRPr/>
            </a:pPr>
            <a:r>
              <a:rPr lang="en-US" sz="2400" kern="0" dirty="0">
                <a:latin typeface="Times New Roman" panose="02020603050405020304" pitchFamily="18" charset="0"/>
                <a:cs typeface="Times New Roman" panose="02020603050405020304" pitchFamily="18" charset="0"/>
              </a:rPr>
              <a:t>Interestingly, the cumulative institutional investors' holdings do not have any additional explanatory power. As previously, the main trigger appears to be the mere presence of an institutional investor.</a:t>
            </a:r>
          </a:p>
          <a:p>
            <a:pPr rtl="0">
              <a:defRPr/>
            </a:pPr>
            <a:endParaRPr lang="en-US" sz="18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89296"/>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46323DB-919C-4509-AC0C-310C2E628E08}"/>
              </a:ext>
            </a:extLst>
          </p:cNvPr>
          <p:cNvSpPr txBox="1">
            <a:spLocks/>
          </p:cNvSpPr>
          <p:nvPr/>
        </p:nvSpPr>
        <p:spPr>
          <a:xfrm>
            <a:off x="1143000" y="1122362"/>
            <a:ext cx="6858000" cy="4287838"/>
          </a:xfrm>
        </p:spPr>
        <p:txBody>
          <a:bodyPr anchor="b"/>
          <a:lstStyle>
            <a:lvl1pPr algn="ctr" rtl="1" eaLnBrk="0" fontAlgn="base" hangingPunct="0">
              <a:spcBef>
                <a:spcPct val="0"/>
              </a:spcBef>
              <a:spcAft>
                <a:spcPct val="0"/>
              </a:spcAft>
              <a:defRPr sz="45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ea typeface="+mj-ea"/>
                <a:cs typeface="Times New Roman" panose="02020603050405020304" pitchFamily="18" charset="0"/>
              </a:rPr>
              <a:t>The Impact of Institutional Investors on Freeze-out Offers</a:t>
            </a:r>
            <a:br>
              <a:rPr kumimoji="0" lang="en-US" sz="3600" b="1" i="0" u="none" strike="noStrike" kern="0" cap="none" spc="0" normalizeH="0" baseline="0" noProof="0" dirty="0">
                <a:ln>
                  <a:noFill/>
                </a:ln>
                <a:solidFill>
                  <a:srgbClr val="1F497D"/>
                </a:solidFill>
                <a:effectLst/>
                <a:uLnTx/>
                <a:uFillTx/>
                <a:latin typeface="Times New Roman" panose="02020603050405020304" pitchFamily="18" charset="0"/>
                <a:ea typeface="+mj-ea"/>
                <a:cs typeface="Times New Roman" panose="02020603050405020304" pitchFamily="18" charset="0"/>
              </a:rPr>
            </a:br>
            <a:br>
              <a:rPr kumimoji="0" lang="en-US" sz="3600" b="0" i="0" u="none" strike="noStrike" kern="0" cap="none" spc="0" normalizeH="0" baseline="0" noProof="0" dirty="0">
                <a:ln>
                  <a:noFill/>
                </a:ln>
                <a:solidFill>
                  <a:schemeClr val="accent6">
                    <a:lumMod val="75000"/>
                  </a:schemeClr>
                </a:solidFill>
                <a:effectLst/>
                <a:uLnTx/>
                <a:uFillTx/>
                <a:latin typeface="Times New Roman" panose="02020603050405020304" pitchFamily="18" charset="0"/>
                <a:ea typeface="+mj-ea"/>
                <a:cs typeface="Times New Roman" panose="02020603050405020304" pitchFamily="18" charset="0"/>
              </a:rPr>
            </a:br>
            <a:r>
              <a:rPr kumimoji="0" lang="en-US" sz="3600" b="0" i="0" u="sng" strike="noStrike" kern="0" cap="none" spc="0" normalizeH="0" baseline="0" noProof="0" dirty="0">
                <a:ln>
                  <a:noFill/>
                </a:ln>
                <a:solidFill>
                  <a:schemeClr val="accent6">
                    <a:lumMod val="75000"/>
                  </a:schemeClr>
                </a:solidFill>
                <a:effectLst/>
                <a:uLnTx/>
                <a:uFillTx/>
                <a:latin typeface="Times New Roman" panose="02020603050405020304" pitchFamily="18" charset="0"/>
                <a:ea typeface="+mj-ea"/>
                <a:cs typeface="Times New Roman" panose="02020603050405020304" pitchFamily="18" charset="0"/>
              </a:rPr>
              <a:t>The Ex-Post Rationality of the</a:t>
            </a:r>
          </a:p>
          <a:p>
            <a:pPr lvl="0">
              <a:defRPr/>
            </a:pPr>
            <a:r>
              <a:rPr lang="en-US" sz="3600" u="sng" kern="0" dirty="0">
                <a:solidFill>
                  <a:schemeClr val="accent6">
                    <a:lumMod val="75000"/>
                  </a:schemeClr>
                </a:solidFill>
                <a:latin typeface="Times New Roman" panose="02020603050405020304" pitchFamily="18" charset="0"/>
                <a:cs typeface="Times New Roman" panose="02020603050405020304" pitchFamily="18" charset="0"/>
              </a:rPr>
              <a:t>Rejection Decision</a:t>
            </a:r>
            <a:br>
              <a:rPr kumimoji="0" lang="en-US" sz="3600" b="1" i="0" u="none" strike="noStrike" kern="0" cap="none" spc="0" normalizeH="0" baseline="0" noProof="0" dirty="0">
                <a:ln>
                  <a:noFill/>
                </a:ln>
                <a:solidFill>
                  <a:srgbClr val="1F497D"/>
                </a:solidFill>
                <a:effectLst/>
                <a:uLnTx/>
                <a:uFillTx/>
                <a:latin typeface="Times New Roman" panose="02020603050405020304" pitchFamily="18" charset="0"/>
                <a:ea typeface="+mj-ea"/>
                <a:cs typeface="Times New Roman" panose="02020603050405020304" pitchFamily="18" charset="0"/>
              </a:rPr>
            </a:br>
            <a:br>
              <a:rPr kumimoji="0" lang="en-US" sz="3600" b="1" i="0" u="none" strike="noStrike" kern="0" cap="none" spc="0" normalizeH="0" baseline="0" noProof="0" dirty="0">
                <a:ln>
                  <a:noFill/>
                </a:ln>
                <a:solidFill>
                  <a:srgbClr val="1F497D"/>
                </a:solidFill>
                <a:effectLst/>
                <a:uLnTx/>
                <a:uFillTx/>
                <a:latin typeface="Times New Roman" panose="02020603050405020304" pitchFamily="18" charset="0"/>
                <a:ea typeface="+mj-ea"/>
                <a:cs typeface="Times New Roman" panose="02020603050405020304" pitchFamily="18" charset="0"/>
              </a:rPr>
            </a:br>
            <a:endParaRPr kumimoji="0" lang="en-US" sz="3600" b="1" i="0" u="none" strike="noStrike" kern="0" cap="none" spc="0" normalizeH="0" baseline="0" noProof="0" dirty="0">
              <a:ln>
                <a:noFill/>
              </a:ln>
              <a:solidFill>
                <a:srgbClr val="1F497D"/>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807486974"/>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59753209-EFD7-42EB-B463-A1632362875F}"/>
              </a:ext>
            </a:extLst>
          </p:cNvPr>
          <p:cNvSpPr>
            <a:spLocks noGrp="1"/>
          </p:cNvSpPr>
          <p:nvPr>
            <p:ph idx="1"/>
          </p:nvPr>
        </p:nvSpPr>
        <p:spPr>
          <a:xfrm>
            <a:off x="126002" y="1752600"/>
            <a:ext cx="8820000" cy="5257800"/>
          </a:xfrm>
        </p:spPr>
        <p:txBody>
          <a:bodyPr/>
          <a:lstStyle/>
          <a:p>
            <a:pPr algn="l" rtl="0"/>
            <a:r>
              <a:rPr lang="en-US" b="1" dirty="0">
                <a:latin typeface="Times New Roman" panose="02020603050405020304" pitchFamily="18" charset="0"/>
                <a:cs typeface="Times New Roman" panose="02020603050405020304" pitchFamily="18" charset="0"/>
              </a:rPr>
              <a:t>Control group offers to buy all public shares.</a:t>
            </a:r>
          </a:p>
          <a:p>
            <a:pPr algn="l" rtl="0"/>
            <a:r>
              <a:rPr lang="en-US" dirty="0">
                <a:latin typeface="Times New Roman" panose="02020603050405020304" pitchFamily="18" charset="0"/>
                <a:cs typeface="Times New Roman" panose="02020603050405020304" pitchFamily="18" charset="0"/>
              </a:rPr>
              <a:t>Legitimate reasons</a:t>
            </a:r>
          </a:p>
          <a:p>
            <a:pPr lvl="1" algn="l" rtl="0"/>
            <a:r>
              <a:rPr lang="en-US" sz="2400" dirty="0">
                <a:latin typeface="Times New Roman" panose="02020603050405020304" pitchFamily="18" charset="0"/>
                <a:cs typeface="Times New Roman" panose="02020603050405020304" pitchFamily="18" charset="0"/>
              </a:rPr>
              <a:t>Achieve synergies; save regulatory costs; keep information confidential; implement idiosyncratic vision; simplify corporate structure; or see no value in remaining a public company.</a:t>
            </a:r>
            <a:endParaRPr lang="en-US" dirty="0">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However,</a:t>
            </a:r>
          </a:p>
          <a:p>
            <a:pPr lvl="1" algn="l" rtl="0"/>
            <a:r>
              <a:rPr lang="en-US" sz="2400" dirty="0">
                <a:latin typeface="Times New Roman" panose="02020603050405020304" pitchFamily="18" charset="0"/>
                <a:cs typeface="Times New Roman" panose="02020603050405020304" pitchFamily="18" charset="0"/>
              </a:rPr>
              <a:t>The motivation might be deficient: expropriating public shareholders – buying public shares at below their true value. </a:t>
            </a:r>
          </a:p>
          <a:p>
            <a:pPr lvl="1" algn="l" rtl="0"/>
            <a:r>
              <a:rPr lang="en-US" sz="2400" dirty="0">
                <a:latin typeface="Times New Roman" panose="02020603050405020304" pitchFamily="18" charset="0"/>
                <a:cs typeface="Times New Roman" panose="02020603050405020304" pitchFamily="18" charset="0"/>
              </a:rPr>
              <a:t>Equity tunneling based on asymmetric (“inside”) information. </a:t>
            </a:r>
            <a:endParaRPr lang="en-US" sz="3200" dirty="0"/>
          </a:p>
        </p:txBody>
      </p:sp>
      <p:sp>
        <p:nvSpPr>
          <p:cNvPr id="6" name="Title 2">
            <a:extLst>
              <a:ext uri="{FF2B5EF4-FFF2-40B4-BE49-F238E27FC236}">
                <a16:creationId xmlns:a16="http://schemas.microsoft.com/office/drawing/2014/main" id="{480422D6-88BD-4AFA-9E5A-C30A831AC90C}"/>
              </a:ext>
            </a:extLst>
          </p:cNvPr>
          <p:cNvSpPr>
            <a:spLocks noGrp="1"/>
          </p:cNvSpPr>
          <p:nvPr>
            <p:ph type="title"/>
          </p:nvPr>
        </p:nvSpPr>
        <p:spPr>
          <a:xfrm>
            <a:off x="37928" y="906049"/>
            <a:ext cx="8924775" cy="762000"/>
          </a:xfrm>
        </p:spPr>
        <p:txBody>
          <a:bodyPr/>
          <a:lstStyle/>
          <a:p>
            <a:pPr algn="l" rtl="0"/>
            <a:r>
              <a:rPr lang="he-IL" sz="3200" b="1" dirty="0">
                <a:latin typeface="Times New Roman" panose="02020603050405020304" pitchFamily="18" charset="0"/>
                <a:cs typeface="+mn-cs"/>
              </a:rPr>
              <a:t>   </a:t>
            </a:r>
            <a:r>
              <a:rPr lang="en-US" sz="3200" b="1" dirty="0">
                <a:solidFill>
                  <a:schemeClr val="accent6">
                    <a:lumMod val="75000"/>
                  </a:schemeClr>
                </a:solidFill>
                <a:latin typeface="Times New Roman" panose="02020603050405020304" pitchFamily="18" charset="0"/>
                <a:cs typeface="+mn-cs"/>
              </a:rPr>
              <a:t>Freeze-out Tender Offers</a:t>
            </a:r>
          </a:p>
        </p:txBody>
      </p:sp>
    </p:spTree>
    <p:extLst>
      <p:ext uri="{BB962C8B-B14F-4D97-AF65-F5344CB8AC3E}">
        <p14:creationId xmlns:p14="http://schemas.microsoft.com/office/powerpoint/2010/main" val="1949399950"/>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24250" y="152400"/>
            <a:ext cx="8924775" cy="609600"/>
          </a:xfrm>
        </p:spPr>
        <p:txBody>
          <a:bodyPr/>
          <a:lstStyle/>
          <a:p>
            <a:pPr algn="l" rtl="0"/>
            <a:r>
              <a:rPr lang="en-US" sz="2400" dirty="0">
                <a:solidFill>
                  <a:schemeClr val="accent6">
                    <a:lumMod val="75000"/>
                  </a:schemeClr>
                </a:solidFill>
              </a:rPr>
              <a:t>Cumulative Abnormal Returns Surrounding Failed Offers</a:t>
            </a:r>
          </a:p>
        </p:txBody>
      </p:sp>
      <p:pic>
        <p:nvPicPr>
          <p:cNvPr id="5" name="Content Placeholder 4">
            <a:extLst>
              <a:ext uri="{FF2B5EF4-FFF2-40B4-BE49-F238E27FC236}">
                <a16:creationId xmlns:a16="http://schemas.microsoft.com/office/drawing/2014/main" id="{1C56FA74-DB2E-4760-B583-88C59CC9A3C8}"/>
              </a:ext>
            </a:extLst>
          </p:cNvPr>
          <p:cNvPicPr>
            <a:picLocks noGrp="1" noChangeAspect="1"/>
          </p:cNvPicPr>
          <p:nvPr>
            <p:ph idx="1"/>
          </p:nvPr>
        </p:nvPicPr>
        <p:blipFill>
          <a:blip r:embed="rId3" cstate="print"/>
          <a:stretch>
            <a:fillRect/>
          </a:stretch>
        </p:blipFill>
        <p:spPr>
          <a:xfrm>
            <a:off x="4175" y="1066800"/>
            <a:ext cx="9101135" cy="5097049"/>
          </a:xfrm>
          <a:prstGeom prst="rect">
            <a:avLst/>
          </a:prstGeom>
        </p:spPr>
      </p:pic>
    </p:spTree>
    <p:extLst>
      <p:ext uri="{BB962C8B-B14F-4D97-AF65-F5344CB8AC3E}">
        <p14:creationId xmlns:p14="http://schemas.microsoft.com/office/powerpoint/2010/main" val="79082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087EAD0-8D59-4072-96D4-5886CE35DFF1}"/>
              </a:ext>
            </a:extLst>
          </p:cNvPr>
          <p:cNvSpPr txBox="1">
            <a:spLocks/>
          </p:cNvSpPr>
          <p:nvPr/>
        </p:nvSpPr>
        <p:spPr>
          <a:xfrm>
            <a:off x="162743" y="914400"/>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ctr" rtl="0">
              <a:defRPr/>
            </a:pPr>
            <a:r>
              <a:rPr lang="en-US" sz="2800" kern="0" dirty="0">
                <a:solidFill>
                  <a:srgbClr val="F79646">
                    <a:lumMod val="75000"/>
                  </a:srgbClr>
                </a:solidFill>
                <a:latin typeface="Arial"/>
                <a:cs typeface="Arial"/>
              </a:rPr>
              <a:t>Cumulative Abnormal Returns</a:t>
            </a:r>
            <a:br>
              <a:rPr lang="en-US" sz="2800" kern="0" dirty="0">
                <a:solidFill>
                  <a:srgbClr val="F79646">
                    <a:lumMod val="75000"/>
                  </a:srgbClr>
                </a:solidFill>
                <a:latin typeface="Arial"/>
                <a:cs typeface="Arial"/>
              </a:rPr>
            </a:br>
            <a:r>
              <a:rPr lang="en-US" sz="2800" kern="0" dirty="0">
                <a:solidFill>
                  <a:srgbClr val="F79646">
                    <a:lumMod val="75000"/>
                  </a:srgbClr>
                </a:solidFill>
                <a:latin typeface="Arial"/>
                <a:cs typeface="Arial"/>
              </a:rPr>
              <a:t> Surrounding Failed Offers</a:t>
            </a:r>
          </a:p>
        </p:txBody>
      </p:sp>
      <p:sp>
        <p:nvSpPr>
          <p:cNvPr id="9" name="Content Placeholder 1">
            <a:extLst>
              <a:ext uri="{FF2B5EF4-FFF2-40B4-BE49-F238E27FC236}">
                <a16:creationId xmlns:a16="http://schemas.microsoft.com/office/drawing/2014/main" id="{A4BEAF5D-8AA3-468B-97AF-A0CF7679B21A}"/>
              </a:ext>
            </a:extLst>
          </p:cNvPr>
          <p:cNvSpPr txBox="1">
            <a:spLocks/>
          </p:cNvSpPr>
          <p:nvPr/>
        </p:nvSpPr>
        <p:spPr>
          <a:xfrm>
            <a:off x="447491" y="1676400"/>
            <a:ext cx="8391709" cy="48006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rtl="0">
              <a:defRPr/>
            </a:pPr>
            <a:r>
              <a:rPr lang="en-US" sz="2400" kern="0" dirty="0">
                <a:latin typeface="Times New Roman" panose="02020603050405020304" pitchFamily="18" charset="0"/>
                <a:cs typeface="Times New Roman" panose="02020603050405020304" pitchFamily="18" charset="0"/>
              </a:rPr>
              <a:t>We estimate CARs (cumulative excess returns) using the net of market methodology (where market  = TASE small-stock index). </a:t>
            </a:r>
          </a:p>
          <a:p>
            <a:pPr rtl="0">
              <a:defRPr/>
            </a:pPr>
            <a:r>
              <a:rPr lang="en-US" sz="2400" kern="0" dirty="0">
                <a:latin typeface="Times New Roman" panose="02020603050405020304" pitchFamily="18" charset="0"/>
                <a:cs typeface="Times New Roman" panose="02020603050405020304" pitchFamily="18" charset="0"/>
              </a:rPr>
              <a:t>This choice is not arbitrary. When we attempt the market model methodology with parameter estimation before the freezeout announcement, we find negative intercepts for most of our sample stocks.</a:t>
            </a:r>
          </a:p>
          <a:p>
            <a:pPr rtl="0">
              <a:defRPr/>
            </a:pPr>
            <a:r>
              <a:rPr lang="en-US" sz="2400" kern="0" dirty="0">
                <a:latin typeface="Times New Roman" panose="02020603050405020304" pitchFamily="18" charset="0"/>
                <a:cs typeface="Times New Roman" panose="02020603050405020304" pitchFamily="18" charset="0"/>
              </a:rPr>
              <a:t>The typical pre-offer decline biases market model parameters.</a:t>
            </a:r>
          </a:p>
          <a:p>
            <a:pPr rtl="0">
              <a:defRPr/>
            </a:pPr>
            <a:r>
              <a:rPr lang="en-US" sz="2400" kern="0" dirty="0">
                <a:latin typeface="Times New Roman" panose="02020603050405020304" pitchFamily="18" charset="0"/>
                <a:cs typeface="Times New Roman" panose="02020603050405020304" pitchFamily="18" charset="0"/>
              </a:rPr>
              <a:t> Post-offer parameter estimation shrinks sample size by a third...</a:t>
            </a:r>
          </a:p>
        </p:txBody>
      </p:sp>
    </p:spTree>
    <p:extLst>
      <p:ext uri="{BB962C8B-B14F-4D97-AF65-F5344CB8AC3E}">
        <p14:creationId xmlns:p14="http://schemas.microsoft.com/office/powerpoint/2010/main" val="237689296"/>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53" y="152400"/>
            <a:ext cx="9063247" cy="461665"/>
          </a:xfrm>
          <a:prstGeom prst="rect">
            <a:avLst/>
          </a:prstGeom>
          <a:noFill/>
        </p:spPr>
        <p:txBody>
          <a:bodyPr wrap="square" rtlCol="0">
            <a:spAutoFit/>
          </a:bodyPr>
          <a:lstStyle/>
          <a:p>
            <a:pPr rtl="0"/>
            <a:r>
              <a:rPr lang="en-US" sz="2400" b="1" dirty="0">
                <a:solidFill>
                  <a:schemeClr val="accent6">
                    <a:lumMod val="75000"/>
                  </a:schemeClr>
                </a:solidFill>
                <a:latin typeface="Times New Roman" panose="02020603050405020304" pitchFamily="18" charset="0"/>
                <a:cs typeface="Times New Roman" panose="02020603050405020304" pitchFamily="18" charset="0"/>
              </a:rPr>
              <a:t>Testing the Ex-Post Rationality of the Offer Rejection Decision</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 name="Oval 1"/>
          <p:cNvSpPr/>
          <p:nvPr/>
        </p:nvSpPr>
        <p:spPr bwMode="auto">
          <a:xfrm>
            <a:off x="5867400" y="1676400"/>
            <a:ext cx="1905000" cy="304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4" name="Oval 3"/>
          <p:cNvSpPr/>
          <p:nvPr/>
        </p:nvSpPr>
        <p:spPr bwMode="auto">
          <a:xfrm>
            <a:off x="6019800" y="1676400"/>
            <a:ext cx="1828800" cy="1143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cxnSp>
        <p:nvCxnSpPr>
          <p:cNvPr id="12" name="Straight Connector 11"/>
          <p:cNvCxnSpPr/>
          <p:nvPr/>
        </p:nvCxnSpPr>
        <p:spPr bwMode="auto">
          <a:xfrm>
            <a:off x="6934200" y="2667000"/>
            <a:ext cx="2438400" cy="1066800"/>
          </a:xfrm>
          <a:prstGeom prst="line">
            <a:avLst/>
          </a:prstGeom>
          <a:noFill/>
          <a:ln w="9525" cap="flat" cmpd="sng" algn="ctr">
            <a:noFill/>
            <a:prstDash val="solid"/>
            <a:round/>
            <a:headEnd type="none" w="med" len="med"/>
            <a:tailEnd type="none" w="med" len="med"/>
          </a:ln>
          <a:effectLst/>
        </p:spPr>
      </p:cxnSp>
      <p:sp>
        <p:nvSpPr>
          <p:cNvPr id="17" name="Rectangle 16"/>
          <p:cNvSpPr/>
          <p:nvPr/>
        </p:nvSpPr>
        <p:spPr bwMode="auto">
          <a:xfrm>
            <a:off x="3200400" y="1600200"/>
            <a:ext cx="1828800" cy="11157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6" name="Content Placeholder 5">
            <a:extLst>
              <a:ext uri="{FF2B5EF4-FFF2-40B4-BE49-F238E27FC236}">
                <a16:creationId xmlns:a16="http://schemas.microsoft.com/office/drawing/2014/main" id="{15238EE4-BCEB-410B-98A0-099BE21651BE}"/>
              </a:ext>
            </a:extLst>
          </p:cNvPr>
          <p:cNvSpPr>
            <a:spLocks noGrp="1"/>
          </p:cNvSpPr>
          <p:nvPr>
            <p:ph idx="1"/>
          </p:nvPr>
        </p:nvSpPr>
        <p:spPr>
          <a:xfrm>
            <a:off x="0" y="773763"/>
            <a:ext cx="8820000" cy="476310"/>
          </a:xfrm>
        </p:spPr>
        <p:txBody>
          <a:bodyPr/>
          <a:lstStyle/>
          <a:p>
            <a:pPr marL="0" indent="0" rtl="0">
              <a:buNone/>
            </a:pPr>
            <a:r>
              <a:rPr lang="en-US" sz="1800" b="1" dirty="0"/>
              <a:t>Panel A: Stock response from  offer announcement to offer rejection date</a:t>
            </a:r>
          </a:p>
          <a:p>
            <a:pPr marL="0" indent="0" rtl="0">
              <a:buNone/>
            </a:pPr>
            <a:endParaRPr lang="en-US" sz="1800" b="1" dirty="0"/>
          </a:p>
        </p:txBody>
      </p:sp>
      <p:pic>
        <p:nvPicPr>
          <p:cNvPr id="11" name="Picture 10">
            <a:extLst>
              <a:ext uri="{FF2B5EF4-FFF2-40B4-BE49-F238E27FC236}">
                <a16:creationId xmlns:a16="http://schemas.microsoft.com/office/drawing/2014/main" id="{98C88CC5-468F-4192-8AC2-B9F1D75832BB}"/>
              </a:ext>
            </a:extLst>
          </p:cNvPr>
          <p:cNvPicPr>
            <a:picLocks noChangeAspect="1"/>
          </p:cNvPicPr>
          <p:nvPr/>
        </p:nvPicPr>
        <p:blipFill>
          <a:blip r:embed="rId3" cstate="print"/>
          <a:stretch>
            <a:fillRect/>
          </a:stretch>
        </p:blipFill>
        <p:spPr>
          <a:xfrm>
            <a:off x="50936" y="1573060"/>
            <a:ext cx="9063247" cy="3423984"/>
          </a:xfrm>
          <a:prstGeom prst="rect">
            <a:avLst/>
          </a:prstGeom>
        </p:spPr>
      </p:pic>
    </p:spTree>
    <p:extLst>
      <p:ext uri="{BB962C8B-B14F-4D97-AF65-F5344CB8AC3E}">
        <p14:creationId xmlns:p14="http://schemas.microsoft.com/office/powerpoint/2010/main" val="507827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53" y="152400"/>
            <a:ext cx="9063247" cy="461665"/>
          </a:xfrm>
          <a:prstGeom prst="rect">
            <a:avLst/>
          </a:prstGeom>
          <a:noFill/>
        </p:spPr>
        <p:txBody>
          <a:bodyPr wrap="square" rtlCol="0">
            <a:spAutoFit/>
          </a:bodyPr>
          <a:lstStyle/>
          <a:p>
            <a:pPr rtl="0"/>
            <a:r>
              <a:rPr lang="en-US" sz="2400" b="1" dirty="0">
                <a:solidFill>
                  <a:schemeClr val="accent6">
                    <a:lumMod val="75000"/>
                  </a:schemeClr>
                </a:solidFill>
                <a:latin typeface="Times New Roman" panose="02020603050405020304" pitchFamily="18" charset="0"/>
                <a:cs typeface="Times New Roman" panose="02020603050405020304" pitchFamily="18" charset="0"/>
              </a:rPr>
              <a:t>Testing the Ex-Post Rationality of the Offer Rejection Decision</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 name="Oval 1"/>
          <p:cNvSpPr/>
          <p:nvPr/>
        </p:nvSpPr>
        <p:spPr bwMode="auto">
          <a:xfrm>
            <a:off x="5867400" y="1676400"/>
            <a:ext cx="1905000" cy="304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4" name="Oval 3"/>
          <p:cNvSpPr/>
          <p:nvPr/>
        </p:nvSpPr>
        <p:spPr bwMode="auto">
          <a:xfrm>
            <a:off x="6019800" y="1676400"/>
            <a:ext cx="1828800" cy="1143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cxnSp>
        <p:nvCxnSpPr>
          <p:cNvPr id="12" name="Straight Connector 11"/>
          <p:cNvCxnSpPr/>
          <p:nvPr/>
        </p:nvCxnSpPr>
        <p:spPr bwMode="auto">
          <a:xfrm>
            <a:off x="6934200" y="2667000"/>
            <a:ext cx="2438400" cy="1066800"/>
          </a:xfrm>
          <a:prstGeom prst="line">
            <a:avLst/>
          </a:prstGeom>
          <a:noFill/>
          <a:ln w="9525" cap="flat" cmpd="sng" algn="ctr">
            <a:noFill/>
            <a:prstDash val="solid"/>
            <a:round/>
            <a:headEnd type="none" w="med" len="med"/>
            <a:tailEnd type="none" w="med" len="med"/>
          </a:ln>
          <a:effectLst/>
        </p:spPr>
      </p:cxnSp>
      <p:sp>
        <p:nvSpPr>
          <p:cNvPr id="17" name="Rectangle 16"/>
          <p:cNvSpPr/>
          <p:nvPr/>
        </p:nvSpPr>
        <p:spPr bwMode="auto">
          <a:xfrm>
            <a:off x="3200400" y="1600200"/>
            <a:ext cx="1828800" cy="11157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6" name="Content Placeholder 5">
            <a:extLst>
              <a:ext uri="{FF2B5EF4-FFF2-40B4-BE49-F238E27FC236}">
                <a16:creationId xmlns:a16="http://schemas.microsoft.com/office/drawing/2014/main" id="{15238EE4-BCEB-410B-98A0-099BE21651BE}"/>
              </a:ext>
            </a:extLst>
          </p:cNvPr>
          <p:cNvSpPr>
            <a:spLocks noGrp="1"/>
          </p:cNvSpPr>
          <p:nvPr>
            <p:ph idx="1"/>
          </p:nvPr>
        </p:nvSpPr>
        <p:spPr>
          <a:xfrm>
            <a:off x="0" y="773763"/>
            <a:ext cx="8820000" cy="476310"/>
          </a:xfrm>
        </p:spPr>
        <p:txBody>
          <a:bodyPr/>
          <a:lstStyle/>
          <a:p>
            <a:pPr marL="0" indent="0" rtl="0">
              <a:buNone/>
            </a:pPr>
            <a:r>
              <a:rPr lang="en-US" sz="1800" b="1" dirty="0"/>
              <a:t>Panel A: Stock response from  offer announcement to offer rejection date</a:t>
            </a:r>
          </a:p>
          <a:p>
            <a:pPr marL="0" indent="0" rtl="0">
              <a:buNone/>
            </a:pPr>
            <a:endParaRPr lang="en-US" sz="1800" b="1" dirty="0"/>
          </a:p>
        </p:txBody>
      </p:sp>
      <p:pic>
        <p:nvPicPr>
          <p:cNvPr id="11" name="Picture 10">
            <a:extLst>
              <a:ext uri="{FF2B5EF4-FFF2-40B4-BE49-F238E27FC236}">
                <a16:creationId xmlns:a16="http://schemas.microsoft.com/office/drawing/2014/main" id="{98C88CC5-468F-4192-8AC2-B9F1D75832BB}"/>
              </a:ext>
            </a:extLst>
          </p:cNvPr>
          <p:cNvPicPr>
            <a:picLocks noChangeAspect="1"/>
          </p:cNvPicPr>
          <p:nvPr/>
        </p:nvPicPr>
        <p:blipFill>
          <a:blip r:embed="rId3" cstate="print"/>
          <a:stretch>
            <a:fillRect/>
          </a:stretch>
        </p:blipFill>
        <p:spPr>
          <a:xfrm>
            <a:off x="4553" y="1573060"/>
            <a:ext cx="9063247" cy="3423984"/>
          </a:xfrm>
          <a:prstGeom prst="rect">
            <a:avLst/>
          </a:prstGeom>
        </p:spPr>
      </p:pic>
      <p:sp>
        <p:nvSpPr>
          <p:cNvPr id="9" name="Oval 8"/>
          <p:cNvSpPr/>
          <p:nvPr/>
        </p:nvSpPr>
        <p:spPr bwMode="auto">
          <a:xfrm>
            <a:off x="4038600" y="3352800"/>
            <a:ext cx="1524000" cy="19812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10" name="Oval 9"/>
          <p:cNvSpPr/>
          <p:nvPr/>
        </p:nvSpPr>
        <p:spPr bwMode="auto">
          <a:xfrm>
            <a:off x="6553200" y="3352800"/>
            <a:ext cx="1524000" cy="19812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Tree>
    <p:extLst>
      <p:ext uri="{BB962C8B-B14F-4D97-AF65-F5344CB8AC3E}">
        <p14:creationId xmlns:p14="http://schemas.microsoft.com/office/powerpoint/2010/main" val="507827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52400"/>
            <a:ext cx="9079832" cy="461665"/>
          </a:xfrm>
          <a:prstGeom prst="rect">
            <a:avLst/>
          </a:prstGeom>
          <a:noFill/>
        </p:spPr>
        <p:txBody>
          <a:bodyPr wrap="square" rtlCol="0">
            <a:spAutoFit/>
          </a:bodyPr>
          <a:lstStyle/>
          <a:p>
            <a:pPr rtl="0"/>
            <a:r>
              <a:rPr lang="en-US" sz="2400" b="1" dirty="0">
                <a:solidFill>
                  <a:schemeClr val="accent6">
                    <a:lumMod val="75000"/>
                  </a:schemeClr>
                </a:solidFill>
                <a:latin typeface="Times New Roman" panose="02020603050405020304" pitchFamily="18" charset="0"/>
                <a:cs typeface="Times New Roman" panose="02020603050405020304" pitchFamily="18" charset="0"/>
              </a:rPr>
              <a:t>Testing the Ex-Post Rationality of the Offer Rejection Decision</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 name="Oval 1"/>
          <p:cNvSpPr/>
          <p:nvPr/>
        </p:nvSpPr>
        <p:spPr bwMode="auto">
          <a:xfrm>
            <a:off x="5867400" y="1676400"/>
            <a:ext cx="1905000" cy="304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4" name="Oval 3"/>
          <p:cNvSpPr/>
          <p:nvPr/>
        </p:nvSpPr>
        <p:spPr bwMode="auto">
          <a:xfrm>
            <a:off x="6019800" y="1676400"/>
            <a:ext cx="1828800" cy="1143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cxnSp>
        <p:nvCxnSpPr>
          <p:cNvPr id="12" name="Straight Connector 11"/>
          <p:cNvCxnSpPr/>
          <p:nvPr/>
        </p:nvCxnSpPr>
        <p:spPr bwMode="auto">
          <a:xfrm>
            <a:off x="6934200" y="2667000"/>
            <a:ext cx="2438400" cy="1066800"/>
          </a:xfrm>
          <a:prstGeom prst="line">
            <a:avLst/>
          </a:prstGeom>
          <a:noFill/>
          <a:ln w="9525" cap="flat" cmpd="sng" algn="ctr">
            <a:noFill/>
            <a:prstDash val="solid"/>
            <a:round/>
            <a:headEnd type="none" w="med" len="med"/>
            <a:tailEnd type="none" w="med" len="med"/>
          </a:ln>
          <a:effectLst/>
        </p:spPr>
      </p:cxnSp>
      <p:sp>
        <p:nvSpPr>
          <p:cNvPr id="17" name="Rectangle 16"/>
          <p:cNvSpPr/>
          <p:nvPr/>
        </p:nvSpPr>
        <p:spPr bwMode="auto">
          <a:xfrm>
            <a:off x="3200400" y="1600200"/>
            <a:ext cx="1828800" cy="11157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13" name="Content Placeholder 5">
            <a:extLst>
              <a:ext uri="{FF2B5EF4-FFF2-40B4-BE49-F238E27FC236}">
                <a16:creationId xmlns:a16="http://schemas.microsoft.com/office/drawing/2014/main" id="{82568D10-7180-41C4-9EE6-FD5C9FB4E23F}"/>
              </a:ext>
            </a:extLst>
          </p:cNvPr>
          <p:cNvSpPr txBox="1">
            <a:spLocks/>
          </p:cNvSpPr>
          <p:nvPr/>
        </p:nvSpPr>
        <p:spPr>
          <a:xfrm>
            <a:off x="-25052" y="815490"/>
            <a:ext cx="8820000" cy="47631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rtl="0">
              <a:buNone/>
            </a:pPr>
            <a:r>
              <a:rPr lang="en-US" sz="1800" b="1" kern="0" dirty="0"/>
              <a:t>Panel B: Stock response from offer announcement to half a year after the offer rejection date</a:t>
            </a:r>
          </a:p>
        </p:txBody>
      </p:sp>
      <p:pic>
        <p:nvPicPr>
          <p:cNvPr id="15" name="Picture 14">
            <a:extLst>
              <a:ext uri="{FF2B5EF4-FFF2-40B4-BE49-F238E27FC236}">
                <a16:creationId xmlns:a16="http://schemas.microsoft.com/office/drawing/2014/main" id="{267EACE1-47CF-478B-B856-54A0C4A88117}"/>
              </a:ext>
            </a:extLst>
          </p:cNvPr>
          <p:cNvPicPr>
            <a:picLocks noChangeAspect="1"/>
          </p:cNvPicPr>
          <p:nvPr/>
        </p:nvPicPr>
        <p:blipFill>
          <a:blip r:embed="rId3" cstate="print"/>
          <a:stretch>
            <a:fillRect/>
          </a:stretch>
        </p:blipFill>
        <p:spPr>
          <a:xfrm>
            <a:off x="64167" y="1905000"/>
            <a:ext cx="9015665" cy="3429000"/>
          </a:xfrm>
          <a:prstGeom prst="rect">
            <a:avLst/>
          </a:prstGeom>
        </p:spPr>
      </p:pic>
    </p:spTree>
    <p:extLst>
      <p:ext uri="{BB962C8B-B14F-4D97-AF65-F5344CB8AC3E}">
        <p14:creationId xmlns:p14="http://schemas.microsoft.com/office/powerpoint/2010/main" val="4126091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52400"/>
            <a:ext cx="9079832" cy="461665"/>
          </a:xfrm>
          <a:prstGeom prst="rect">
            <a:avLst/>
          </a:prstGeom>
          <a:noFill/>
        </p:spPr>
        <p:txBody>
          <a:bodyPr wrap="square" rtlCol="0">
            <a:spAutoFit/>
          </a:bodyPr>
          <a:lstStyle/>
          <a:p>
            <a:pPr rtl="0"/>
            <a:r>
              <a:rPr lang="en-US" sz="2400" b="1" dirty="0">
                <a:solidFill>
                  <a:schemeClr val="accent6">
                    <a:lumMod val="75000"/>
                  </a:schemeClr>
                </a:solidFill>
                <a:latin typeface="Times New Roman" panose="02020603050405020304" pitchFamily="18" charset="0"/>
                <a:cs typeface="Times New Roman" panose="02020603050405020304" pitchFamily="18" charset="0"/>
              </a:rPr>
              <a:t>Testing the Ex-Post Rationality of the Offer Rejection Decision</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 name="Oval 1"/>
          <p:cNvSpPr/>
          <p:nvPr/>
        </p:nvSpPr>
        <p:spPr bwMode="auto">
          <a:xfrm>
            <a:off x="5867400" y="1676400"/>
            <a:ext cx="1905000" cy="304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4" name="Oval 3"/>
          <p:cNvSpPr/>
          <p:nvPr/>
        </p:nvSpPr>
        <p:spPr bwMode="auto">
          <a:xfrm>
            <a:off x="6019800" y="1676400"/>
            <a:ext cx="1828800" cy="1143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cxnSp>
        <p:nvCxnSpPr>
          <p:cNvPr id="12" name="Straight Connector 11"/>
          <p:cNvCxnSpPr/>
          <p:nvPr/>
        </p:nvCxnSpPr>
        <p:spPr bwMode="auto">
          <a:xfrm>
            <a:off x="6934200" y="2667000"/>
            <a:ext cx="2438400" cy="1066800"/>
          </a:xfrm>
          <a:prstGeom prst="line">
            <a:avLst/>
          </a:prstGeom>
          <a:noFill/>
          <a:ln w="9525" cap="flat" cmpd="sng" algn="ctr">
            <a:noFill/>
            <a:prstDash val="solid"/>
            <a:round/>
            <a:headEnd type="none" w="med" len="med"/>
            <a:tailEnd type="none" w="med" len="med"/>
          </a:ln>
          <a:effectLst/>
        </p:spPr>
      </p:cxnSp>
      <p:sp>
        <p:nvSpPr>
          <p:cNvPr id="17" name="Rectangle 16"/>
          <p:cNvSpPr/>
          <p:nvPr/>
        </p:nvSpPr>
        <p:spPr bwMode="auto">
          <a:xfrm>
            <a:off x="3200400" y="1600200"/>
            <a:ext cx="1828800" cy="11157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
        <p:nvSpPr>
          <p:cNvPr id="13" name="Content Placeholder 5">
            <a:extLst>
              <a:ext uri="{FF2B5EF4-FFF2-40B4-BE49-F238E27FC236}">
                <a16:creationId xmlns:a16="http://schemas.microsoft.com/office/drawing/2014/main" id="{82568D10-7180-41C4-9EE6-FD5C9FB4E23F}"/>
              </a:ext>
            </a:extLst>
          </p:cNvPr>
          <p:cNvSpPr txBox="1">
            <a:spLocks/>
          </p:cNvSpPr>
          <p:nvPr/>
        </p:nvSpPr>
        <p:spPr>
          <a:xfrm>
            <a:off x="-25052" y="815490"/>
            <a:ext cx="8820000" cy="47631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rtl="0">
              <a:buNone/>
            </a:pPr>
            <a:r>
              <a:rPr lang="en-US" sz="1800" b="1" kern="0" dirty="0"/>
              <a:t>Panel B: Stock response from offer announcement to half a year after the offer rejection date</a:t>
            </a:r>
          </a:p>
        </p:txBody>
      </p:sp>
      <p:pic>
        <p:nvPicPr>
          <p:cNvPr id="15" name="Picture 14">
            <a:extLst>
              <a:ext uri="{FF2B5EF4-FFF2-40B4-BE49-F238E27FC236}">
                <a16:creationId xmlns:a16="http://schemas.microsoft.com/office/drawing/2014/main" id="{267EACE1-47CF-478B-B856-54A0C4A88117}"/>
              </a:ext>
            </a:extLst>
          </p:cNvPr>
          <p:cNvPicPr>
            <a:picLocks noChangeAspect="1"/>
          </p:cNvPicPr>
          <p:nvPr/>
        </p:nvPicPr>
        <p:blipFill>
          <a:blip r:embed="rId3" cstate="print"/>
          <a:stretch>
            <a:fillRect/>
          </a:stretch>
        </p:blipFill>
        <p:spPr>
          <a:xfrm>
            <a:off x="64167" y="1905000"/>
            <a:ext cx="9015665" cy="3429000"/>
          </a:xfrm>
          <a:prstGeom prst="rect">
            <a:avLst/>
          </a:prstGeom>
        </p:spPr>
      </p:pic>
      <p:sp>
        <p:nvSpPr>
          <p:cNvPr id="9" name="Oval 8"/>
          <p:cNvSpPr/>
          <p:nvPr/>
        </p:nvSpPr>
        <p:spPr bwMode="auto">
          <a:xfrm>
            <a:off x="6705600" y="3733800"/>
            <a:ext cx="1524000" cy="19812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cs typeface="Arial" charset="0"/>
            </a:endParaRPr>
          </a:p>
        </p:txBody>
      </p:sp>
    </p:spTree>
    <p:extLst>
      <p:ext uri="{BB962C8B-B14F-4D97-AF65-F5344CB8AC3E}">
        <p14:creationId xmlns:p14="http://schemas.microsoft.com/office/powerpoint/2010/main" val="4126091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D4514F16-D428-4399-BA40-EC700296DEE8}"/>
              </a:ext>
            </a:extLst>
          </p:cNvPr>
          <p:cNvSpPr txBox="1">
            <a:spLocks/>
          </p:cNvSpPr>
          <p:nvPr/>
        </p:nvSpPr>
        <p:spPr>
          <a:xfrm>
            <a:off x="342749" y="1371600"/>
            <a:ext cx="8582026" cy="52578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rtl="0">
              <a:lnSpc>
                <a:spcPct val="100000"/>
              </a:lnSpc>
              <a:defRPr/>
            </a:pPr>
            <a:r>
              <a:rPr lang="en-US" sz="2800" kern="0" dirty="0">
                <a:solidFill>
                  <a:prstClr val="black"/>
                </a:solidFill>
                <a:latin typeface="Times New Roman" panose="02020603050405020304" pitchFamily="18" charset="0"/>
                <a:cs typeface="Times New Roman" panose="02020603050405020304" pitchFamily="18" charset="0"/>
              </a:rPr>
              <a:t>Our first two findings (higher premium and more rejections when institutional investors hold the firm) are consistent with both “competing” hypotheses. </a:t>
            </a:r>
          </a:p>
          <a:p>
            <a:pPr rtl="0">
              <a:lnSpc>
                <a:spcPct val="100000"/>
              </a:lnSpc>
              <a:defRPr/>
            </a:pPr>
            <a:r>
              <a:rPr lang="en-US" sz="2800" kern="0" dirty="0">
                <a:solidFill>
                  <a:prstClr val="black"/>
                </a:solidFill>
                <a:latin typeface="Times New Roman" panose="02020603050405020304" pitchFamily="18" charset="0"/>
                <a:cs typeface="Times New Roman" panose="02020603050405020304" pitchFamily="18" charset="0"/>
              </a:rPr>
              <a:t>Hypothesis 2, unbiased rational response to each offer, explains that institutional investors reject bad offers and “extract” higher </a:t>
            </a:r>
            <a:r>
              <a:rPr lang="en-US" sz="2800" kern="0" dirty="0" err="1">
                <a:solidFill>
                  <a:prstClr val="black"/>
                </a:solidFill>
                <a:latin typeface="Times New Roman" panose="02020603050405020304" pitchFamily="18" charset="0"/>
                <a:cs typeface="Times New Roman" panose="02020603050405020304" pitchFamily="18" charset="0"/>
              </a:rPr>
              <a:t>premia</a:t>
            </a:r>
            <a:r>
              <a:rPr lang="en-US" sz="2800" kern="0" dirty="0">
                <a:solidFill>
                  <a:prstClr val="black"/>
                </a:solidFill>
                <a:latin typeface="Times New Roman" panose="02020603050405020304" pitchFamily="18" charset="0"/>
                <a:cs typeface="Times New Roman" panose="02020603050405020304" pitchFamily="18" charset="0"/>
              </a:rPr>
              <a:t>. </a:t>
            </a:r>
          </a:p>
          <a:p>
            <a:pPr rtl="0">
              <a:lnSpc>
                <a:spcPct val="100000"/>
              </a:lnSpc>
              <a:defRPr/>
            </a:pPr>
            <a:r>
              <a:rPr lang="en-US" sz="2800" kern="0" dirty="0">
                <a:solidFill>
                  <a:prstClr val="black"/>
                </a:solidFill>
                <a:latin typeface="Times New Roman" panose="02020603050405020304" pitchFamily="18" charset="0"/>
                <a:cs typeface="Times New Roman" panose="02020603050405020304" pitchFamily="18" charset="0"/>
              </a:rPr>
              <a:t>Hypothesis 3, strategic decisions in a repeated game, explains that institutional investors play it tough with controlling shareholders. Hence, bad and even fair offers are rejected. Only generous offers (higher </a:t>
            </a:r>
            <a:r>
              <a:rPr lang="en-US" sz="2800" kern="0" dirty="0" err="1">
                <a:solidFill>
                  <a:prstClr val="black"/>
                </a:solidFill>
                <a:latin typeface="Times New Roman" panose="02020603050405020304" pitchFamily="18" charset="0"/>
                <a:cs typeface="Times New Roman" panose="02020603050405020304" pitchFamily="18" charset="0"/>
              </a:rPr>
              <a:t>premia</a:t>
            </a:r>
            <a:r>
              <a:rPr lang="en-US" sz="2800" kern="0" dirty="0">
                <a:solidFill>
                  <a:prstClr val="black"/>
                </a:solidFill>
                <a:latin typeface="Times New Roman" panose="02020603050405020304" pitchFamily="18" charset="0"/>
                <a:cs typeface="Times New Roman" panose="02020603050405020304" pitchFamily="18" charset="0"/>
              </a:rPr>
              <a:t>) are accepted.</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2">
            <a:extLst>
              <a:ext uri="{FF2B5EF4-FFF2-40B4-BE49-F238E27FC236}">
                <a16:creationId xmlns:a16="http://schemas.microsoft.com/office/drawing/2014/main" id="{C8483AE1-8261-42E4-A179-30E3D5CED3FE}"/>
              </a:ext>
            </a:extLst>
          </p:cNvPr>
          <p:cNvSpPr txBox="1">
            <a:spLocks/>
          </p:cNvSpPr>
          <p:nvPr/>
        </p:nvSpPr>
        <p:spPr>
          <a:xfrm>
            <a:off x="0" y="457200"/>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rPr>
              <a:t>Interpretation </a:t>
            </a:r>
          </a:p>
        </p:txBody>
      </p:sp>
    </p:spTree>
    <p:extLst>
      <p:ext uri="{BB962C8B-B14F-4D97-AF65-F5344CB8AC3E}">
        <p14:creationId xmlns:p14="http://schemas.microsoft.com/office/powerpoint/2010/main" val="3997404234"/>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D4514F16-D428-4399-BA40-EC700296DEE8}"/>
              </a:ext>
            </a:extLst>
          </p:cNvPr>
          <p:cNvSpPr txBox="1">
            <a:spLocks/>
          </p:cNvSpPr>
          <p:nvPr/>
        </p:nvSpPr>
        <p:spPr>
          <a:xfrm>
            <a:off x="342749" y="1371600"/>
            <a:ext cx="8582026" cy="52578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rtl="0">
              <a:lnSpc>
                <a:spcPct val="100000"/>
              </a:lnSpc>
              <a:defRPr/>
            </a:pPr>
            <a:r>
              <a:rPr lang="en-US" sz="2600" kern="0" dirty="0">
                <a:solidFill>
                  <a:prstClr val="black"/>
                </a:solidFill>
                <a:latin typeface="Times New Roman" panose="02020603050405020304" pitchFamily="18" charset="0"/>
                <a:cs typeface="Times New Roman" panose="02020603050405020304" pitchFamily="18" charset="0"/>
              </a:rPr>
              <a:t>Our third finding (CAR of rejected offers close to offer premium, and no difference between firms with and without institutional investors) appears more consistent with Hypothesis 3.</a:t>
            </a:r>
          </a:p>
          <a:p>
            <a:pPr rtl="0">
              <a:lnSpc>
                <a:spcPct val="100000"/>
              </a:lnSpc>
              <a:defRPr/>
            </a:pPr>
            <a:r>
              <a:rPr lang="en-US" sz="2600" kern="0" dirty="0">
                <a:solidFill>
                  <a:prstClr val="black"/>
                </a:solidFill>
                <a:latin typeface="Times New Roman" panose="02020603050405020304" pitchFamily="18" charset="0"/>
                <a:cs typeface="Times New Roman" panose="02020603050405020304" pitchFamily="18" charset="0"/>
              </a:rPr>
              <a:t>Hypothesis 2 has a problem because if bad exploitive offers are rejected CAR should on average exceed offer premium.</a:t>
            </a:r>
          </a:p>
          <a:p>
            <a:pPr rtl="0">
              <a:lnSpc>
                <a:spcPct val="100000"/>
              </a:lnSpc>
              <a:defRPr/>
            </a:pPr>
            <a:r>
              <a:rPr lang="en-US" sz="2600" kern="0" dirty="0">
                <a:solidFill>
                  <a:prstClr val="black"/>
                </a:solidFill>
                <a:latin typeface="Times New Roman" panose="02020603050405020304" pitchFamily="18" charset="0"/>
                <a:cs typeface="Times New Roman" panose="02020603050405020304" pitchFamily="18" charset="0"/>
              </a:rPr>
              <a:t>Hypothesis 3, explains that fair or even slightly beneficial offers are rejected by institutional investors in order to gain respect from controlling shareholders. Hence, </a:t>
            </a:r>
            <a:r>
              <a:rPr lang="en-US" sz="2600" kern="0" dirty="0" err="1">
                <a:solidFill>
                  <a:prstClr val="black"/>
                </a:solidFill>
                <a:latin typeface="Times New Roman" panose="02020603050405020304" pitchFamily="18" charset="0"/>
                <a:cs typeface="Times New Roman" panose="02020603050405020304" pitchFamily="18" charset="0"/>
              </a:rPr>
              <a:t>CAR_rejection</a:t>
            </a:r>
            <a:r>
              <a:rPr lang="en-US" sz="2600" kern="0" dirty="0">
                <a:solidFill>
                  <a:prstClr val="black"/>
                </a:solidFill>
                <a:latin typeface="Times New Roman" panose="02020603050405020304" pitchFamily="18" charset="0"/>
                <a:cs typeface="Times New Roman" panose="02020603050405020304" pitchFamily="18" charset="0"/>
              </a:rPr>
              <a:t> might be (slightly) negative.</a:t>
            </a:r>
          </a:p>
          <a:p>
            <a:pPr rtl="0">
              <a:lnSpc>
                <a:spcPct val="100000"/>
              </a:lnSpc>
              <a:defRPr/>
            </a:pPr>
            <a:r>
              <a:rPr lang="en-US" sz="2600" kern="0" dirty="0">
                <a:solidFill>
                  <a:prstClr val="black"/>
                </a:solidFill>
                <a:latin typeface="Times New Roman" panose="02020603050405020304" pitchFamily="18" charset="0"/>
                <a:cs typeface="Times New Roman" panose="02020603050405020304" pitchFamily="18" charset="0"/>
              </a:rPr>
              <a:t>This does not necessarily hurt the public, as on average it might raise the accepted offers’ </a:t>
            </a:r>
            <a:r>
              <a:rPr lang="en-US" sz="2600" kern="0" dirty="0" err="1">
                <a:solidFill>
                  <a:prstClr val="black"/>
                </a:solidFill>
                <a:latin typeface="Times New Roman" panose="02020603050405020304" pitchFamily="18" charset="0"/>
                <a:cs typeface="Times New Roman" panose="02020603050405020304" pitchFamily="18" charset="0"/>
              </a:rPr>
              <a:t>premia</a:t>
            </a:r>
            <a:r>
              <a:rPr lang="en-US" sz="2600" kern="0" dirty="0">
                <a:solidFill>
                  <a:prstClr val="black"/>
                </a:solidFill>
                <a:latin typeface="Times New Roman" panose="02020603050405020304" pitchFamily="18" charset="0"/>
                <a:cs typeface="Times New Roman" panose="02020603050405020304" pitchFamily="18" charset="0"/>
              </a:rPr>
              <a:t>.</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2">
            <a:extLst>
              <a:ext uri="{FF2B5EF4-FFF2-40B4-BE49-F238E27FC236}">
                <a16:creationId xmlns:a16="http://schemas.microsoft.com/office/drawing/2014/main" id="{C8483AE1-8261-42E4-A179-30E3D5CED3FE}"/>
              </a:ext>
            </a:extLst>
          </p:cNvPr>
          <p:cNvSpPr txBox="1">
            <a:spLocks/>
          </p:cNvSpPr>
          <p:nvPr/>
        </p:nvSpPr>
        <p:spPr>
          <a:xfrm>
            <a:off x="0" y="457200"/>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rPr>
              <a:t>Interpretation</a:t>
            </a:r>
          </a:p>
        </p:txBody>
      </p:sp>
    </p:spTree>
    <p:extLst>
      <p:ext uri="{BB962C8B-B14F-4D97-AF65-F5344CB8AC3E}">
        <p14:creationId xmlns:p14="http://schemas.microsoft.com/office/powerpoint/2010/main" val="207351823"/>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D4514F16-D428-4399-BA40-EC700296DEE8}"/>
              </a:ext>
            </a:extLst>
          </p:cNvPr>
          <p:cNvSpPr txBox="1">
            <a:spLocks/>
          </p:cNvSpPr>
          <p:nvPr/>
        </p:nvSpPr>
        <p:spPr>
          <a:xfrm>
            <a:off x="348436" y="1066800"/>
            <a:ext cx="8582026" cy="52578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rtl="0">
              <a:lnSpc>
                <a:spcPct val="100000"/>
              </a:lnSpc>
              <a:defRPr/>
            </a:pPr>
            <a:r>
              <a:rPr lang="en-US" sz="2600" kern="0" dirty="0">
                <a:solidFill>
                  <a:prstClr val="black"/>
                </a:solidFill>
                <a:latin typeface="Times New Roman" panose="02020603050405020304" pitchFamily="18" charset="0"/>
                <a:cs typeface="Times New Roman" panose="02020603050405020304" pitchFamily="18" charset="0"/>
              </a:rPr>
              <a:t>The comparison of firms with and without institutional investors might be improper if firms with institutional investors differ materially from firms without institutional ownership.</a:t>
            </a:r>
          </a:p>
          <a:p>
            <a:pPr rtl="0">
              <a:lnSpc>
                <a:spcPct val="100000"/>
              </a:lnSpc>
              <a:defRPr/>
            </a:pPr>
            <a:r>
              <a:rPr lang="en-US" sz="2600" kern="0" dirty="0">
                <a:solidFill>
                  <a:prstClr val="black"/>
                </a:solidFill>
                <a:latin typeface="Times New Roman" panose="02020603050405020304" pitchFamily="18" charset="0"/>
                <a:cs typeface="Times New Roman" panose="02020603050405020304" pitchFamily="18" charset="0"/>
              </a:rPr>
              <a:t>For example, it can be argued that institutional investors elect better firms, and in such better firms, the premium controlling shareholders have to pay in order to take the firm private is higher.</a:t>
            </a:r>
          </a:p>
          <a:p>
            <a:pPr rtl="0">
              <a:lnSpc>
                <a:spcPct val="100000"/>
              </a:lnSpc>
              <a:defRPr/>
            </a:pPr>
            <a:r>
              <a:rPr lang="en-US" sz="2600" kern="0" dirty="0">
                <a:solidFill>
                  <a:prstClr val="black"/>
                </a:solidFill>
                <a:latin typeface="Times New Roman" panose="02020603050405020304" pitchFamily="18" charset="0"/>
                <a:cs typeface="Times New Roman" panose="02020603050405020304" pitchFamily="18" charset="0"/>
              </a:rPr>
              <a:t>On the other hand, if part of the premium is intended to overcome disbelief and asymmetric information problems, then in firms with a relatively large information asymmetry (firms without any institutional investor), controlling shareholders must offer higher premia.</a:t>
            </a:r>
          </a:p>
          <a:p>
            <a:pPr marL="0" marR="0" lvl="0" indent="0" algn="just" defTabSz="914400" rtl="0" eaLnBrk="0" fontAlgn="base" latinLnBrk="0" hangingPunct="0">
              <a:lnSpc>
                <a:spcPct val="100000"/>
              </a:lnSpc>
              <a:spcBef>
                <a:spcPts val="0"/>
              </a:spcBef>
              <a:spcAft>
                <a:spcPts val="600"/>
              </a:spcAft>
              <a:buClr>
                <a:srgbClr val="002060"/>
              </a:buClr>
              <a:buSzTx/>
              <a:buNone/>
              <a:tabLst/>
              <a:defRPr/>
            </a:pPr>
            <a:endParaRPr kumimoji="0" lang="en-US" sz="2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2">
            <a:extLst>
              <a:ext uri="{FF2B5EF4-FFF2-40B4-BE49-F238E27FC236}">
                <a16:creationId xmlns:a16="http://schemas.microsoft.com/office/drawing/2014/main" id="{C8483AE1-8261-42E4-A179-30E3D5CED3FE}"/>
              </a:ext>
            </a:extLst>
          </p:cNvPr>
          <p:cNvSpPr txBox="1">
            <a:spLocks/>
          </p:cNvSpPr>
          <p:nvPr/>
        </p:nvSpPr>
        <p:spPr>
          <a:xfrm>
            <a:off x="66825" y="381000"/>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rPr>
              <a:t>Potential Criticism</a:t>
            </a:r>
          </a:p>
        </p:txBody>
      </p:sp>
    </p:spTree>
    <p:extLst>
      <p:ext uri="{BB962C8B-B14F-4D97-AF65-F5344CB8AC3E}">
        <p14:creationId xmlns:p14="http://schemas.microsoft.com/office/powerpoint/2010/main" val="1796684899"/>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D4514F16-D428-4399-BA40-EC700296DEE8}"/>
              </a:ext>
            </a:extLst>
          </p:cNvPr>
          <p:cNvSpPr txBox="1">
            <a:spLocks/>
          </p:cNvSpPr>
          <p:nvPr/>
        </p:nvSpPr>
        <p:spPr>
          <a:xfrm>
            <a:off x="342749" y="1371600"/>
            <a:ext cx="8582026" cy="52578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rtl="0">
              <a:lnSpc>
                <a:spcPct val="100000"/>
              </a:lnSpc>
            </a:pPr>
            <a:r>
              <a:rPr lang="en-US" sz="3200" dirty="0">
                <a:latin typeface="Times New Roman" pitchFamily="18" charset="0"/>
                <a:cs typeface="Times New Roman" pitchFamily="18" charset="0"/>
              </a:rPr>
              <a:t>Differences between firms with and without institutional investors might affect our two other results as well.</a:t>
            </a:r>
          </a:p>
          <a:p>
            <a:pPr rtl="0">
              <a:lnSpc>
                <a:spcPct val="100000"/>
              </a:lnSpc>
            </a:pPr>
            <a:r>
              <a:rPr lang="en-US" sz="3200" dirty="0">
                <a:latin typeface="Times New Roman" pitchFamily="18" charset="0"/>
                <a:cs typeface="Times New Roman" pitchFamily="18" charset="0"/>
              </a:rPr>
              <a:t>In sum, we admit that there might be differences between firms with and without institutional investors’ ownership, and there might be some endogeneity issues. However, remarkably, our Hypothesis 3 does provide a solid picture that is consistent with all our results.</a:t>
            </a:r>
          </a:p>
          <a:p>
            <a:pPr rtl="0">
              <a:lnSpc>
                <a:spcPct val="100000"/>
              </a:lnSpc>
              <a:defRPr/>
            </a:pPr>
            <a:endParaRPr lang="en-US" sz="2000" kern="0" dirty="0">
              <a:solidFill>
                <a:prstClr val="black"/>
              </a:solidFill>
              <a:latin typeface="Times New Roman" pitchFamily="18" charset="0"/>
              <a:cs typeface="Times New Roman" pitchFamily="18" charset="0"/>
            </a:endParaRPr>
          </a:p>
        </p:txBody>
      </p:sp>
      <p:sp>
        <p:nvSpPr>
          <p:cNvPr id="7" name="Title 2">
            <a:extLst>
              <a:ext uri="{FF2B5EF4-FFF2-40B4-BE49-F238E27FC236}">
                <a16:creationId xmlns:a16="http://schemas.microsoft.com/office/drawing/2014/main" id="{C8483AE1-8261-42E4-A179-30E3D5CED3FE}"/>
              </a:ext>
            </a:extLst>
          </p:cNvPr>
          <p:cNvSpPr txBox="1">
            <a:spLocks/>
          </p:cNvSpPr>
          <p:nvPr/>
        </p:nvSpPr>
        <p:spPr>
          <a:xfrm>
            <a:off x="0" y="457200"/>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ctr" rtl="0">
              <a:defRPr/>
            </a:pPr>
            <a:r>
              <a:rPr lang="en-US" sz="2800" kern="0" dirty="0">
                <a:solidFill>
                  <a:srgbClr val="F79646">
                    <a:lumMod val="75000"/>
                  </a:srgbClr>
                </a:solidFill>
                <a:latin typeface="Arial"/>
                <a:cs typeface="Arial"/>
              </a:rPr>
              <a:t>Potential Criticism</a:t>
            </a:r>
          </a:p>
        </p:txBody>
      </p:sp>
    </p:spTree>
    <p:extLst>
      <p:ext uri="{BB962C8B-B14F-4D97-AF65-F5344CB8AC3E}">
        <p14:creationId xmlns:p14="http://schemas.microsoft.com/office/powerpoint/2010/main" val="3997404234"/>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0AE182-A9CB-4A59-A9EF-A68CE0BA7F52}"/>
              </a:ext>
            </a:extLst>
          </p:cNvPr>
          <p:cNvSpPr txBox="1">
            <a:spLocks/>
          </p:cNvSpPr>
          <p:nvPr/>
        </p:nvSpPr>
        <p:spPr>
          <a:xfrm>
            <a:off x="228600" y="1676400"/>
            <a:ext cx="8734426" cy="55626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The academic literature generally accepts that institutional investors are more informed </a:t>
            </a:r>
            <a:r>
              <a:rPr kumimoji="0" lang="en-US" sz="2800" b="0"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Sias</a:t>
            </a:r>
            <a:r>
              <a:rPr kumimoji="0" lang="en-US" sz="2800" b="0"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and Starks, 1997; Nagel 2005; </a:t>
            </a:r>
            <a:r>
              <a:rPr kumimoji="0" lang="en-US" sz="2800" b="0" i="0" u="none"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McCahery</a:t>
            </a:r>
            <a:r>
              <a:rPr kumimoji="0" lang="en-US" sz="2800" b="0"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Sautner, and Starks, 2016).</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Help to diminish the information asymmetry </a:t>
            </a:r>
            <a:r>
              <a:rPr kumimoji="0" lang="en-US" sz="2800" b="0"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(Boone, and White, 2015).</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Engage in some monitoring activities </a:t>
            </a:r>
            <a:r>
              <a:rPr kumimoji="0" lang="en-US" sz="2800" b="0"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(Callen, and Fang, 2013).</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Tend to suffer less, than the public at large, from behavioral biases </a:t>
            </a:r>
            <a:r>
              <a:rPr kumimoji="0" lang="en-US" sz="2800" b="0"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(Barber, and </a:t>
            </a:r>
            <a:r>
              <a:rPr kumimoji="0" lang="en-US" sz="2800" b="0" i="0" u="none"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Odean</a:t>
            </a:r>
            <a:r>
              <a:rPr kumimoji="0" lang="en-US" sz="2800" b="0"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2008; </a:t>
            </a:r>
            <a:r>
              <a:rPr kumimoji="0" lang="en-US" sz="2800" b="0" i="0" u="none"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Kaustia</a:t>
            </a:r>
            <a:r>
              <a:rPr kumimoji="0" lang="en-US" sz="2800" b="0"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2010; Chang, Solomon, and </a:t>
            </a:r>
            <a:r>
              <a:rPr kumimoji="0" lang="en-US" sz="2800" b="0" i="0" u="none"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Westerfield</a:t>
            </a:r>
            <a:r>
              <a:rPr kumimoji="0" lang="en-US" sz="2800" b="0"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2016).</a:t>
            </a:r>
          </a:p>
          <a:p>
            <a:pPr marL="180000" marR="0" lvl="1" indent="0" algn="just" defTabSz="914400" rtl="0" eaLnBrk="0" fontAlgn="base" latinLnBrk="0" hangingPunct="0">
              <a:lnSpc>
                <a:spcPct val="100000"/>
              </a:lnSpc>
              <a:spcBef>
                <a:spcPts val="0"/>
              </a:spcBef>
              <a:spcAft>
                <a:spcPts val="600"/>
              </a:spcAft>
              <a:buClr>
                <a:srgbClr val="002060"/>
              </a:buClr>
              <a:buSzTx/>
              <a:buFont typeface="Arial" pitchFamily="34" charset="0"/>
              <a:buNone/>
              <a:tabLst/>
              <a:defRPr/>
            </a:pPr>
            <a:endParaRPr kumimoji="0" lang="en-US" sz="2000" b="0" i="0" u="none" strike="noStrike" kern="0" cap="none" spc="0" normalizeH="0" baseline="0" noProof="0" dirty="0">
              <a:ln>
                <a:noFill/>
              </a:ln>
              <a:solidFill>
                <a:srgbClr val="1F497D">
                  <a:lumMod val="75000"/>
                </a:srgbClr>
              </a:solidFill>
              <a:effectLst/>
              <a:uLnTx/>
              <a:uFillTx/>
              <a:latin typeface="Times New Roman" panose="02020603050405020304" pitchFamily="18" charset="0"/>
              <a:ea typeface="+mn-ea"/>
              <a:cs typeface="Times New Roman" panose="02020603050405020304" pitchFamily="18" charset="0"/>
            </a:endParaRPr>
          </a:p>
          <a:p>
            <a:pPr marL="180000" marR="0" lvl="1" indent="0" algn="just" defTabSz="914400" rtl="0" eaLnBrk="0" fontAlgn="base" latinLnBrk="0" hangingPunct="0">
              <a:lnSpc>
                <a:spcPct val="100000"/>
              </a:lnSpc>
              <a:spcBef>
                <a:spcPts val="0"/>
              </a:spcBef>
              <a:spcAft>
                <a:spcPts val="600"/>
              </a:spcAft>
              <a:buClr>
                <a:srgbClr val="002060"/>
              </a:buClr>
              <a:buSzTx/>
              <a:buFont typeface="Arial" pitchFamily="34" charset="0"/>
              <a:buNone/>
              <a:tabLst/>
              <a:defRPr/>
            </a:pPr>
            <a:endPar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360000" marR="0" lvl="1" indent="-180000" algn="just"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endParaRPr kumimoji="0" lang="en-US" sz="2000" b="0" i="0" u="none" strike="noStrike" kern="0" cap="none" spc="0" normalizeH="0" baseline="0" noProof="0" dirty="0">
              <a:ln>
                <a:noFill/>
              </a:ln>
              <a:solidFill>
                <a:sysClr val="windowText" lastClr="000000"/>
              </a:solidFill>
              <a:effectLst/>
              <a:uLnTx/>
              <a:uFillTx/>
              <a:latin typeface="Arial"/>
              <a:ea typeface="+mn-ea"/>
              <a:cs typeface="Arial"/>
            </a:endParaRPr>
          </a:p>
          <a:p>
            <a:pPr marL="360000" marR="0" lvl="1" indent="-180000" algn="just"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endParaRPr kumimoji="0" lang="en-US" sz="20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2">
            <a:extLst>
              <a:ext uri="{FF2B5EF4-FFF2-40B4-BE49-F238E27FC236}">
                <a16:creationId xmlns:a16="http://schemas.microsoft.com/office/drawing/2014/main" id="{78653C85-04A9-4C12-AE88-DFD8F0334DC9}"/>
              </a:ext>
            </a:extLst>
          </p:cNvPr>
          <p:cNvSpPr txBox="1">
            <a:spLocks/>
          </p:cNvSpPr>
          <p:nvPr/>
        </p:nvSpPr>
        <p:spPr>
          <a:xfrm>
            <a:off x="381000" y="762000"/>
            <a:ext cx="83820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chemeClr val="accent6">
                    <a:lumMod val="75000"/>
                  </a:schemeClr>
                </a:solidFill>
                <a:effectLst/>
                <a:uLnTx/>
                <a:uFillTx/>
                <a:latin typeface="Arial"/>
                <a:ea typeface="+mj-ea"/>
                <a:cs typeface="Arial"/>
              </a:rPr>
              <a:t>Previous Evidence on Institutional Investor</a:t>
            </a:r>
            <a:r>
              <a:rPr lang="en-US" sz="2400" kern="0" dirty="0">
                <a:solidFill>
                  <a:schemeClr val="accent6">
                    <a:lumMod val="75000"/>
                  </a:schemeClr>
                </a:solidFill>
                <a:latin typeface="Arial"/>
                <a:cs typeface="Arial"/>
              </a:rPr>
              <a:t>s’ Skills/Role</a:t>
            </a:r>
            <a:endParaRPr kumimoji="0" lang="en-US" sz="2400" b="1" i="0" u="none" strike="noStrike" kern="0" cap="none" spc="0" normalizeH="0" baseline="0" noProof="0" dirty="0">
              <a:ln>
                <a:noFill/>
              </a:ln>
              <a:solidFill>
                <a:schemeClr val="accent6">
                  <a:lumMod val="75000"/>
                </a:schemeClr>
              </a:solidFill>
              <a:effectLst/>
              <a:uLnTx/>
              <a:uFillTx/>
              <a:latin typeface="Arial"/>
              <a:ea typeface="+mj-ea"/>
              <a:cs typeface="Arial"/>
            </a:endParaRPr>
          </a:p>
        </p:txBody>
      </p:sp>
    </p:spTree>
    <p:extLst>
      <p:ext uri="{BB962C8B-B14F-4D97-AF65-F5344CB8AC3E}">
        <p14:creationId xmlns:p14="http://schemas.microsoft.com/office/powerpoint/2010/main" val="102076079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D4514F16-D428-4399-BA40-EC700296DEE8}"/>
              </a:ext>
            </a:extLst>
          </p:cNvPr>
          <p:cNvSpPr txBox="1">
            <a:spLocks/>
          </p:cNvSpPr>
          <p:nvPr/>
        </p:nvSpPr>
        <p:spPr>
          <a:xfrm>
            <a:off x="113187" y="1600200"/>
            <a:ext cx="8582026" cy="52578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We examine institutional investors' impact in a sample of about 200 freezeout offers in Israel.</a:t>
            </a:r>
          </a:p>
          <a:p>
            <a:pPr marL="180000" marR="0" lvl="0" indent="-180000" algn="just" defTabSz="914400" rtl="0" eaLnBrk="0" fontAlgn="base" latinLnBrk="0" hangingPunct="0">
              <a:lnSpc>
                <a:spcPct val="100000"/>
              </a:lnSpc>
              <a:spcBef>
                <a:spcPts val="1200"/>
              </a:spcBef>
              <a:spcAft>
                <a:spcPts val="600"/>
              </a:spcAft>
              <a:buClr>
                <a:srgbClr val="002060"/>
              </a:buClr>
              <a:buSzTx/>
              <a:buFont typeface="Wingdings" pitchFamily="2" charset="2"/>
              <a:buChar char="§"/>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Freezeout offers are "terminal" deals where a rational institutional investors' </a:t>
            </a:r>
            <a:r>
              <a:rPr lang="en-US" sz="3200" kern="0" dirty="0">
                <a:solidFill>
                  <a:prstClr val="black"/>
                </a:solidFill>
                <a:latin typeface="Times New Roman" panose="02020603050405020304" pitchFamily="18" charset="0"/>
                <a:cs typeface="Times New Roman" panose="02020603050405020304" pitchFamily="18" charset="0"/>
              </a:rPr>
              <a:t>position might influence outcome (hence, defend the public).</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lang="en-US" sz="3200" kern="0" dirty="0">
                <a:solidFill>
                  <a:prstClr val="black"/>
                </a:solidFill>
                <a:latin typeface="Times New Roman" panose="02020603050405020304" pitchFamily="18" charset="0"/>
                <a:cs typeface="Times New Roman" panose="02020603050405020304" pitchFamily="18" charset="0"/>
              </a:rPr>
              <a:t>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he choice of Israeli data, where freezeout offers are rejected relatively frequently, affords higher visibility of institutional investors’ impact.</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2">
            <a:extLst>
              <a:ext uri="{FF2B5EF4-FFF2-40B4-BE49-F238E27FC236}">
                <a16:creationId xmlns:a16="http://schemas.microsoft.com/office/drawing/2014/main" id="{C8483AE1-8261-42E4-A179-30E3D5CED3FE}"/>
              </a:ext>
            </a:extLst>
          </p:cNvPr>
          <p:cNvSpPr txBox="1">
            <a:spLocks/>
          </p:cNvSpPr>
          <p:nvPr/>
        </p:nvSpPr>
        <p:spPr>
          <a:xfrm>
            <a:off x="113187" y="604664"/>
            <a:ext cx="9030813"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rPr>
              <a:t>Summary</a:t>
            </a:r>
          </a:p>
        </p:txBody>
      </p:sp>
    </p:spTree>
    <p:extLst>
      <p:ext uri="{BB962C8B-B14F-4D97-AF65-F5344CB8AC3E}">
        <p14:creationId xmlns:p14="http://schemas.microsoft.com/office/powerpoint/2010/main" val="3997404234"/>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3E4DF9EC-1835-406D-A124-80E534F3EFE7}"/>
              </a:ext>
            </a:extLst>
          </p:cNvPr>
          <p:cNvSpPr txBox="1">
            <a:spLocks/>
          </p:cNvSpPr>
          <p:nvPr/>
        </p:nvSpPr>
        <p:spPr>
          <a:xfrm>
            <a:off x="107503" y="1484784"/>
            <a:ext cx="8852767" cy="52578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180000" marR="0" lvl="0" indent="-180000" algn="just" defTabSz="914400" rtl="0" eaLnBrk="0" fontAlgn="base" latinLnBrk="0" hangingPunct="0">
              <a:lnSpc>
                <a:spcPct val="100000"/>
              </a:lnSpc>
              <a:spcBef>
                <a:spcPts val="1200"/>
              </a:spcBef>
              <a:spcAft>
                <a:spcPts val="600"/>
              </a:spcAft>
              <a:buClr>
                <a:srgbClr val="002060"/>
              </a:buClr>
              <a:buSzTx/>
              <a:buFont typeface="Wingdings" pitchFamily="2" charset="2"/>
              <a:buChar char="§"/>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Freezeout offers are rejected more frequently when institutional investors hold the firm.</a:t>
            </a:r>
          </a:p>
          <a:p>
            <a:pPr marL="180000" marR="0" lvl="0" indent="-180000" algn="just" defTabSz="914400" rtl="0" eaLnBrk="0" fontAlgn="base" latinLnBrk="0" hangingPunct="0">
              <a:lnSpc>
                <a:spcPct val="100000"/>
              </a:lnSpc>
              <a:spcBef>
                <a:spcPts val="1200"/>
              </a:spcBef>
              <a:spcAft>
                <a:spcPts val="600"/>
              </a:spcAft>
              <a:buClr>
                <a:srgbClr val="002060"/>
              </a:buClr>
              <a:buSzTx/>
              <a:buFont typeface="Wingdings" pitchFamily="2" charset="2"/>
              <a:buChar char="§"/>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 accepted offers, the offer premium is higher when institutional investors hold the firm.</a:t>
            </a:r>
          </a:p>
          <a:p>
            <a:pPr marL="180000" marR="0" lvl="0" indent="-180000" algn="just" defTabSz="914400" rtl="0" eaLnBrk="0" fontAlgn="base" latinLnBrk="0" hangingPunct="0">
              <a:lnSpc>
                <a:spcPct val="100000"/>
              </a:lnSpc>
              <a:spcBef>
                <a:spcPts val="1200"/>
              </a:spcBef>
              <a:spcAft>
                <a:spcPts val="600"/>
              </a:spcAft>
              <a:buClr>
                <a:srgbClr val="002060"/>
              </a:buClr>
              <a:buSzTx/>
              <a:buFont typeface="Wingdings" pitchFamily="2" charset="2"/>
              <a:buChar char="§"/>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Institutional investors do not appear to play a prudent role when rejecting freezeout offers. With and without institutional investors the share price increases are about equal to the offer premium.</a:t>
            </a:r>
          </a:p>
        </p:txBody>
      </p:sp>
      <p:sp>
        <p:nvSpPr>
          <p:cNvPr id="13" name="Title 2">
            <a:extLst>
              <a:ext uri="{FF2B5EF4-FFF2-40B4-BE49-F238E27FC236}">
                <a16:creationId xmlns:a16="http://schemas.microsoft.com/office/drawing/2014/main" id="{C5E25E92-E3F4-425B-8719-8F388F6BDBDE}"/>
              </a:ext>
            </a:extLst>
          </p:cNvPr>
          <p:cNvSpPr txBox="1">
            <a:spLocks/>
          </p:cNvSpPr>
          <p:nvPr/>
        </p:nvSpPr>
        <p:spPr>
          <a:xfrm>
            <a:off x="35496" y="476672"/>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rPr>
              <a:t>Main Findings</a:t>
            </a:r>
          </a:p>
        </p:txBody>
      </p:sp>
    </p:spTree>
    <p:extLst>
      <p:ext uri="{BB962C8B-B14F-4D97-AF65-F5344CB8AC3E}">
        <p14:creationId xmlns:p14="http://schemas.microsoft.com/office/powerpoint/2010/main" val="1825624391"/>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3E4DF9EC-1835-406D-A124-80E534F3EFE7}"/>
              </a:ext>
            </a:extLst>
          </p:cNvPr>
          <p:cNvSpPr txBox="1">
            <a:spLocks/>
          </p:cNvSpPr>
          <p:nvPr/>
        </p:nvSpPr>
        <p:spPr>
          <a:xfrm>
            <a:off x="110817" y="1292221"/>
            <a:ext cx="8852767" cy="52578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180000" marR="0" lvl="0" indent="-180000" algn="just" defTabSz="914400" rtl="0" eaLnBrk="0" fontAlgn="base" latinLnBrk="0" hangingPunct="0">
              <a:lnSpc>
                <a:spcPct val="100000"/>
              </a:lnSpc>
              <a:spcBef>
                <a:spcPts val="1200"/>
              </a:spcBef>
              <a:spcAft>
                <a:spcPts val="600"/>
              </a:spcAft>
              <a:buClr>
                <a:srgbClr val="002060"/>
              </a:buClr>
              <a:buSzTx/>
              <a:buFont typeface="Wingdings" pitchFamily="2" charset="2"/>
              <a:buChar char="§"/>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200" kern="0" dirty="0">
                <a:solidFill>
                  <a:prstClr val="black"/>
                </a:solidFill>
                <a:latin typeface="Times New Roman" panose="02020603050405020304" pitchFamily="18" charset="0"/>
                <a:cs typeface="Times New Roman" panose="02020603050405020304" pitchFamily="18" charset="0"/>
              </a:rPr>
              <a:t>In</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stitutional</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investors do benefit other investors.</a:t>
            </a:r>
          </a:p>
          <a:p>
            <a:pPr marL="180000" marR="0" lvl="0" indent="-180000" algn="just" defTabSz="914400" rtl="0" eaLnBrk="0" fontAlgn="base" latinLnBrk="0" hangingPunct="0">
              <a:lnSpc>
                <a:spcPct val="100000"/>
              </a:lnSpc>
              <a:spcBef>
                <a:spcPts val="1200"/>
              </a:spcBef>
              <a:spcAft>
                <a:spcPts val="600"/>
              </a:spcAft>
              <a:buClr>
                <a:srgbClr val="002060"/>
              </a:buClr>
              <a:buSzTx/>
              <a:buFont typeface="Wingdings" pitchFamily="2" charset="2"/>
              <a:buChar char="§"/>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Overall, the evidence provides some support to the hypothesis that institutional investors are strategic players in a repeated game or conflict with controlling shareholders.</a:t>
            </a:r>
          </a:p>
          <a:p>
            <a:pPr marL="180000" marR="0" lvl="0" indent="-180000" algn="just" defTabSz="914400" rtl="0" eaLnBrk="0" fontAlgn="base" latinLnBrk="0" hangingPunct="0">
              <a:lnSpc>
                <a:spcPct val="100000"/>
              </a:lnSpc>
              <a:spcBef>
                <a:spcPts val="1200"/>
              </a:spcBef>
              <a:spcAft>
                <a:spcPts val="600"/>
              </a:spcAft>
              <a:buClr>
                <a:srgbClr val="002060"/>
              </a:buClr>
              <a:buSzTx/>
              <a:buFont typeface="Wingdings" pitchFamily="2" charset="2"/>
              <a:buChar char="§"/>
              <a:tabLst/>
              <a:defRPr/>
            </a:pPr>
            <a:r>
              <a:rPr lang="en-US" sz="3200" kern="0" noProof="0" dirty="0">
                <a:solidFill>
                  <a:prstClr val="black"/>
                </a:solidFill>
                <a:latin typeface="Times New Roman" panose="02020603050405020304" pitchFamily="18" charset="0"/>
                <a:cs typeface="Times New Roman" panose="02020603050405020304" pitchFamily="18" charset="0"/>
              </a:rPr>
              <a:t> Should institutional investors be allowed to collude on corporate governance issues? (Black, 1992! </a:t>
            </a:r>
            <a:r>
              <a:rPr lang="en-US" sz="3200" b="1" kern="0" noProof="0" dirty="0">
                <a:solidFill>
                  <a:srgbClr val="FF9933"/>
                </a:solidFill>
                <a:latin typeface="Times New Roman" panose="02020603050405020304" pitchFamily="18" charset="0"/>
                <a:cs typeface="Times New Roman" panose="02020603050405020304" pitchFamily="18" charset="0"/>
              </a:rPr>
              <a:t>☺</a:t>
            </a:r>
            <a:r>
              <a:rPr lang="en-US" sz="3200" kern="0" noProof="0"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80000" marR="0" lvl="0" indent="-180000" algn="just" defTabSz="914400" rtl="0" eaLnBrk="0" fontAlgn="base" latinLnBrk="0" hangingPunct="0">
              <a:lnSpc>
                <a:spcPct val="100000"/>
              </a:lnSpc>
              <a:spcBef>
                <a:spcPts val="1200"/>
              </a:spcBef>
              <a:spcAft>
                <a:spcPts val="600"/>
              </a:spcAft>
              <a:buClr>
                <a:srgbClr val="002060"/>
              </a:buClr>
              <a:buSzTx/>
              <a:buFont typeface="Wingdings" pitchFamily="2" charset="2"/>
              <a:buChar char="§"/>
              <a:tabLst/>
              <a:defRPr/>
            </a:pPr>
            <a:r>
              <a:rPr lang="en-US" sz="3200" kern="0" dirty="0">
                <a:solidFill>
                  <a:prstClr val="black"/>
                </a:solidFill>
                <a:latin typeface="Times New Roman" panose="02020603050405020304" pitchFamily="18" charset="0"/>
                <a:cs typeface="Times New Roman" panose="02020603050405020304" pitchFamily="18" charset="0"/>
              </a:rPr>
              <a:t> More tests are needed to establish the strategic view.</a:t>
            </a:r>
          </a:p>
          <a:p>
            <a:pPr marL="180000" marR="0" lvl="0" indent="-180000" algn="just" defTabSz="914400" rtl="0" eaLnBrk="0" fontAlgn="base" latinLnBrk="0" hangingPunct="0">
              <a:lnSpc>
                <a:spcPct val="100000"/>
              </a:lnSpc>
              <a:spcBef>
                <a:spcPts val="1200"/>
              </a:spcBef>
              <a:spcAft>
                <a:spcPts val="600"/>
              </a:spcAft>
              <a:buClr>
                <a:srgbClr val="002060"/>
              </a:buClr>
              <a:buSzTx/>
              <a:buFont typeface="Wingdings" pitchFamily="2" charset="2"/>
              <a:buChar char="§"/>
              <a:tabLst/>
              <a:defRPr/>
            </a:pP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itle 2">
            <a:extLst>
              <a:ext uri="{FF2B5EF4-FFF2-40B4-BE49-F238E27FC236}">
                <a16:creationId xmlns:a16="http://schemas.microsoft.com/office/drawing/2014/main" id="{C5E25E92-E3F4-425B-8719-8F388F6BDBDE}"/>
              </a:ext>
            </a:extLst>
          </p:cNvPr>
          <p:cNvSpPr txBox="1">
            <a:spLocks/>
          </p:cNvSpPr>
          <p:nvPr/>
        </p:nvSpPr>
        <p:spPr>
          <a:xfrm>
            <a:off x="35496" y="476672"/>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rPr>
              <a:t>Conclusion</a:t>
            </a:r>
          </a:p>
        </p:txBody>
      </p:sp>
    </p:spTree>
    <p:extLst>
      <p:ext uri="{BB962C8B-B14F-4D97-AF65-F5344CB8AC3E}">
        <p14:creationId xmlns:p14="http://schemas.microsoft.com/office/powerpoint/2010/main" val="195458103"/>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B3CE9D1-987E-4EE5-9DFD-3AE086C9914D}"/>
              </a:ext>
            </a:extLst>
          </p:cNvPr>
          <p:cNvSpPr txBox="1">
            <a:spLocks/>
          </p:cNvSpPr>
          <p:nvPr/>
        </p:nvSpPr>
        <p:spPr>
          <a:xfrm>
            <a:off x="1616765" y="2057400"/>
            <a:ext cx="5791200" cy="8382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marR="0" lvl="0" indent="0" algn="ctr" defTabSz="914400" rtl="0" eaLnBrk="0" fontAlgn="base" latinLnBrk="0" hangingPunct="0">
              <a:lnSpc>
                <a:spcPct val="150000"/>
              </a:lnSpc>
              <a:spcBef>
                <a:spcPts val="0"/>
              </a:spcBef>
              <a:spcAft>
                <a:spcPts val="600"/>
              </a:spcAft>
              <a:buClr>
                <a:srgbClr val="002060"/>
              </a:buClr>
              <a:buSzTx/>
              <a:buFont typeface="Wingdings" pitchFamily="2" charset="2"/>
              <a:buNone/>
              <a:tabLst/>
              <a:defRPr/>
            </a:pPr>
            <a:r>
              <a:rPr kumimoji="0" lang="en-US" sz="4400" b="1" i="0" u="none" strike="noStrike" kern="0" cap="none" spc="0" normalizeH="0" baseline="0" noProof="0" dirty="0">
                <a:ln>
                  <a:noFill/>
                </a:ln>
                <a:solidFill>
                  <a:schemeClr val="accent6">
                    <a:lumMod val="75000"/>
                  </a:schemeClr>
                </a:solidFill>
                <a:effectLst/>
                <a:uLnTx/>
                <a:uFillTx/>
                <a:latin typeface="Arial"/>
                <a:ea typeface="+mn-ea"/>
                <a:cs typeface="Arial"/>
              </a:rPr>
              <a:t>THANK YOU</a:t>
            </a:r>
          </a:p>
          <a:p>
            <a:pPr marL="0" marR="0" lvl="0" indent="0" algn="ctr" defTabSz="914400" rtl="0" eaLnBrk="0" fontAlgn="base" latinLnBrk="0" hangingPunct="0">
              <a:lnSpc>
                <a:spcPct val="150000"/>
              </a:lnSpc>
              <a:spcBef>
                <a:spcPts val="0"/>
              </a:spcBef>
              <a:spcAft>
                <a:spcPts val="600"/>
              </a:spcAft>
              <a:buClr>
                <a:srgbClr val="002060"/>
              </a:buClr>
              <a:buSzTx/>
              <a:buFont typeface="Wingdings" pitchFamily="2" charset="2"/>
              <a:buNone/>
              <a:tabLst/>
              <a:defRPr/>
            </a:pPr>
            <a:r>
              <a:rPr lang="en-US" sz="4400" b="1" kern="0" noProof="0" dirty="0">
                <a:solidFill>
                  <a:schemeClr val="accent6">
                    <a:lumMod val="75000"/>
                  </a:schemeClr>
                </a:solidFill>
                <a:latin typeface="Arial"/>
                <a:cs typeface="Arial"/>
              </a:rPr>
              <a:t>Comments welcome!</a:t>
            </a:r>
            <a:endParaRPr kumimoji="0" lang="en-US" sz="4400" b="1" i="0" u="none" strike="noStrike" kern="0" cap="none" spc="0" normalizeH="0" baseline="0" noProof="0" dirty="0">
              <a:ln>
                <a:noFill/>
              </a:ln>
              <a:effectLst/>
              <a:uLnTx/>
              <a:uFillTx/>
              <a:latin typeface="Arial"/>
              <a:ea typeface="+mn-ea"/>
              <a:cs typeface="Arial"/>
            </a:endParaRPr>
          </a:p>
        </p:txBody>
      </p:sp>
    </p:spTree>
    <p:extLst>
      <p:ext uri="{BB962C8B-B14F-4D97-AF65-F5344CB8AC3E}">
        <p14:creationId xmlns:p14="http://schemas.microsoft.com/office/powerpoint/2010/main" val="3484351087"/>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58061F-77D2-4FD0-A5F7-B0166A0CB2B5}"/>
              </a:ext>
            </a:extLst>
          </p:cNvPr>
          <p:cNvSpPr>
            <a:spLocks noGrp="1"/>
          </p:cNvSpPr>
          <p:nvPr>
            <p:ph type="title"/>
          </p:nvPr>
        </p:nvSpPr>
        <p:spPr>
          <a:xfrm>
            <a:off x="18975" y="457200"/>
            <a:ext cx="9144000" cy="762000"/>
          </a:xfrm>
        </p:spPr>
        <p:txBody>
          <a:bodyPr/>
          <a:lstStyle/>
          <a:p>
            <a:pPr algn="ctr" rtl="0"/>
            <a:r>
              <a:rPr lang="en-US" sz="2800" dirty="0">
                <a:solidFill>
                  <a:schemeClr val="accent6">
                    <a:lumMod val="75000"/>
                  </a:schemeClr>
                </a:solidFill>
              </a:rPr>
              <a:t>Differences between firms with and without institutional investors' ownership</a:t>
            </a:r>
          </a:p>
        </p:txBody>
      </p:sp>
      <p:graphicFrame>
        <p:nvGraphicFramePr>
          <p:cNvPr id="4" name="Table 3">
            <a:extLst>
              <a:ext uri="{FF2B5EF4-FFF2-40B4-BE49-F238E27FC236}">
                <a16:creationId xmlns:a16="http://schemas.microsoft.com/office/drawing/2014/main" id="{0D1DC767-B700-4D93-A387-A1EC0C4315C8}"/>
              </a:ext>
            </a:extLst>
          </p:cNvPr>
          <p:cNvGraphicFramePr>
            <a:graphicFrameLocks noGrp="1"/>
          </p:cNvGraphicFramePr>
          <p:nvPr>
            <p:extLst>
              <p:ext uri="{D42A27DB-BD31-4B8C-83A1-F6EECF244321}">
                <p14:modId xmlns:p14="http://schemas.microsoft.com/office/powerpoint/2010/main" val="1480456947"/>
              </p:ext>
            </p:extLst>
          </p:nvPr>
        </p:nvGraphicFramePr>
        <p:xfrm>
          <a:off x="762000" y="1828800"/>
          <a:ext cx="7620000" cy="4266513"/>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707525205"/>
                    </a:ext>
                  </a:extLst>
                </a:gridCol>
                <a:gridCol w="2540000">
                  <a:extLst>
                    <a:ext uri="{9D8B030D-6E8A-4147-A177-3AD203B41FA5}">
                      <a16:colId xmlns:a16="http://schemas.microsoft.com/office/drawing/2014/main" val="2696637575"/>
                    </a:ext>
                  </a:extLst>
                </a:gridCol>
                <a:gridCol w="2540000">
                  <a:extLst>
                    <a:ext uri="{9D8B030D-6E8A-4147-A177-3AD203B41FA5}">
                      <a16:colId xmlns:a16="http://schemas.microsoft.com/office/drawing/2014/main" val="4203387589"/>
                    </a:ext>
                  </a:extLst>
                </a:gridCol>
              </a:tblGrid>
              <a:tr h="930613">
                <a:tc>
                  <a:txBody>
                    <a:bodyPr/>
                    <a:lstStyle/>
                    <a:p>
                      <a:endParaRPr lang="en-US" dirty="0"/>
                    </a:p>
                  </a:txBody>
                  <a:tcPr/>
                </a:tc>
                <a:tc>
                  <a:txBody>
                    <a:bodyPr/>
                    <a:lstStyle/>
                    <a:p>
                      <a:pPr algn="ctr"/>
                      <a:r>
                        <a:rPr lang="en-US" dirty="0"/>
                        <a:t>Institutional Presence [132 obs.]</a:t>
                      </a:r>
                    </a:p>
                  </a:txBody>
                  <a:tcPr/>
                </a:tc>
                <a:tc>
                  <a:txBody>
                    <a:bodyPr/>
                    <a:lstStyle/>
                    <a:p>
                      <a:pPr algn="ctr"/>
                      <a:r>
                        <a:rPr lang="en-US" dirty="0"/>
                        <a:t>No Institutional Presence [69 obs.]</a:t>
                      </a:r>
                    </a:p>
                  </a:txBody>
                  <a:tcPr/>
                </a:tc>
                <a:extLst>
                  <a:ext uri="{0D108BD9-81ED-4DB2-BD59-A6C34878D82A}">
                    <a16:rowId xmlns:a16="http://schemas.microsoft.com/office/drawing/2014/main" val="2854453280"/>
                  </a:ext>
                </a:extLst>
              </a:tr>
              <a:tr h="539164">
                <a:tc>
                  <a:txBody>
                    <a:bodyPr/>
                    <a:lstStyle/>
                    <a:p>
                      <a:r>
                        <a:rPr lang="en-US" dirty="0"/>
                        <a:t>SIZE</a:t>
                      </a:r>
                    </a:p>
                  </a:txBody>
                  <a:tcPr/>
                </a:tc>
                <a:tc>
                  <a:txBody>
                    <a:bodyPr/>
                    <a:lstStyle/>
                    <a:p>
                      <a:pPr algn="ctr"/>
                      <a:r>
                        <a:rPr lang="en-US" dirty="0"/>
                        <a:t>256 M</a:t>
                      </a:r>
                    </a:p>
                  </a:txBody>
                  <a:tcPr/>
                </a:tc>
                <a:tc>
                  <a:txBody>
                    <a:bodyPr/>
                    <a:lstStyle/>
                    <a:p>
                      <a:pPr algn="ctr"/>
                      <a:r>
                        <a:rPr lang="en-US" dirty="0"/>
                        <a:t>69 M</a:t>
                      </a:r>
                    </a:p>
                  </a:txBody>
                  <a:tcPr/>
                </a:tc>
                <a:extLst>
                  <a:ext uri="{0D108BD9-81ED-4DB2-BD59-A6C34878D82A}">
                    <a16:rowId xmlns:a16="http://schemas.microsoft.com/office/drawing/2014/main" val="3030087727"/>
                  </a:ext>
                </a:extLst>
              </a:tr>
              <a:tr h="539164">
                <a:tc>
                  <a:txBody>
                    <a:bodyPr/>
                    <a:lstStyle/>
                    <a:p>
                      <a:r>
                        <a:rPr lang="en-US" dirty="0"/>
                        <a:t>Leverage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69.24%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70.81%</a:t>
                      </a:r>
                    </a:p>
                  </a:txBody>
                  <a:tcPr/>
                </a:tc>
                <a:extLst>
                  <a:ext uri="{0D108BD9-81ED-4DB2-BD59-A6C34878D82A}">
                    <a16:rowId xmlns:a16="http://schemas.microsoft.com/office/drawing/2014/main" val="3565194654"/>
                  </a:ext>
                </a:extLst>
              </a:tr>
              <a:tr h="539164">
                <a:tc>
                  <a:txBody>
                    <a:bodyPr/>
                    <a:lstStyle/>
                    <a:p>
                      <a:r>
                        <a:rPr lang="en-US" dirty="0"/>
                        <a:t>ALPHA (before)</a:t>
                      </a:r>
                    </a:p>
                  </a:txBody>
                  <a:tcPr/>
                </a:tc>
                <a:tc>
                  <a:txBody>
                    <a:bodyPr/>
                    <a:lstStyle/>
                    <a:p>
                      <a:pPr algn="ctr"/>
                      <a:r>
                        <a:rPr lang="en-US" dirty="0"/>
                        <a:t>-.00262%</a:t>
                      </a:r>
                    </a:p>
                  </a:txBody>
                  <a:tcPr/>
                </a:tc>
                <a:tc>
                  <a:txBody>
                    <a:bodyPr/>
                    <a:lstStyle/>
                    <a:p>
                      <a:pPr algn="ctr"/>
                      <a:r>
                        <a:rPr lang="en-US" dirty="0"/>
                        <a:t>.00657%</a:t>
                      </a:r>
                    </a:p>
                  </a:txBody>
                  <a:tcPr/>
                </a:tc>
                <a:extLst>
                  <a:ext uri="{0D108BD9-81ED-4DB2-BD59-A6C34878D82A}">
                    <a16:rowId xmlns:a16="http://schemas.microsoft.com/office/drawing/2014/main" val="1934609290"/>
                  </a:ext>
                </a:extLst>
              </a:tr>
              <a:tr h="539164">
                <a:tc>
                  <a:txBody>
                    <a:bodyPr/>
                    <a:lstStyle/>
                    <a:p>
                      <a:r>
                        <a:rPr lang="en-US" dirty="0"/>
                        <a:t>Controlling Shareholder Holdings</a:t>
                      </a:r>
                    </a:p>
                  </a:txBody>
                  <a:tcPr/>
                </a:tc>
                <a:tc>
                  <a:txBody>
                    <a:bodyPr/>
                    <a:lstStyle/>
                    <a:p>
                      <a:pPr algn="ctr"/>
                      <a:r>
                        <a:rPr lang="en-US" dirty="0"/>
                        <a:t>81.13%</a:t>
                      </a:r>
                    </a:p>
                  </a:txBody>
                  <a:tcPr/>
                </a:tc>
                <a:tc>
                  <a:txBody>
                    <a:bodyPr/>
                    <a:lstStyle/>
                    <a:p>
                      <a:pPr algn="ctr"/>
                      <a:r>
                        <a:rPr lang="en-US" dirty="0"/>
                        <a:t>83.98%</a:t>
                      </a:r>
                    </a:p>
                  </a:txBody>
                  <a:tcPr/>
                </a:tc>
                <a:extLst>
                  <a:ext uri="{0D108BD9-81ED-4DB2-BD59-A6C34878D82A}">
                    <a16:rowId xmlns:a16="http://schemas.microsoft.com/office/drawing/2014/main" val="1830356626"/>
                  </a:ext>
                </a:extLst>
              </a:tr>
              <a:tr h="539164">
                <a:tc>
                  <a:txBody>
                    <a:bodyPr/>
                    <a:lstStyle/>
                    <a:p>
                      <a:r>
                        <a:rPr lang="en-US" dirty="0"/>
                        <a:t> Q</a:t>
                      </a:r>
                    </a:p>
                  </a:txBody>
                  <a:tcPr/>
                </a:tc>
                <a:tc>
                  <a:txBody>
                    <a:bodyPr/>
                    <a:lstStyle/>
                    <a:p>
                      <a:pPr algn="ctr"/>
                      <a:r>
                        <a:rPr lang="en-US" dirty="0"/>
                        <a:t>1.02</a:t>
                      </a:r>
                    </a:p>
                  </a:txBody>
                  <a:tcPr/>
                </a:tc>
                <a:tc>
                  <a:txBody>
                    <a:bodyPr/>
                    <a:lstStyle/>
                    <a:p>
                      <a:pPr algn="ctr"/>
                      <a:r>
                        <a:rPr lang="en-US" dirty="0"/>
                        <a:t>1.04</a:t>
                      </a:r>
                    </a:p>
                  </a:txBody>
                  <a:tcPr/>
                </a:tc>
                <a:extLst>
                  <a:ext uri="{0D108BD9-81ED-4DB2-BD59-A6C34878D82A}">
                    <a16:rowId xmlns:a16="http://schemas.microsoft.com/office/drawing/2014/main" val="3698150477"/>
                  </a:ext>
                </a:extLst>
              </a:tr>
              <a:tr h="539164">
                <a:tc>
                  <a:txBody>
                    <a:bodyPr/>
                    <a:lstStyle/>
                    <a:p>
                      <a:r>
                        <a:rPr lang="en-US" dirty="0"/>
                        <a:t>Institutional holdings</a:t>
                      </a:r>
                    </a:p>
                  </a:txBody>
                  <a:tcPr/>
                </a:tc>
                <a:tc>
                  <a:txBody>
                    <a:bodyPr/>
                    <a:lstStyle/>
                    <a:p>
                      <a:pPr algn="ctr"/>
                      <a:r>
                        <a:rPr lang="en-US" dirty="0"/>
                        <a:t>6.59%</a:t>
                      </a:r>
                    </a:p>
                  </a:txBody>
                  <a:tcPr/>
                </a:tc>
                <a:tc>
                  <a:txBody>
                    <a:bodyPr/>
                    <a:lstStyle/>
                    <a:p>
                      <a:pPr algn="ctr"/>
                      <a:r>
                        <a:rPr lang="en-US" dirty="0"/>
                        <a:t>***</a:t>
                      </a:r>
                    </a:p>
                  </a:txBody>
                  <a:tcPr/>
                </a:tc>
                <a:extLst>
                  <a:ext uri="{0D108BD9-81ED-4DB2-BD59-A6C34878D82A}">
                    <a16:rowId xmlns:a16="http://schemas.microsoft.com/office/drawing/2014/main" val="2111117178"/>
                  </a:ext>
                </a:extLst>
              </a:tr>
            </a:tbl>
          </a:graphicData>
        </a:graphic>
      </p:graphicFrame>
    </p:spTree>
    <p:extLst>
      <p:ext uri="{BB962C8B-B14F-4D97-AF65-F5344CB8AC3E}">
        <p14:creationId xmlns:p14="http://schemas.microsoft.com/office/powerpoint/2010/main" val="10703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B4267B8F-7002-41A5-834F-AFE3B18967D8}"/>
              </a:ext>
            </a:extLst>
          </p:cNvPr>
          <p:cNvSpPr txBox="1">
            <a:spLocks/>
          </p:cNvSpPr>
          <p:nvPr/>
        </p:nvSpPr>
        <p:spPr>
          <a:xfrm>
            <a:off x="152400" y="1905000"/>
            <a:ext cx="8734426" cy="55626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Studies on mergers and acquisitions, in general, present a significant impact of institutional investors.</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Gaspar, Massa, and Matos (2005) </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find that target firms held by institutional investors extract on average a 3% higher premium. </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Chen, Harford, and Li (2007)</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show that concentrated holdings by independent long-term institutions are positively associated with post-merger performance. </a:t>
            </a:r>
            <a:r>
              <a:rPr lang="en-US" sz="2800" kern="0" dirty="0">
                <a:solidFill>
                  <a:sysClr val="windowText" lastClr="000000"/>
                </a:solidFill>
                <a:latin typeface="Times New Roman" panose="02020603050405020304" pitchFamily="18" charset="0"/>
                <a:cs typeface="Times New Roman" panose="02020603050405020304" pitchFamily="18" charset="0"/>
              </a:rPr>
              <a:t>T</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he presence of these institutions also makes withdrawal of “bad” proposals more likely.</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endParaRPr kumimoji="0" lang="en-US" sz="2000" b="0" i="0" u="none" strike="noStrike" kern="0" cap="none" spc="0" normalizeH="0" baseline="0" noProof="0" dirty="0">
              <a:ln>
                <a:noFill/>
              </a:ln>
              <a:solidFill>
                <a:srgbClr val="1F497D">
                  <a:lumMod val="75000"/>
                </a:srgbClr>
              </a:solidFill>
              <a:effectLst/>
              <a:uLnTx/>
              <a:uFillTx/>
              <a:latin typeface="Times New Roman" panose="02020603050405020304" pitchFamily="18" charset="0"/>
              <a:ea typeface="+mn-ea"/>
              <a:cs typeface="Times New Roman" panose="02020603050405020304" pitchFamily="18" charset="0"/>
            </a:endParaRPr>
          </a:p>
          <a:p>
            <a:pPr marL="180000" marR="0" lvl="1" indent="0" algn="just" defTabSz="914400" rtl="0" eaLnBrk="0" fontAlgn="base" latinLnBrk="0" hangingPunct="0">
              <a:lnSpc>
                <a:spcPct val="100000"/>
              </a:lnSpc>
              <a:spcBef>
                <a:spcPts val="0"/>
              </a:spcBef>
              <a:spcAft>
                <a:spcPts val="600"/>
              </a:spcAft>
              <a:buClr>
                <a:srgbClr val="002060"/>
              </a:buClr>
              <a:buSzTx/>
              <a:buFont typeface="Arial" pitchFamily="34" charset="0"/>
              <a:buNone/>
              <a:tabLst/>
              <a:defRPr/>
            </a:pPr>
            <a:endPar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360000" marR="0" lvl="1" indent="-180000" algn="just"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endParaRPr kumimoji="0" lang="en-US" sz="2000" b="0" i="0" u="none" strike="noStrike" kern="0" cap="none" spc="0" normalizeH="0" baseline="0" noProof="0" dirty="0">
              <a:ln>
                <a:noFill/>
              </a:ln>
              <a:solidFill>
                <a:sysClr val="windowText" lastClr="000000"/>
              </a:solidFill>
              <a:effectLst/>
              <a:uLnTx/>
              <a:uFillTx/>
              <a:latin typeface="Arial"/>
              <a:ea typeface="+mn-ea"/>
              <a:cs typeface="Arial"/>
            </a:endParaRPr>
          </a:p>
          <a:p>
            <a:pPr marL="360000" marR="0" lvl="1" indent="-180000" algn="just"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endParaRPr kumimoji="0" lang="en-US" sz="20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5" name="Title 2">
            <a:extLst>
              <a:ext uri="{FF2B5EF4-FFF2-40B4-BE49-F238E27FC236}">
                <a16:creationId xmlns:a16="http://schemas.microsoft.com/office/drawing/2014/main" id="{E5E0C0FF-5CA1-41E6-B8A2-3B86D202B328}"/>
              </a:ext>
            </a:extLst>
          </p:cNvPr>
          <p:cNvSpPr txBox="1">
            <a:spLocks/>
          </p:cNvSpPr>
          <p:nvPr/>
        </p:nvSpPr>
        <p:spPr>
          <a:xfrm>
            <a:off x="381000" y="838200"/>
            <a:ext cx="8305800"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chemeClr val="accent6">
                    <a:lumMod val="75000"/>
                  </a:schemeClr>
                </a:solidFill>
                <a:effectLst/>
                <a:uLnTx/>
                <a:uFillTx/>
                <a:latin typeface="Arial"/>
                <a:ea typeface="+mj-ea"/>
                <a:cs typeface="Arial"/>
              </a:rPr>
              <a:t>Institutional </a:t>
            </a:r>
            <a:r>
              <a:rPr lang="en-US" sz="2400" kern="0" dirty="0">
                <a:solidFill>
                  <a:schemeClr val="accent6">
                    <a:lumMod val="75000"/>
                  </a:schemeClr>
                </a:solidFill>
                <a:latin typeface="Arial"/>
                <a:cs typeface="Arial"/>
              </a:rPr>
              <a:t>I</a:t>
            </a:r>
            <a:r>
              <a:rPr kumimoji="0" lang="en-US" sz="2400" b="1" i="0" u="none" strike="noStrike" kern="0" cap="none" spc="0" normalizeH="0" baseline="0" noProof="0" dirty="0" err="1">
                <a:ln>
                  <a:noFill/>
                </a:ln>
                <a:solidFill>
                  <a:schemeClr val="accent6">
                    <a:lumMod val="75000"/>
                  </a:schemeClr>
                </a:solidFill>
                <a:effectLst/>
                <a:uLnTx/>
                <a:uFillTx/>
                <a:latin typeface="Arial"/>
                <a:ea typeface="+mj-ea"/>
                <a:cs typeface="Arial"/>
              </a:rPr>
              <a:t>nvestors</a:t>
            </a:r>
            <a:r>
              <a:rPr kumimoji="0" lang="en-US" sz="2400" b="1" i="0" u="none" strike="noStrike" kern="0" cap="none" spc="0" normalizeH="0" baseline="0" noProof="0" dirty="0">
                <a:ln>
                  <a:noFill/>
                </a:ln>
                <a:solidFill>
                  <a:schemeClr val="accent6">
                    <a:lumMod val="75000"/>
                  </a:schemeClr>
                </a:solidFill>
                <a:effectLst/>
                <a:uLnTx/>
                <a:uFillTx/>
                <a:latin typeface="Arial"/>
                <a:ea typeface="+mj-ea"/>
                <a:cs typeface="Arial"/>
              </a:rPr>
              <a:t>’ Impact on </a:t>
            </a:r>
            <a:r>
              <a:rPr lang="en-US" sz="2400" kern="0" dirty="0">
                <a:solidFill>
                  <a:schemeClr val="accent6">
                    <a:lumMod val="75000"/>
                  </a:schemeClr>
                </a:solidFill>
                <a:latin typeface="Arial"/>
                <a:cs typeface="Arial"/>
              </a:rPr>
              <a:t>S</a:t>
            </a:r>
            <a:r>
              <a:rPr kumimoji="0" lang="en-US" sz="2400" b="1" i="0" u="none" strike="noStrike" kern="0" cap="none" spc="0" normalizeH="0" baseline="0" noProof="0" dirty="0" err="1">
                <a:ln>
                  <a:noFill/>
                </a:ln>
                <a:solidFill>
                  <a:schemeClr val="accent6">
                    <a:lumMod val="75000"/>
                  </a:schemeClr>
                </a:solidFill>
                <a:effectLst/>
                <a:uLnTx/>
                <a:uFillTx/>
                <a:latin typeface="Arial"/>
                <a:ea typeface="+mj-ea"/>
                <a:cs typeface="Arial"/>
              </a:rPr>
              <a:t>ignificant</a:t>
            </a:r>
            <a:r>
              <a:rPr kumimoji="0" lang="en-US" sz="2400" b="1" i="0" u="none" strike="noStrike" kern="0" cap="none" spc="0" normalizeH="0" baseline="0" noProof="0" dirty="0">
                <a:ln>
                  <a:noFill/>
                </a:ln>
                <a:solidFill>
                  <a:schemeClr val="accent6">
                    <a:lumMod val="75000"/>
                  </a:schemeClr>
                </a:solidFill>
                <a:effectLst/>
                <a:uLnTx/>
                <a:uFillTx/>
                <a:latin typeface="Arial"/>
                <a:ea typeface="+mj-ea"/>
                <a:cs typeface="Arial"/>
              </a:rPr>
              <a:t> </a:t>
            </a:r>
            <a:r>
              <a:rPr lang="en-US" sz="2400" kern="0" dirty="0">
                <a:solidFill>
                  <a:schemeClr val="accent6">
                    <a:lumMod val="75000"/>
                  </a:schemeClr>
                </a:solidFill>
                <a:latin typeface="Arial"/>
                <a:cs typeface="Arial"/>
              </a:rPr>
              <a:t>F</a:t>
            </a:r>
            <a:r>
              <a:rPr kumimoji="0" lang="en-US" sz="2400" b="1" i="0" u="none" strike="noStrike" kern="0" cap="none" spc="0" normalizeH="0" baseline="0" noProof="0" dirty="0" err="1">
                <a:ln>
                  <a:noFill/>
                </a:ln>
                <a:solidFill>
                  <a:schemeClr val="accent6">
                    <a:lumMod val="75000"/>
                  </a:schemeClr>
                </a:solidFill>
                <a:effectLst/>
                <a:uLnTx/>
                <a:uFillTx/>
                <a:latin typeface="Arial"/>
                <a:ea typeface="+mj-ea"/>
                <a:cs typeface="Arial"/>
              </a:rPr>
              <a:t>irm</a:t>
            </a:r>
            <a:r>
              <a:rPr kumimoji="0" lang="en-US" sz="2400" b="1" i="0" u="none" strike="noStrike" kern="0" cap="none" spc="0" normalizeH="0" baseline="0" noProof="0" dirty="0">
                <a:ln>
                  <a:noFill/>
                </a:ln>
                <a:solidFill>
                  <a:schemeClr val="accent6">
                    <a:lumMod val="75000"/>
                  </a:schemeClr>
                </a:solidFill>
                <a:effectLst/>
                <a:uLnTx/>
                <a:uFillTx/>
                <a:latin typeface="Arial"/>
                <a:ea typeface="+mj-ea"/>
                <a:cs typeface="Arial"/>
              </a:rPr>
              <a:t> </a:t>
            </a:r>
            <a:r>
              <a:rPr lang="en-US" sz="2400" kern="0" dirty="0">
                <a:solidFill>
                  <a:schemeClr val="accent6">
                    <a:lumMod val="75000"/>
                  </a:schemeClr>
                </a:solidFill>
                <a:latin typeface="Arial"/>
                <a:cs typeface="Arial"/>
              </a:rPr>
              <a:t>Deals</a:t>
            </a:r>
            <a:endParaRPr kumimoji="0" lang="en-US" sz="2400" b="1" i="0" u="none" strike="noStrike" kern="0" cap="none" spc="0" normalizeH="0" baseline="0" noProof="0" dirty="0">
              <a:ln>
                <a:noFill/>
              </a:ln>
              <a:solidFill>
                <a:schemeClr val="accent6">
                  <a:lumMod val="75000"/>
                </a:schemeClr>
              </a:solidFill>
              <a:effectLst/>
              <a:uLnTx/>
              <a:uFillTx/>
              <a:latin typeface="Arial"/>
              <a:ea typeface="+mj-ea"/>
              <a:cs typeface="Arial"/>
            </a:endParaRPr>
          </a:p>
        </p:txBody>
      </p:sp>
    </p:spTree>
    <p:extLst>
      <p:ext uri="{BB962C8B-B14F-4D97-AF65-F5344CB8AC3E}">
        <p14:creationId xmlns:p14="http://schemas.microsoft.com/office/powerpoint/2010/main" val="386511743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3C085224-A3C3-44AF-BA6C-5B1C90699DB1}"/>
              </a:ext>
            </a:extLst>
          </p:cNvPr>
          <p:cNvSpPr txBox="1">
            <a:spLocks/>
          </p:cNvSpPr>
          <p:nvPr/>
        </p:nvSpPr>
        <p:spPr>
          <a:xfrm>
            <a:off x="78857" y="1143000"/>
            <a:ext cx="8924774" cy="52578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Previously unexplored deal (in this context). </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 expect that in the extreme case</a:t>
            </a:r>
            <a:r>
              <a:rPr kumimoji="0" lang="en-US" sz="2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freeze-out offers, institutional investors’ impact would be beneficial for small investors. </a:t>
            </a:r>
            <a:r>
              <a:rPr lang="en-US" sz="2800" kern="0" baseline="0" dirty="0">
                <a:solidFill>
                  <a:prstClr val="black"/>
                </a:solidFill>
                <a:latin typeface="Times New Roman" panose="02020603050405020304" pitchFamily="18" charset="0"/>
                <a:cs typeface="Times New Roman" panose="02020603050405020304" pitchFamily="18" charset="0"/>
              </a:rPr>
              <a:t>This</a:t>
            </a:r>
            <a:r>
              <a:rPr lang="en-US" sz="3200" kern="0" baseline="0" dirty="0">
                <a:solidFill>
                  <a:prstClr val="black"/>
                </a:solidFill>
                <a:latin typeface="Times New Roman" panose="02020603050405020304" pitchFamily="18" charset="0"/>
                <a:cs typeface="Times New Roman" panose="02020603050405020304" pitchFamily="18" charset="0"/>
              </a:rPr>
              <a:t> </a:t>
            </a:r>
            <a:r>
              <a:rPr lang="en-US" sz="2800" kern="0" baseline="0" dirty="0">
                <a:solidFill>
                  <a:prstClr val="black"/>
                </a:solidFill>
                <a:latin typeface="Times New Roman" panose="02020603050405020304" pitchFamily="18" charset="0"/>
                <a:cs typeface="Times New Roman" panose="02020603050405020304" pitchFamily="18" charset="0"/>
              </a:rPr>
              <a:t>is because</a:t>
            </a:r>
            <a:r>
              <a:rPr lang="en-US" sz="2800" kern="0" dirty="0">
                <a:solidFill>
                  <a:prstClr val="black"/>
                </a:solidFill>
                <a:latin typeface="Times New Roman" panose="02020603050405020304" pitchFamily="18" charset="0"/>
                <a:cs typeface="Times New Roman" panose="02020603050405020304" pitchFamily="18" charset="0"/>
              </a:rPr>
              <a:t> t</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he transaction is </a:t>
            </a:r>
            <a:r>
              <a:rPr lang="en-US" sz="2800" kern="0" noProof="0" dirty="0">
                <a:solidFill>
                  <a:prstClr val="black"/>
                </a:solidFill>
                <a:latin typeface="Times New Roman" panose="02020603050405020304" pitchFamily="18" charset="0"/>
                <a:cs typeface="Times New Roman" panose="02020603050405020304" pitchFamily="18" charset="0"/>
              </a:rPr>
              <a:t>big </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 significant for institutional investors as well, and because public and institutional investors’ interests appear to coincide.</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lang="en-US" sz="2800" kern="0" dirty="0">
                <a:solidFill>
                  <a:schemeClr val="accent6">
                    <a:lumMod val="75000"/>
                  </a:schemeClr>
                </a:solidFill>
                <a:latin typeface="Times New Roman" panose="02020603050405020304" pitchFamily="18" charset="0"/>
                <a:cs typeface="Times New Roman" panose="02020603050405020304" pitchFamily="18" charset="0"/>
              </a:rPr>
              <a:t>Previously unexplored data.</a:t>
            </a:r>
            <a:r>
              <a:rPr lang="en-US" sz="2800" kern="0" dirty="0">
                <a:solidFill>
                  <a:prstClr val="black"/>
                </a:solidFill>
                <a:latin typeface="Times New Roman" panose="02020603050405020304" pitchFamily="18" charset="0"/>
                <a:cs typeface="Times New Roman" panose="02020603050405020304" pitchFamily="18" charset="0"/>
              </a:rPr>
              <a:t> We collect data from an economy where regulation of freezeout offers is extremely lax, and where (consequently?) about half of the offers are rejected.</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lang="en-US" sz="2800" kern="0" dirty="0">
                <a:solidFill>
                  <a:schemeClr val="accent6">
                    <a:lumMod val="75000"/>
                  </a:schemeClr>
                </a:solidFill>
                <a:latin typeface="Times New Roman" panose="02020603050405020304" pitchFamily="18" charset="0"/>
                <a:cs typeface="Times New Roman" panose="02020603050405020304" pitchFamily="18" charset="0"/>
              </a:rPr>
              <a:t>Interesting unexplored (?) hypothesis. </a:t>
            </a:r>
            <a:r>
              <a:rPr lang="en-US" sz="2800" kern="0" dirty="0">
                <a:latin typeface="Times New Roman" panose="02020603050405020304" pitchFamily="18" charset="0"/>
                <a:cs typeface="Times New Roman" panose="02020603050405020304" pitchFamily="18" charset="0"/>
              </a:rPr>
              <a:t>Strategic behavior.</a:t>
            </a:r>
            <a:endParaRPr lang="en-US" sz="2800" kern="0" dirty="0">
              <a:solidFill>
                <a:schemeClr val="accent6">
                  <a:lumMod val="75000"/>
                </a:schemeClr>
              </a:solidFill>
              <a:latin typeface="Times New Roman" panose="02020603050405020304" pitchFamily="18" charset="0"/>
              <a:cs typeface="Times New Roman" panose="02020603050405020304" pitchFamily="18" charset="0"/>
            </a:endParaRP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endParaRPr lang="en-US" sz="2800" kern="0" dirty="0">
              <a:solidFill>
                <a:prstClr val="black"/>
              </a:solidFill>
              <a:latin typeface="Times New Roman" panose="02020603050405020304" pitchFamily="18" charset="0"/>
              <a:cs typeface="Times New Roman" panose="02020603050405020304" pitchFamily="18" charset="0"/>
            </a:endParaRP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itle 2">
            <a:extLst>
              <a:ext uri="{FF2B5EF4-FFF2-40B4-BE49-F238E27FC236}">
                <a16:creationId xmlns:a16="http://schemas.microsoft.com/office/drawing/2014/main" id="{969B06F4-7192-4220-BC2D-2954519AB42F}"/>
              </a:ext>
            </a:extLst>
          </p:cNvPr>
          <p:cNvSpPr txBox="1">
            <a:spLocks/>
          </p:cNvSpPr>
          <p:nvPr/>
        </p:nvSpPr>
        <p:spPr>
          <a:xfrm>
            <a:off x="78856" y="381000"/>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kern="0" dirty="0">
                <a:solidFill>
                  <a:schemeClr val="accent6">
                    <a:lumMod val="75000"/>
                  </a:schemeClr>
                </a:solidFill>
                <a:latin typeface="Arial"/>
                <a:cs typeface="Arial"/>
              </a:rPr>
              <a:t>Contribution</a:t>
            </a:r>
            <a:endPar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endParaRPr>
          </a:p>
        </p:txBody>
      </p:sp>
    </p:spTree>
    <p:extLst>
      <p:ext uri="{BB962C8B-B14F-4D97-AF65-F5344CB8AC3E}">
        <p14:creationId xmlns:p14="http://schemas.microsoft.com/office/powerpoint/2010/main" val="1011315055"/>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027F3250-3359-4687-9482-0045808608CC}"/>
              </a:ext>
            </a:extLst>
          </p:cNvPr>
          <p:cNvSpPr txBox="1">
            <a:spLocks/>
          </p:cNvSpPr>
          <p:nvPr/>
        </p:nvSpPr>
        <p:spPr>
          <a:xfrm>
            <a:off x="88354" y="1676400"/>
            <a:ext cx="8820000" cy="55626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Hypothesis 1 (Null): Institutional investor holdings has no impact on the outcome of freezeout tender offers.</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Hypothesis 2: Institutional investor provide an unbiased rational response to each freezeout offer.</a:t>
            </a:r>
          </a:p>
          <a:p>
            <a:pPr marL="360000" marR="0" lvl="1" indent="-180000" algn="just"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Hypothesis 2a: On average, accepted offers' premia increase with institutional holdings;</a:t>
            </a:r>
          </a:p>
          <a:p>
            <a:pPr marL="360000" marR="0" lvl="1" indent="-180000" algn="just"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Hypothesis 2b: Higher institutional ownership increases the frequency of offer rejection;</a:t>
            </a:r>
          </a:p>
          <a:p>
            <a:pPr marL="360000" marR="0" lvl="1" indent="-180000" algn="just"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Hypothesis 2c: When institutional investors hold the firm, stock price does not retreat after the offer is rejected and its cumulative excess return exceeds on average the offer premium.</a:t>
            </a:r>
          </a:p>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80000" marR="0" lvl="1" indent="0" algn="just" defTabSz="914400" rtl="0" eaLnBrk="0" fontAlgn="base" latinLnBrk="0" hangingPunct="0">
              <a:lnSpc>
                <a:spcPct val="100000"/>
              </a:lnSpc>
              <a:spcBef>
                <a:spcPts val="0"/>
              </a:spcBef>
              <a:spcAft>
                <a:spcPts val="600"/>
              </a:spcAft>
              <a:buClr>
                <a:srgbClr val="002060"/>
              </a:buClr>
              <a:buSzTx/>
              <a:buFont typeface="Arial" pitchFamily="34" charset="0"/>
              <a:buNone/>
              <a:tabLst/>
              <a:defRPr/>
            </a:pPr>
            <a:endPar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80000" marR="0" lvl="1" indent="0" algn="just" defTabSz="914400" rtl="0" eaLnBrk="0" fontAlgn="base" latinLnBrk="0" hangingPunct="0">
              <a:lnSpc>
                <a:spcPct val="100000"/>
              </a:lnSpc>
              <a:spcBef>
                <a:spcPts val="0"/>
              </a:spcBef>
              <a:spcAft>
                <a:spcPts val="600"/>
              </a:spcAft>
              <a:buClr>
                <a:srgbClr val="002060"/>
              </a:buClr>
              <a:buSzTx/>
              <a:buFont typeface="Arial" pitchFamily="34" charset="0"/>
              <a:buNone/>
              <a:tabLst/>
              <a:defRPr/>
            </a:pPr>
            <a:endPar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360000" marR="0" lvl="1" indent="-180000" algn="just"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Arial"/>
              <a:ea typeface="+mn-ea"/>
              <a:cs typeface="Arial"/>
            </a:endParaRPr>
          </a:p>
          <a:p>
            <a:pPr marL="360000" marR="0" lvl="1" indent="-180000" algn="just"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14" name="Title 2">
            <a:extLst>
              <a:ext uri="{FF2B5EF4-FFF2-40B4-BE49-F238E27FC236}">
                <a16:creationId xmlns:a16="http://schemas.microsoft.com/office/drawing/2014/main" id="{761C97F3-7D9D-439F-A9E4-D3B29C94C052}"/>
              </a:ext>
            </a:extLst>
          </p:cNvPr>
          <p:cNvSpPr txBox="1">
            <a:spLocks/>
          </p:cNvSpPr>
          <p:nvPr/>
        </p:nvSpPr>
        <p:spPr>
          <a:xfrm>
            <a:off x="100880" y="533400"/>
            <a:ext cx="9086988"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rPr>
              <a:t>Three Competing Hypotheses</a:t>
            </a:r>
          </a:p>
        </p:txBody>
      </p:sp>
    </p:spTree>
    <p:extLst>
      <p:ext uri="{BB962C8B-B14F-4D97-AF65-F5344CB8AC3E}">
        <p14:creationId xmlns:p14="http://schemas.microsoft.com/office/powerpoint/2010/main" val="231051393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C34D0BAB-CDF3-4D48-9982-B2EEC7537DB0}"/>
              </a:ext>
            </a:extLst>
          </p:cNvPr>
          <p:cNvSpPr txBox="1">
            <a:spLocks/>
          </p:cNvSpPr>
          <p:nvPr/>
        </p:nvSpPr>
        <p:spPr>
          <a:xfrm>
            <a:off x="130886" y="1826840"/>
            <a:ext cx="8820000" cy="5562600"/>
          </a:xfrm>
          <a:prstGeom prst="rect">
            <a:avLst/>
          </a:prstGeom>
        </p:spPr>
        <p:txBody>
          <a:bodyPr/>
          <a:lstStyle>
            <a:lvl1pPr marL="180000" indent="-180000" algn="just" rtl="1" eaLnBrk="0" fontAlgn="base" hangingPunct="0">
              <a:lnSpc>
                <a:spcPct val="150000"/>
              </a:lnSpc>
              <a:spcBef>
                <a:spcPts val="0"/>
              </a:spcBef>
              <a:spcAft>
                <a:spcPts val="600"/>
              </a:spcAft>
              <a:buClr>
                <a:srgbClr val="002060"/>
              </a:buClr>
              <a:buFont typeface="Wingdings" pitchFamily="2" charset="2"/>
              <a:buChar char="§"/>
              <a:defRPr sz="1400" b="0">
                <a:solidFill>
                  <a:schemeClr val="tx1"/>
                </a:solidFill>
                <a:latin typeface="+mn-lt"/>
                <a:ea typeface="+mn-ea"/>
                <a:cs typeface="+mn-cs"/>
              </a:defRPr>
            </a:lvl1pPr>
            <a:lvl2pPr marL="36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2pPr>
            <a:lvl3pPr marL="540000" indent="-180000" algn="just" rtl="1" eaLnBrk="0" fontAlgn="base" hangingPunct="0">
              <a:lnSpc>
                <a:spcPct val="150000"/>
              </a:lnSpc>
              <a:spcBef>
                <a:spcPts val="0"/>
              </a:spcBef>
              <a:spcAft>
                <a:spcPts val="600"/>
              </a:spcAft>
              <a:buClr>
                <a:srgbClr val="002060"/>
              </a:buClr>
              <a:buFont typeface="Arial" pitchFamily="34" charset="0"/>
              <a:buChar char="-"/>
              <a:defRPr sz="1400" b="0">
                <a:solidFill>
                  <a:schemeClr val="tx1"/>
                </a:solidFill>
                <a:latin typeface="+mn-lt"/>
                <a:cs typeface="+mn-cs"/>
              </a:defRPr>
            </a:lvl3pPr>
            <a:lvl4pPr marL="720000" indent="-180000" algn="just" rtl="0" eaLnBrk="0" fontAlgn="base" hangingPunct="0">
              <a:lnSpc>
                <a:spcPct val="100000"/>
              </a:lnSpc>
              <a:spcBef>
                <a:spcPts val="0"/>
              </a:spcBef>
              <a:spcAft>
                <a:spcPts val="600"/>
              </a:spcAft>
              <a:buClr>
                <a:srgbClr val="660066"/>
              </a:buClr>
              <a:buFont typeface="Arial" pitchFamily="34" charset="0"/>
              <a:buChar char="•"/>
              <a:defRPr sz="1400" b="0">
                <a:solidFill>
                  <a:schemeClr val="tx2">
                    <a:lumMod val="50000"/>
                  </a:schemeClr>
                </a:solidFill>
                <a:latin typeface="+mn-lt"/>
                <a:cs typeface="+mn-cs"/>
              </a:defRPr>
            </a:lvl4pPr>
            <a:lvl5pPr marL="2057400" indent="-228600" algn="just" rtl="1" eaLnBrk="0" fontAlgn="base" hangingPunct="0">
              <a:lnSpc>
                <a:spcPct val="120000"/>
              </a:lnSpc>
              <a:spcBef>
                <a:spcPct val="20000"/>
              </a:spcBef>
              <a:spcAft>
                <a:spcPct val="0"/>
              </a:spcAft>
              <a:buFont typeface="Wingdings" pitchFamily="2" charset="2"/>
              <a:buChar char="§"/>
              <a:defRPr sz="1600" b="0">
                <a:solidFill>
                  <a:schemeClr val="accent6">
                    <a:lumMod val="50000"/>
                  </a:schemeClr>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180000" marR="0" lvl="0" indent="-180000" algn="just" defTabSz="914400" rtl="0" eaLnBrk="0" fontAlgn="base" latinLnBrk="0" hangingPunct="0">
              <a:lnSpc>
                <a:spcPct val="100000"/>
              </a:lnSpc>
              <a:spcBef>
                <a:spcPts val="0"/>
              </a:spcBef>
              <a:spcAft>
                <a:spcPts val="600"/>
              </a:spcAft>
              <a:buClr>
                <a:srgbClr val="002060"/>
              </a:buClr>
              <a:buSzTx/>
              <a:buFont typeface="Wingdings" pitchFamily="2" charset="2"/>
              <a:buChar char="§"/>
              <a:tabLst/>
              <a:defRPr/>
            </a:pP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Hypothesis 3: Institutional investor provide a strategic response to freezeout offers</a:t>
            </a:r>
          </a:p>
          <a:p>
            <a:pPr marL="360000" marR="0" lvl="1" indent="-180000" algn="just"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Hypothesis 3a: On average, accepted offers' premia increase with institutional holdings;</a:t>
            </a:r>
          </a:p>
          <a:p>
            <a:pPr marL="360000" marR="0" lvl="1" indent="-180000" algn="just"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Hypothesis 3b: Higher institutional ownership increases the frequency of offer rejection;</a:t>
            </a:r>
          </a:p>
          <a:p>
            <a:pPr lvl="1" rtl="0">
              <a:lnSpc>
                <a:spcPct val="100000"/>
              </a:lnSpc>
              <a:defRPr/>
            </a:pPr>
            <a:r>
              <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Hypothesis 3c: </a:t>
            </a:r>
            <a:r>
              <a:rPr lang="en-US" sz="2400" kern="0" dirty="0">
                <a:solidFill>
                  <a:sysClr val="windowText" lastClr="000000"/>
                </a:solidFill>
                <a:latin typeface="Times New Roman" panose="02020603050405020304" pitchFamily="18" charset="0"/>
                <a:cs typeface="Times New Roman" panose="02020603050405020304" pitchFamily="18" charset="0"/>
              </a:rPr>
              <a:t>When institutional investors hold the firm, stock price may or may not retreat after the offer is rejected and its cumulative excess return may or may not exceed on average the offer premium.</a:t>
            </a:r>
          </a:p>
          <a:p>
            <a:pPr marL="180000" marR="0" lvl="1" indent="0" algn="just" defTabSz="914400" rtl="0" eaLnBrk="0" fontAlgn="base" latinLnBrk="0" hangingPunct="0">
              <a:lnSpc>
                <a:spcPct val="100000"/>
              </a:lnSpc>
              <a:spcBef>
                <a:spcPts val="0"/>
              </a:spcBef>
              <a:spcAft>
                <a:spcPts val="600"/>
              </a:spcAft>
              <a:buClr>
                <a:srgbClr val="002060"/>
              </a:buClr>
              <a:buSzTx/>
              <a:buNone/>
              <a:tabLst/>
              <a:defRPr/>
            </a:pPr>
            <a:endPar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80000" marR="0" lvl="1" indent="0" algn="just" defTabSz="914400" rtl="0" eaLnBrk="0" fontAlgn="base" latinLnBrk="0" hangingPunct="0">
              <a:lnSpc>
                <a:spcPct val="100000"/>
              </a:lnSpc>
              <a:spcBef>
                <a:spcPts val="0"/>
              </a:spcBef>
              <a:spcAft>
                <a:spcPts val="600"/>
              </a:spcAft>
              <a:buClr>
                <a:srgbClr val="002060"/>
              </a:buClr>
              <a:buSzTx/>
              <a:buFont typeface="Arial" pitchFamily="34" charset="0"/>
              <a:buNone/>
              <a:tabLst/>
              <a:defRPr/>
            </a:pPr>
            <a:endPar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80000" marR="0" lvl="1" indent="0" algn="just" defTabSz="914400" rtl="0" eaLnBrk="0" fontAlgn="base" latinLnBrk="0" hangingPunct="0">
              <a:lnSpc>
                <a:spcPct val="100000"/>
              </a:lnSpc>
              <a:spcBef>
                <a:spcPts val="0"/>
              </a:spcBef>
              <a:spcAft>
                <a:spcPts val="600"/>
              </a:spcAft>
              <a:buClr>
                <a:srgbClr val="002060"/>
              </a:buClr>
              <a:buSzTx/>
              <a:buFont typeface="Arial" pitchFamily="34" charset="0"/>
              <a:buNone/>
              <a:tabLst/>
              <a:defRPr/>
            </a:pPr>
            <a:endPar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360000" marR="0" lvl="1" indent="-180000" algn="just"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Arial"/>
              <a:ea typeface="+mn-ea"/>
              <a:cs typeface="Arial"/>
            </a:endParaRPr>
          </a:p>
          <a:p>
            <a:pPr marL="360000" marR="0" lvl="1" indent="-180000" algn="just" defTabSz="914400" rtl="0" eaLnBrk="0" fontAlgn="base" latinLnBrk="0" hangingPunct="0">
              <a:lnSpc>
                <a:spcPct val="100000"/>
              </a:lnSpc>
              <a:spcBef>
                <a:spcPts val="0"/>
              </a:spcBef>
              <a:spcAft>
                <a:spcPts val="600"/>
              </a:spcAft>
              <a:buClr>
                <a:srgbClr val="002060"/>
              </a:buClr>
              <a:buSzTx/>
              <a:buFont typeface="Arial"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16" name="Title 2">
            <a:extLst>
              <a:ext uri="{FF2B5EF4-FFF2-40B4-BE49-F238E27FC236}">
                <a16:creationId xmlns:a16="http://schemas.microsoft.com/office/drawing/2014/main" id="{433EA8BF-F6B3-43BE-A5DE-9B50BB6212E3}"/>
              </a:ext>
            </a:extLst>
          </p:cNvPr>
          <p:cNvSpPr txBox="1">
            <a:spLocks/>
          </p:cNvSpPr>
          <p:nvPr/>
        </p:nvSpPr>
        <p:spPr>
          <a:xfrm>
            <a:off x="-73874" y="548680"/>
            <a:ext cx="9086988"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rPr>
              <a:t>Three Competing Hypotheses</a:t>
            </a:r>
          </a:p>
        </p:txBody>
      </p:sp>
      <p:pic>
        <p:nvPicPr>
          <p:cNvPr id="17" name="Picture 16">
            <a:extLst>
              <a:ext uri="{FF2B5EF4-FFF2-40B4-BE49-F238E27FC236}">
                <a16:creationId xmlns:a16="http://schemas.microsoft.com/office/drawing/2014/main" id="{F9805E34-9C81-4F31-82F0-895397CBC27C}"/>
              </a:ext>
            </a:extLst>
          </p:cNvPr>
          <p:cNvPicPr>
            <a:picLocks noChangeAspect="1"/>
          </p:cNvPicPr>
          <p:nvPr/>
        </p:nvPicPr>
        <p:blipFill rotWithShape="1">
          <a:blip r:embed="rId4" cstate="print"/>
          <a:srcRect l="11631"/>
          <a:stretch/>
        </p:blipFill>
        <p:spPr>
          <a:xfrm>
            <a:off x="3505200" y="5486400"/>
            <a:ext cx="1752600" cy="997074"/>
          </a:xfrm>
          <a:prstGeom prst="rect">
            <a:avLst/>
          </a:prstGeom>
        </p:spPr>
      </p:pic>
    </p:spTree>
    <p:extLst>
      <p:ext uri="{BB962C8B-B14F-4D97-AF65-F5344CB8AC3E}">
        <p14:creationId xmlns:p14="http://schemas.microsoft.com/office/powerpoint/2010/main" val="268997593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A880281-D94F-43AF-813B-D3BEE9DFC9DA}"/>
              </a:ext>
            </a:extLst>
          </p:cNvPr>
          <p:cNvSpPr txBox="1">
            <a:spLocks/>
          </p:cNvSpPr>
          <p:nvPr/>
        </p:nvSpPr>
        <p:spPr>
          <a:xfrm>
            <a:off x="1097071" y="609600"/>
            <a:ext cx="8924775" cy="762000"/>
          </a:xfrm>
          <a:prstGeom prst="rect">
            <a:avLst/>
          </a:prstGeom>
        </p:spPr>
        <p:txBody>
          <a:bodyPr anchor="b"/>
          <a:lstStyle>
            <a:lvl1pPr algn="r" rtl="1" eaLnBrk="0" fontAlgn="base" hangingPunct="0">
              <a:spcBef>
                <a:spcPct val="0"/>
              </a:spcBef>
              <a:spcAft>
                <a:spcPct val="0"/>
              </a:spcAft>
              <a:defRPr lang="he-IL" sz="2000" b="1" dirty="0">
                <a:solidFill>
                  <a:srgbClr val="002060"/>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kern="0" dirty="0">
                <a:solidFill>
                  <a:schemeClr val="accent6">
                    <a:lumMod val="75000"/>
                  </a:schemeClr>
                </a:solidFill>
                <a:latin typeface="Arial"/>
                <a:cs typeface="Arial"/>
              </a:rPr>
              <a:t>Extreme</a:t>
            </a:r>
            <a:r>
              <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rPr>
              <a:t> Economic</a:t>
            </a:r>
            <a:r>
              <a:rPr kumimoji="0" lang="en-US" sz="2800" b="1" i="0" u="none" strike="noStrike" kern="0" cap="none" spc="0" normalizeH="0" noProof="0" dirty="0">
                <a:ln>
                  <a:noFill/>
                </a:ln>
                <a:solidFill>
                  <a:schemeClr val="accent6">
                    <a:lumMod val="75000"/>
                  </a:schemeClr>
                </a:solidFill>
                <a:effectLst/>
                <a:uLnTx/>
                <a:uFillTx/>
                <a:latin typeface="Arial"/>
                <a:ea typeface="+mj-ea"/>
                <a:cs typeface="Arial"/>
              </a:rPr>
              <a:t> Setting</a:t>
            </a:r>
            <a:endParaRPr kumimoji="0" lang="en-US" sz="2800" b="1" i="0" u="none" strike="noStrike" kern="0" cap="none" spc="0" normalizeH="0" baseline="0" noProof="0" dirty="0">
              <a:ln>
                <a:noFill/>
              </a:ln>
              <a:solidFill>
                <a:schemeClr val="accent6">
                  <a:lumMod val="75000"/>
                </a:schemeClr>
              </a:solidFill>
              <a:effectLst/>
              <a:uLnTx/>
              <a:uFillTx/>
              <a:latin typeface="Arial"/>
              <a:ea typeface="+mj-ea"/>
              <a:cs typeface="Arial"/>
            </a:endParaRPr>
          </a:p>
        </p:txBody>
      </p:sp>
      <p:graphicFrame>
        <p:nvGraphicFramePr>
          <p:cNvPr id="5" name="Table 4">
            <a:extLst>
              <a:ext uri="{FF2B5EF4-FFF2-40B4-BE49-F238E27FC236}">
                <a16:creationId xmlns:a16="http://schemas.microsoft.com/office/drawing/2014/main" id="{244C2E8E-B93B-4946-BC7F-6582A5D2DD43}"/>
              </a:ext>
            </a:extLst>
          </p:cNvPr>
          <p:cNvGraphicFramePr>
            <a:graphicFrameLocks noGrp="1"/>
          </p:cNvGraphicFramePr>
          <p:nvPr>
            <p:extLst>
              <p:ext uri="{D42A27DB-BD31-4B8C-83A1-F6EECF244321}">
                <p14:modId xmlns:p14="http://schemas.microsoft.com/office/powerpoint/2010/main" val="3622900611"/>
              </p:ext>
            </p:extLst>
          </p:nvPr>
        </p:nvGraphicFramePr>
        <p:xfrm>
          <a:off x="990600" y="1524000"/>
          <a:ext cx="7239000" cy="4787390"/>
        </p:xfrm>
        <a:graphic>
          <a:graphicData uri="http://schemas.openxmlformats.org/drawingml/2006/table">
            <a:tbl>
              <a:tblPr firstRow="1" firstCol="1" bandRow="1"/>
              <a:tblGrid>
                <a:gridCol w="1809362">
                  <a:extLst>
                    <a:ext uri="{9D8B030D-6E8A-4147-A177-3AD203B41FA5}">
                      <a16:colId xmlns:a16="http://schemas.microsoft.com/office/drawing/2014/main" val="1963391905"/>
                    </a:ext>
                  </a:extLst>
                </a:gridCol>
                <a:gridCol w="1809362">
                  <a:extLst>
                    <a:ext uri="{9D8B030D-6E8A-4147-A177-3AD203B41FA5}">
                      <a16:colId xmlns:a16="http://schemas.microsoft.com/office/drawing/2014/main" val="409138913"/>
                    </a:ext>
                  </a:extLst>
                </a:gridCol>
                <a:gridCol w="1810137">
                  <a:extLst>
                    <a:ext uri="{9D8B030D-6E8A-4147-A177-3AD203B41FA5}">
                      <a16:colId xmlns:a16="http://schemas.microsoft.com/office/drawing/2014/main" val="3475024256"/>
                    </a:ext>
                  </a:extLst>
                </a:gridCol>
                <a:gridCol w="1810139">
                  <a:extLst>
                    <a:ext uri="{9D8B030D-6E8A-4147-A177-3AD203B41FA5}">
                      <a16:colId xmlns:a16="http://schemas.microsoft.com/office/drawing/2014/main" val="2889897728"/>
                    </a:ext>
                  </a:extLst>
                </a:gridCol>
              </a:tblGrid>
              <a:tr h="953516">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Transaction Type</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Merger</a:t>
                      </a:r>
                      <a:br>
                        <a:rPr lang="en-US" sz="1800" b="1" dirty="0">
                          <a:effectLst/>
                          <a:latin typeface="Times New Roman" panose="02020603050405020304" pitchFamily="18" charset="0"/>
                          <a:ea typeface="Calibri" panose="020F0502020204030204" pitchFamily="34" charset="0"/>
                          <a:cs typeface="Arial" panose="020B0604020202020204" pitchFamily="34" charset="0"/>
                        </a:rPr>
                      </a:br>
                      <a:r>
                        <a:rPr lang="en-US" sz="1800" b="1" dirty="0">
                          <a:effectLst/>
                          <a:latin typeface="Times New Roman" panose="02020603050405020304" pitchFamily="18" charset="0"/>
                          <a:ea typeface="Calibri" panose="020F0502020204030204" pitchFamily="34" charset="0"/>
                          <a:cs typeface="Arial" panose="020B0604020202020204" pitchFamily="34" charset="0"/>
                        </a:rPr>
                        <a:t> (US)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Tender Offer (US)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b="1" dirty="0">
                          <a:solidFill>
                            <a:srgbClr val="0033CC"/>
                          </a:solidFill>
                          <a:effectLst/>
                          <a:latin typeface="Times New Roman" panose="02020603050405020304" pitchFamily="18" charset="0"/>
                          <a:ea typeface="Calibri" panose="020F0502020204030204" pitchFamily="34" charset="0"/>
                          <a:cs typeface="Arial" panose="020B0604020202020204" pitchFamily="34" charset="0"/>
                        </a:rPr>
                        <a:t>Tender Offer (Israel)</a:t>
                      </a:r>
                      <a:endParaRPr lang="en-US" sz="1800" b="1" dirty="0">
                        <a:solidFill>
                          <a:srgbClr val="0033CC"/>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333199217"/>
                  </a:ext>
                </a:extLst>
              </a:tr>
              <a:tr h="990598">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Majority</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Majority of shares outstanding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Reach 90% of outstanding shares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solidFill>
                            <a:srgbClr val="0033CC"/>
                          </a:solidFill>
                          <a:effectLst/>
                          <a:latin typeface="Times New Roman" panose="02020603050405020304" pitchFamily="18" charset="0"/>
                          <a:ea typeface="Calibri" panose="020F0502020204030204" pitchFamily="34" charset="0"/>
                          <a:cs typeface="Arial" panose="020B0604020202020204" pitchFamily="34" charset="0"/>
                        </a:rPr>
                        <a:t>Reach 95% of outstanding shares</a:t>
                      </a:r>
                      <a:endParaRPr lang="en-US" sz="1800" dirty="0">
                        <a:solidFill>
                          <a:srgbClr val="0033CC"/>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39247964"/>
                  </a:ext>
                </a:extLst>
              </a:tr>
              <a:tr h="586994">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Board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Approval required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Opinion required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solidFill>
                            <a:srgbClr val="0033CC"/>
                          </a:solidFill>
                          <a:effectLst/>
                          <a:latin typeface="Times New Roman" panose="02020603050405020304" pitchFamily="18" charset="0"/>
                          <a:ea typeface="Calibri" panose="020F0502020204030204" pitchFamily="34" charset="0"/>
                          <a:cs typeface="Arial" panose="020B0604020202020204" pitchFamily="34" charset="0"/>
                        </a:rPr>
                        <a:t>No</a:t>
                      </a:r>
                      <a:endParaRPr lang="en-US" sz="1800" dirty="0">
                        <a:solidFill>
                          <a:srgbClr val="0033CC"/>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64709218"/>
                  </a:ext>
                </a:extLst>
              </a:tr>
              <a:tr h="495300">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Special Committee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Yes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Yes (opine/veto)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solidFill>
                            <a:srgbClr val="0033CC"/>
                          </a:solidFill>
                          <a:effectLst/>
                          <a:latin typeface="Times New Roman" panose="02020603050405020304" pitchFamily="18" charset="0"/>
                          <a:ea typeface="Calibri" panose="020F0502020204030204" pitchFamily="34" charset="0"/>
                          <a:cs typeface="Arial" panose="020B0604020202020204" pitchFamily="34" charset="0"/>
                        </a:rPr>
                        <a:t>No</a:t>
                      </a:r>
                      <a:endParaRPr lang="en-US" sz="1800" dirty="0">
                        <a:solidFill>
                          <a:srgbClr val="0033CC"/>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79625560"/>
                  </a:ext>
                </a:extLst>
              </a:tr>
              <a:tr h="586994">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Fairness Opinion</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Yes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Yes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solidFill>
                            <a:srgbClr val="0033CC"/>
                          </a:solidFill>
                          <a:effectLst/>
                          <a:latin typeface="Times New Roman" panose="02020603050405020304" pitchFamily="18" charset="0"/>
                          <a:ea typeface="Calibri" panose="020F0502020204030204" pitchFamily="34" charset="0"/>
                          <a:cs typeface="Arial" panose="020B0604020202020204" pitchFamily="34" charset="0"/>
                        </a:rPr>
                        <a:t>No</a:t>
                      </a:r>
                      <a:endParaRPr lang="en-US" sz="1800" dirty="0">
                        <a:solidFill>
                          <a:srgbClr val="0033CC"/>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624390069"/>
                  </a:ext>
                </a:extLst>
              </a:tr>
              <a:tr h="495300">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Appraisal rights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Yes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Yes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solidFill>
                            <a:srgbClr val="0033CC"/>
                          </a:solidFill>
                          <a:effectLst/>
                          <a:latin typeface="Times New Roman" panose="02020603050405020304" pitchFamily="18" charset="0"/>
                          <a:ea typeface="Calibri" panose="020F0502020204030204" pitchFamily="34" charset="0"/>
                          <a:cs typeface="Arial" panose="020B0604020202020204" pitchFamily="34" charset="0"/>
                        </a:rPr>
                        <a:t>Depends</a:t>
                      </a:r>
                      <a:endParaRPr lang="en-US" sz="1800" dirty="0">
                        <a:solidFill>
                          <a:srgbClr val="0033CC"/>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43542880"/>
                  </a:ext>
                </a:extLst>
              </a:tr>
              <a:tr h="495300">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Disclosure about company</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Yes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Yes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algn="ctr" rtl="0">
                        <a:lnSpc>
                          <a:spcPct val="107000"/>
                        </a:lnSpc>
                        <a:spcBef>
                          <a:spcPts val="1800"/>
                        </a:spcBef>
                        <a:spcAft>
                          <a:spcPts val="1200"/>
                        </a:spcAft>
                      </a:pPr>
                      <a:r>
                        <a:rPr lang="en-US" sz="1800" dirty="0">
                          <a:solidFill>
                            <a:srgbClr val="0033CC"/>
                          </a:solidFill>
                          <a:effectLst/>
                          <a:latin typeface="Times New Roman" panose="02020603050405020304" pitchFamily="18" charset="0"/>
                          <a:ea typeface="Calibri" panose="020F0502020204030204" pitchFamily="34" charset="0"/>
                          <a:cs typeface="Arial" panose="020B0604020202020204" pitchFamily="34" charset="0"/>
                        </a:rPr>
                        <a:t>No</a:t>
                      </a:r>
                      <a:endParaRPr lang="en-US" sz="1800" dirty="0">
                        <a:solidFill>
                          <a:srgbClr val="0033CC"/>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84443416"/>
                  </a:ext>
                </a:extLst>
              </a:tr>
            </a:tbl>
          </a:graphicData>
        </a:graphic>
      </p:graphicFrame>
    </p:spTree>
    <p:extLst>
      <p:ext uri="{BB962C8B-B14F-4D97-AF65-F5344CB8AC3E}">
        <p14:creationId xmlns:p14="http://schemas.microsoft.com/office/powerpoint/2010/main" val="1670436458"/>
      </p:ext>
    </p:extLst>
  </p:cSld>
  <p:clrMapOvr>
    <a:masterClrMapping/>
  </p:clrMapOvr>
  <p:transition>
    <p:wipe/>
  </p:transition>
</p:sld>
</file>

<file path=ppt/theme/theme1.xml><?xml version="1.0" encoding="utf-8"?>
<a:theme xmlns:a="http://schemas.openxmlformats.org/drawingml/2006/main" name="עיצוב ברירת מחדל">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he-IL" sz="4400" b="0" i="0" u="none" strike="noStrike" cap="none" normalizeH="0" baseline="0" smtClean="0">
            <a:ln>
              <a:noFill/>
            </a:ln>
            <a:solidFill>
              <a:schemeClr val="tx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he-IL" sz="4400" b="0" i="0" u="none" strike="noStrike" cap="none" normalizeH="0" baseline="0" smtClean="0">
            <a:ln>
              <a:noFill/>
            </a:ln>
            <a:solidFill>
              <a:schemeClr val="tx2"/>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עיצוב ברירת מחדל">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he-IL" sz="4400" b="0" i="0" u="none" strike="noStrike" cap="none" normalizeH="0" baseline="0" smtClean="0">
            <a:ln>
              <a:noFill/>
            </a:ln>
            <a:solidFill>
              <a:schemeClr val="tx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he-IL" sz="4400" b="0" i="0" u="none" strike="noStrike" cap="none" normalizeH="0" baseline="0" smtClean="0">
            <a:ln>
              <a:noFill/>
            </a:ln>
            <a:solidFill>
              <a:schemeClr val="tx2"/>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74071</TotalTime>
  <Words>2530</Words>
  <Application>Microsoft Office PowerPoint</Application>
  <PresentationFormat>On-screen Show (4:3)</PresentationFormat>
  <Paragraphs>256</Paragraphs>
  <Slides>44</Slides>
  <Notes>43</Notes>
  <HiddenSlides>1</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44</vt:i4>
      </vt:variant>
    </vt:vector>
  </HeadingPairs>
  <TitlesOfParts>
    <vt:vector size="54" baseType="lpstr">
      <vt:lpstr>Arial</vt:lpstr>
      <vt:lpstr>Calibri</vt:lpstr>
      <vt:lpstr>Cambria Math</vt:lpstr>
      <vt:lpstr>Times New Roman</vt:lpstr>
      <vt:lpstr>Wingdings</vt:lpstr>
      <vt:lpstr>עיצוב ברירת מחדל</vt:lpstr>
      <vt:lpstr>1_עיצוב ברירת מחדל</vt:lpstr>
      <vt:lpstr>ערכת נושא Office</vt:lpstr>
      <vt:lpstr>1_ערכת נושא Office</vt:lpstr>
      <vt:lpstr>3_ערכת נושא Office</vt:lpstr>
      <vt:lpstr>PowerPoint Presentation</vt:lpstr>
      <vt:lpstr>PowerPoint Presentation</vt:lpstr>
      <vt:lpstr>   Freeze-out Tender Offers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Distribution of the Freezeout Offer Premiums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Acceptance Rate as a Function of Tender Offer Premium </vt:lpstr>
      <vt:lpstr>PowerPoint Presentation</vt:lpstr>
      <vt:lpstr>PowerPoint Presentation</vt:lpstr>
      <vt:lpstr>Cumulative Abnormal Returns Surrounding Failed Offers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Differences between firms with and without institutional investors' ownership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Prof. Beni Lauterbach</dc:creator>
  <cp:lastModifiedBy>YAEL</cp:lastModifiedBy>
  <cp:revision>4347</cp:revision>
  <cp:lastPrinted>2016-02-17T17:40:13Z</cp:lastPrinted>
  <dcterms:created xsi:type="dcterms:W3CDTF">2010-02-18T20:45:56Z</dcterms:created>
  <dcterms:modified xsi:type="dcterms:W3CDTF">2017-12-09T18:30:44Z</dcterms:modified>
</cp:coreProperties>
</file>