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</p:sldMasterIdLst>
  <p:notesMasterIdLst>
    <p:notesMasterId r:id="rId18"/>
  </p:notesMasterIdLst>
  <p:sldIdLst>
    <p:sldId id="267" r:id="rId2"/>
    <p:sldId id="354" r:id="rId3"/>
    <p:sldId id="360" r:id="rId4"/>
    <p:sldId id="355" r:id="rId5"/>
    <p:sldId id="356" r:id="rId6"/>
    <p:sldId id="361" r:id="rId7"/>
    <p:sldId id="362" r:id="rId8"/>
    <p:sldId id="357" r:id="rId9"/>
    <p:sldId id="363" r:id="rId10"/>
    <p:sldId id="358" r:id="rId11"/>
    <p:sldId id="364" r:id="rId12"/>
    <p:sldId id="359" r:id="rId13"/>
    <p:sldId id="365" r:id="rId14"/>
    <p:sldId id="366" r:id="rId15"/>
    <p:sldId id="367" r:id="rId16"/>
    <p:sldId id="368" r:id="rId17"/>
  </p:sldIdLst>
  <p:sldSz cx="9144000" cy="6858000" type="overhead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66CC"/>
    <a:srgbClr val="FFFF99"/>
    <a:srgbClr val="FF0066"/>
    <a:srgbClr val="3399FF"/>
    <a:srgbClr val="00CCFF"/>
    <a:srgbClr val="F68E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5" autoAdjust="0"/>
    <p:restoredTop sz="94708" autoAdjust="0"/>
  </p:normalViewPr>
  <p:slideViewPr>
    <p:cSldViewPr snapToGrid="0">
      <p:cViewPr varScale="1">
        <p:scale>
          <a:sx n="100" d="100"/>
          <a:sy n="100" d="100"/>
        </p:scale>
        <p:origin x="123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86CCD-99B4-4AFA-97BA-8FB21968020A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D6987-EC85-4B8F-B590-9FE906425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80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5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SDX Protocol is a 10-point guide for public company boards and shareholders that determines when shareholder and director engagement is appropriate and how to make these engagements valuable and effective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D6987-EC85-4B8F-B590-9FE9064257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39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ValueAct’s</a:t>
            </a:r>
            <a:r>
              <a:rPr lang="en-US" dirty="0"/>
              <a:t> Mason </a:t>
            </a:r>
            <a:r>
              <a:rPr lang="en-US" dirty="0" err="1"/>
              <a:t>Morfit</a:t>
            </a:r>
            <a:r>
              <a:rPr lang="en-US" dirty="0"/>
              <a:t>  shook up Microsoft- 4 year investment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D6987-EC85-4B8F-B590-9FE9064257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8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 is for product to match the market.  If a match, stock is worth $200. If not, stock is worth $0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D6987-EC85-4B8F-B590-9FE9064257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82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satisfied: that players can do better together than alone (this is the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superaddivity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condition) and larger coalitions be more valuable than smaller ones (this is the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monotonicity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condition).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D6987-EC85-4B8F-B590-9FE9064257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144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79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457201"/>
            <a:ext cx="2057400" cy="6049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6019800" cy="6049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159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295400" y="457202"/>
            <a:ext cx="7239000" cy="868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981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31959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431959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403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2"/>
            <a:ext cx="7239000" cy="868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981202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9550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BE3FE-B5F3-462C-BCF8-101BADBA772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01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505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989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81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026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64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214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132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104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676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AD5FF">
                <a:lumMod val="100000"/>
              </a:srgbClr>
            </a:gs>
            <a:gs pos="60000">
              <a:schemeClr val="bg1"/>
            </a:gs>
            <a:gs pos="100000">
              <a:srgbClr val="55B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457202"/>
            <a:ext cx="7239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114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228600" y="990602"/>
            <a:ext cx="609600" cy="474663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  <a:alpha val="3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ltGray">
          <a:xfrm>
            <a:off x="685801" y="1371602"/>
            <a:ext cx="368300" cy="4746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  <a:alpha val="32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ltGray">
          <a:xfrm>
            <a:off x="76200" y="1371602"/>
            <a:ext cx="609600" cy="42227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  <a:alpha val="24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685800" y="914402"/>
            <a:ext cx="31750" cy="10525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457201" y="1447800"/>
            <a:ext cx="8226425" cy="317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" y="914400"/>
            <a:ext cx="1447800" cy="1066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15" descr="Penn Law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1143000"/>
            <a:ext cx="154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781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926841" y="551244"/>
            <a:ext cx="6733694" cy="2322585"/>
          </a:xfrm>
        </p:spPr>
        <p:txBody>
          <a:bodyPr/>
          <a:lstStyle/>
          <a:p>
            <a:r>
              <a:rPr lang="en-US" sz="4000" b="1" dirty="0"/>
              <a:t>A Collaborative Model of the Corporation </a:t>
            </a:r>
            <a:endParaRPr lang="en-US" sz="40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460" y="5721345"/>
            <a:ext cx="3807345" cy="90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000" b="1" dirty="0"/>
              <a:t>Jill E. Fisch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000" b="1" dirty="0"/>
              <a:t>Simone M. Sepe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2403" y="3326037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09035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90502"/>
            <a:ext cx="7239000" cy="868363"/>
          </a:xfrm>
        </p:spPr>
        <p:txBody>
          <a:bodyPr/>
          <a:lstStyle/>
          <a:p>
            <a:r>
              <a:rPr lang="en-US" dirty="0"/>
              <a:t>How to Structure Collaboration – Lessons from Game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50" y="1496218"/>
            <a:ext cx="8229600" cy="4525963"/>
          </a:xfrm>
        </p:spPr>
        <p:txBody>
          <a:bodyPr/>
          <a:lstStyle/>
          <a:p>
            <a:r>
              <a:rPr lang="en-US" sz="2400" dirty="0"/>
              <a:t>Properties of insider-shareholder coalitions</a:t>
            </a:r>
          </a:p>
          <a:p>
            <a:pPr lvl="1"/>
            <a:r>
              <a:rPr lang="en-US" sz="2000" dirty="0"/>
              <a:t>Complementarity of information</a:t>
            </a:r>
          </a:p>
          <a:p>
            <a:pPr lvl="1"/>
            <a:r>
              <a:rPr lang="en-US" sz="2000" dirty="0" err="1"/>
              <a:t>Superaddivity</a:t>
            </a:r>
            <a:endParaRPr lang="en-US" sz="2000" dirty="0"/>
          </a:p>
          <a:p>
            <a:pPr lvl="1"/>
            <a:r>
              <a:rPr lang="en-US" sz="2000" dirty="0" err="1"/>
              <a:t>Monotonocity</a:t>
            </a:r>
            <a:endParaRPr lang="en-US" sz="2000" dirty="0"/>
          </a:p>
          <a:p>
            <a:r>
              <a:rPr lang="en-US" sz="2400" dirty="0"/>
              <a:t>Incentive compatibility</a:t>
            </a:r>
          </a:p>
          <a:p>
            <a:pPr lvl="1"/>
            <a:r>
              <a:rPr lang="en-US" sz="2000" dirty="0"/>
              <a:t>Assignment of economic rights</a:t>
            </a:r>
          </a:p>
          <a:p>
            <a:pPr lvl="2"/>
            <a:r>
              <a:rPr lang="en-US" sz="1800" dirty="0"/>
              <a:t>Based on shareholdings</a:t>
            </a:r>
          </a:p>
          <a:p>
            <a:pPr lvl="1"/>
            <a:r>
              <a:rPr lang="en-US" sz="2000" dirty="0"/>
              <a:t>Assignment of decision-making rights </a:t>
            </a:r>
          </a:p>
          <a:p>
            <a:pPr lvl="2"/>
            <a:r>
              <a:rPr lang="en-US" sz="1800" dirty="0"/>
              <a:t>Shared decision-making structures</a:t>
            </a:r>
          </a:p>
          <a:p>
            <a:pPr lvl="2"/>
            <a:r>
              <a:rPr lang="en-US" sz="1800" dirty="0"/>
              <a:t>Structure and role based on marginal contribution</a:t>
            </a:r>
          </a:p>
          <a:p>
            <a:r>
              <a:rPr lang="en-US" sz="2400" dirty="0"/>
              <a:t>Structure</a:t>
            </a:r>
          </a:p>
          <a:p>
            <a:pPr lvl="1"/>
            <a:r>
              <a:rPr lang="en-US" sz="2000" dirty="0"/>
              <a:t>Formal contracts (including charter and bylaws)</a:t>
            </a:r>
          </a:p>
          <a:p>
            <a:pPr lvl="1"/>
            <a:r>
              <a:rPr lang="en-US" sz="2000" dirty="0"/>
              <a:t>Relational contracts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13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2B0C-50F8-4BF7-AA53-400A7C94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406402"/>
            <a:ext cx="8439150" cy="868363"/>
          </a:xfrm>
        </p:spPr>
        <p:txBody>
          <a:bodyPr/>
          <a:lstStyle/>
          <a:p>
            <a:r>
              <a:rPr lang="en-US" dirty="0"/>
              <a:t>Collaborative Breakdown</a:t>
            </a:r>
            <a:br>
              <a:rPr lang="en-US" dirty="0"/>
            </a:br>
            <a:r>
              <a:rPr lang="en-US" dirty="0"/>
              <a:t>and the Risk of Opportunistic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98E6B-F8B3-4CFE-919A-45DA598E9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Managerial Entrenchment</a:t>
            </a:r>
          </a:p>
          <a:p>
            <a:r>
              <a:rPr lang="en-US" dirty="0"/>
              <a:t>Shareholder Short-termism</a:t>
            </a:r>
          </a:p>
          <a:p>
            <a:r>
              <a:rPr lang="en-US" dirty="0"/>
              <a:t>These risks provide the basis for our regulatory reform proposals</a:t>
            </a:r>
          </a:p>
        </p:txBody>
      </p:sp>
    </p:spTree>
    <p:extLst>
      <p:ext uri="{BB962C8B-B14F-4D97-AF65-F5344CB8AC3E}">
        <p14:creationId xmlns:p14="http://schemas.microsoft.com/office/powerpoint/2010/main" val="432277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457202"/>
            <a:ext cx="8274050" cy="868363"/>
          </a:xfrm>
        </p:spPr>
        <p:txBody>
          <a:bodyPr/>
          <a:lstStyle/>
          <a:p>
            <a:r>
              <a:rPr lang="en-US" dirty="0"/>
              <a:t>Implications of the Collaborative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1670052"/>
            <a:ext cx="8509000" cy="4525963"/>
          </a:xfrm>
        </p:spPr>
        <p:txBody>
          <a:bodyPr/>
          <a:lstStyle/>
          <a:p>
            <a:r>
              <a:rPr lang="en-US" dirty="0"/>
              <a:t>A preference for charter-based governance over unilaterally-adopted bylaws</a:t>
            </a:r>
          </a:p>
          <a:p>
            <a:r>
              <a:rPr lang="en-US" dirty="0"/>
              <a:t>Balancing board and shareholder power in takeover defenses and other areas</a:t>
            </a:r>
          </a:p>
          <a:p>
            <a:r>
              <a:rPr lang="en-US" dirty="0"/>
              <a:t>Reframing the scope of directors’ confidentiality obligations</a:t>
            </a:r>
          </a:p>
        </p:txBody>
      </p:sp>
    </p:spTree>
    <p:extLst>
      <p:ext uri="{BB962C8B-B14F-4D97-AF65-F5344CB8AC3E}">
        <p14:creationId xmlns:p14="http://schemas.microsoft.com/office/powerpoint/2010/main" val="215879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457202"/>
            <a:ext cx="8274050" cy="868363"/>
          </a:xfrm>
        </p:spPr>
        <p:txBody>
          <a:bodyPr/>
          <a:lstStyle/>
          <a:p>
            <a:r>
              <a:rPr lang="en-US" dirty="0"/>
              <a:t>Charters versus bylaws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498602"/>
            <a:ext cx="8229600" cy="4525963"/>
          </a:xfrm>
        </p:spPr>
        <p:txBody>
          <a:bodyPr/>
          <a:lstStyle/>
          <a:p>
            <a:r>
              <a:rPr lang="en-US" dirty="0"/>
              <a:t>Applies to rules of the game decisions</a:t>
            </a:r>
          </a:p>
          <a:p>
            <a:r>
              <a:rPr lang="en-US" dirty="0"/>
              <a:t>Favors joint over unilateral </a:t>
            </a:r>
            <a:r>
              <a:rPr lang="en-US" dirty="0" err="1"/>
              <a:t>decisionmaking</a:t>
            </a:r>
            <a:endParaRPr lang="en-US" dirty="0"/>
          </a:p>
          <a:p>
            <a:r>
              <a:rPr lang="en-US" dirty="0"/>
              <a:t>Concerns</a:t>
            </a:r>
          </a:p>
          <a:p>
            <a:pPr lvl="1"/>
            <a:r>
              <a:rPr lang="en-US" dirty="0"/>
              <a:t>IPO charter provisions</a:t>
            </a:r>
          </a:p>
          <a:p>
            <a:pPr lvl="1"/>
            <a:r>
              <a:rPr lang="en-US" dirty="0"/>
              <a:t>Frozen charters </a:t>
            </a:r>
          </a:p>
          <a:p>
            <a:r>
              <a:rPr lang="en-US" dirty="0"/>
              <a:t>Possible solutions include sunsetting or shareholder initiation</a:t>
            </a:r>
          </a:p>
        </p:txBody>
      </p:sp>
    </p:spTree>
    <p:extLst>
      <p:ext uri="{BB962C8B-B14F-4D97-AF65-F5344CB8AC3E}">
        <p14:creationId xmlns:p14="http://schemas.microsoft.com/office/powerpoint/2010/main" val="2522773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457202"/>
            <a:ext cx="8274050" cy="868363"/>
          </a:xfrm>
        </p:spPr>
        <p:txBody>
          <a:bodyPr/>
          <a:lstStyle/>
          <a:p>
            <a:r>
              <a:rPr lang="en-US" dirty="0"/>
              <a:t>Balancing board and shareholder power in takeover defenses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701800"/>
            <a:ext cx="8229600" cy="4322765"/>
          </a:xfrm>
        </p:spPr>
        <p:txBody>
          <a:bodyPr/>
          <a:lstStyle/>
          <a:p>
            <a:r>
              <a:rPr lang="en-US" dirty="0"/>
              <a:t>Staggered boards, poison pills, say on pay, special shareholder meetings</a:t>
            </a:r>
          </a:p>
          <a:p>
            <a:r>
              <a:rPr lang="en-US" dirty="0"/>
              <a:t>Preference for joint control mechanisms to encourage collaboration</a:t>
            </a:r>
          </a:p>
          <a:p>
            <a:r>
              <a:rPr lang="en-US" dirty="0"/>
              <a:t>Joint control also minimizes the risk of self-dealing</a:t>
            </a:r>
          </a:p>
          <a:p>
            <a:r>
              <a:rPr lang="en-US" dirty="0"/>
              <a:t>Concern</a:t>
            </a:r>
          </a:p>
          <a:p>
            <a:pPr lvl="1"/>
            <a:r>
              <a:rPr lang="en-US" dirty="0"/>
              <a:t>Shareholder use of control to exert leverage</a:t>
            </a:r>
          </a:p>
          <a:p>
            <a:pPr lvl="1"/>
            <a:r>
              <a:rPr lang="en-US" dirty="0"/>
              <a:t>Possible solution – time limits, power limits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695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203202"/>
            <a:ext cx="8274050" cy="868363"/>
          </a:xfrm>
        </p:spPr>
        <p:txBody>
          <a:bodyPr/>
          <a:lstStyle/>
          <a:p>
            <a:r>
              <a:rPr lang="en-US" dirty="0"/>
              <a:t>Reframing the scope of directors’ confidentiality obligations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50" y="1764904"/>
            <a:ext cx="8851900" cy="4837908"/>
          </a:xfrm>
        </p:spPr>
        <p:txBody>
          <a:bodyPr/>
          <a:lstStyle/>
          <a:p>
            <a:r>
              <a:rPr lang="en-US" sz="2400" dirty="0"/>
              <a:t>Traditional confidentiality obligations mitigate against directors sharing information outside the firm</a:t>
            </a:r>
          </a:p>
          <a:p>
            <a:r>
              <a:rPr lang="en-US" sz="2400" dirty="0"/>
              <a:t>Value of institutional board representation depends on information sharing between the director and his/her fund</a:t>
            </a:r>
          </a:p>
          <a:p>
            <a:r>
              <a:rPr lang="en-US" sz="2400" dirty="0"/>
              <a:t>Concerns</a:t>
            </a:r>
          </a:p>
          <a:p>
            <a:pPr lvl="1"/>
            <a:r>
              <a:rPr lang="en-US" sz="2000" dirty="0"/>
              <a:t>Competition or otherwise hurting firm interests</a:t>
            </a:r>
          </a:p>
          <a:p>
            <a:pPr lvl="1"/>
            <a:r>
              <a:rPr lang="en-US" sz="2000" dirty="0"/>
              <a:t>Damaging leaks</a:t>
            </a:r>
          </a:p>
          <a:p>
            <a:pPr lvl="1"/>
            <a:r>
              <a:rPr lang="en-US" sz="2000" dirty="0"/>
              <a:t>Insider trading</a:t>
            </a:r>
          </a:p>
          <a:p>
            <a:r>
              <a:rPr lang="en-US" sz="2400" dirty="0"/>
              <a:t>Possible response may be extending fiduciary obligations to funds’ use of confidential firm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CAEC0E-23EE-4C1D-8E3E-6930C1189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405187"/>
            <a:ext cx="152400" cy="47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DAEA7D-7870-4E93-8E31-B791CD852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405187"/>
            <a:ext cx="152400" cy="47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F8DF09-D5F1-4448-9358-BB7232BC2E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074" y="3668318"/>
            <a:ext cx="1833800" cy="103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37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7ACC-EFBA-405E-B8A1-A489960AE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B8FBD-83C3-42C0-9F7A-713C08623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1695452"/>
            <a:ext cx="8229600" cy="4525963"/>
          </a:xfrm>
        </p:spPr>
        <p:txBody>
          <a:bodyPr/>
          <a:lstStyle/>
          <a:p>
            <a:r>
              <a:rPr lang="en-US" dirty="0"/>
              <a:t>Time to rethink the insider-shareholder relationship in collaborative terms</a:t>
            </a:r>
          </a:p>
          <a:p>
            <a:r>
              <a:rPr lang="en-US" dirty="0"/>
              <a:t>Today’s institutional shareholders offer the potential to increase firm value </a:t>
            </a:r>
          </a:p>
          <a:p>
            <a:r>
              <a:rPr lang="en-US" dirty="0"/>
              <a:t>Mechanisms to facilitate information-sharing and joint </a:t>
            </a:r>
            <a:r>
              <a:rPr lang="en-US" dirty="0" err="1"/>
              <a:t>decisionmaking</a:t>
            </a:r>
            <a:r>
              <a:rPr lang="en-US" dirty="0"/>
              <a:t> facilitate the collaborative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7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Models of the Corporation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74835"/>
            <a:ext cx="8229600" cy="4525963"/>
          </a:xfrm>
        </p:spPr>
        <p:txBody>
          <a:bodyPr/>
          <a:lstStyle/>
          <a:p>
            <a:r>
              <a:rPr lang="en-US" dirty="0"/>
              <a:t>Management-power model</a:t>
            </a:r>
          </a:p>
          <a:p>
            <a:pPr lvl="1"/>
            <a:r>
              <a:rPr lang="en-US" dirty="0" err="1"/>
              <a:t>Berle</a:t>
            </a:r>
            <a:r>
              <a:rPr lang="en-US" dirty="0"/>
              <a:t> &amp; Means</a:t>
            </a:r>
          </a:p>
          <a:p>
            <a:pPr lvl="1"/>
            <a:r>
              <a:rPr lang="en-US" dirty="0"/>
              <a:t>Director Primacy</a:t>
            </a:r>
          </a:p>
          <a:p>
            <a:r>
              <a:rPr lang="en-US" dirty="0"/>
              <a:t>Shareholder-power</a:t>
            </a:r>
          </a:p>
          <a:p>
            <a:r>
              <a:rPr lang="en-US" dirty="0"/>
              <a:t>Both models are essentially confrontational or competitive</a:t>
            </a:r>
          </a:p>
        </p:txBody>
      </p:sp>
    </p:spTree>
    <p:extLst>
      <p:ext uri="{BB962C8B-B14F-4D97-AF65-F5344CB8AC3E}">
        <p14:creationId xmlns:p14="http://schemas.microsoft.com/office/powerpoint/2010/main" val="24086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57202"/>
            <a:ext cx="8128000" cy="868363"/>
          </a:xfrm>
        </p:spPr>
        <p:txBody>
          <a:bodyPr/>
          <a:lstStyle/>
          <a:p>
            <a:r>
              <a:rPr lang="en-US" dirty="0"/>
              <a:t>The Language of Confrontational Theories of Corporate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0181"/>
            <a:ext cx="8229600" cy="4525963"/>
          </a:xfrm>
        </p:spPr>
        <p:txBody>
          <a:bodyPr/>
          <a:lstStyle/>
          <a:p>
            <a:r>
              <a:rPr lang="en-US" dirty="0"/>
              <a:t>Takeover battles</a:t>
            </a:r>
          </a:p>
          <a:p>
            <a:r>
              <a:rPr lang="en-US" dirty="0"/>
              <a:t>Contests for corporate control</a:t>
            </a:r>
          </a:p>
          <a:p>
            <a:r>
              <a:rPr lang="en-US" dirty="0"/>
              <a:t>White knights &amp; poison pill</a:t>
            </a:r>
          </a:p>
          <a:p>
            <a:r>
              <a:rPr lang="en-US" dirty="0"/>
              <a:t>War</a:t>
            </a:r>
          </a:p>
          <a:p>
            <a:r>
              <a:rPr lang="en-US" dirty="0"/>
              <a:t>Wolf packs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164" y="4105469"/>
            <a:ext cx="3998834" cy="223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0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Alternative – </a:t>
            </a:r>
            <a:br>
              <a:rPr lang="en-US" dirty="0"/>
            </a:br>
            <a:r>
              <a:rPr lang="en-US" dirty="0"/>
              <a:t>Insider/Shareholder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88" y="1751047"/>
            <a:ext cx="8229600" cy="4525963"/>
          </a:xfrm>
        </p:spPr>
        <p:txBody>
          <a:bodyPr/>
          <a:lstStyle/>
          <a:p>
            <a:r>
              <a:rPr lang="en-US" dirty="0"/>
              <a:t>Descriptively collaboration is consistent with the prevailing structure of corporate law</a:t>
            </a:r>
          </a:p>
          <a:p>
            <a:r>
              <a:rPr lang="en-US" dirty="0"/>
              <a:t>Collaboration is also consistent with private ordering</a:t>
            </a:r>
          </a:p>
          <a:p>
            <a:r>
              <a:rPr lang="en-US" dirty="0"/>
              <a:t>Our paper offers a normative justification for collaboration in terms of increasing firm economic value </a:t>
            </a:r>
          </a:p>
          <a:p>
            <a:r>
              <a:rPr lang="en-US" dirty="0"/>
              <a:t>Several implications follow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225" y="175104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70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Positive View of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51002"/>
            <a:ext cx="8229600" cy="4525963"/>
          </a:xfrm>
        </p:spPr>
        <p:txBody>
          <a:bodyPr/>
          <a:lstStyle/>
          <a:p>
            <a:r>
              <a:rPr lang="en-US" dirty="0"/>
              <a:t>Private-ordering through corporate charters and bylaws</a:t>
            </a:r>
          </a:p>
          <a:p>
            <a:r>
              <a:rPr lang="en-US" dirty="0"/>
              <a:t>Say on pay</a:t>
            </a:r>
          </a:p>
          <a:p>
            <a:r>
              <a:rPr lang="en-US" dirty="0"/>
              <a:t>Engagement between insiders and Institutional investors</a:t>
            </a:r>
          </a:p>
          <a:p>
            <a:r>
              <a:rPr lang="en-US" dirty="0"/>
              <a:t>Activist investors and longer term operational strategies</a:t>
            </a:r>
          </a:p>
          <a:p>
            <a:r>
              <a:rPr lang="en-US" dirty="0"/>
              <a:t>Anecdotal examples</a:t>
            </a:r>
          </a:p>
        </p:txBody>
      </p:sp>
    </p:spTree>
    <p:extLst>
      <p:ext uri="{BB962C8B-B14F-4D97-AF65-F5344CB8AC3E}">
        <p14:creationId xmlns:p14="http://schemas.microsoft.com/office/powerpoint/2010/main" val="3138396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0AC1AF-0020-4876-8D34-4F04CCFF0F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60016"/>
            <a:ext cx="8229600" cy="3321967"/>
          </a:xfrm>
        </p:spPr>
      </p:pic>
    </p:spTree>
    <p:extLst>
      <p:ext uri="{BB962C8B-B14F-4D97-AF65-F5344CB8AC3E}">
        <p14:creationId xmlns:p14="http://schemas.microsoft.com/office/powerpoint/2010/main" val="312195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ortunedotcom.files.wordpress.com/2014/10/mason_morfit.jpg?w=774&amp;h=447&amp;crop=1">
            <a:extLst>
              <a:ext uri="{FF2B5EF4-FFF2-40B4-BE49-F238E27FC236}">
                <a16:creationId xmlns:a16="http://schemas.microsoft.com/office/drawing/2014/main" id="{FB65FFB1-4E30-4B6C-A43F-A1F2126A8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3355872"/>
            <a:ext cx="4003675" cy="231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Image result for microsoft">
            <a:extLst>
              <a:ext uri="{FF2B5EF4-FFF2-40B4-BE49-F238E27FC236}">
                <a16:creationId xmlns:a16="http://schemas.microsoft.com/office/drawing/2014/main" id="{F6C76022-B128-4984-98CD-B6D27C80CC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52863" y="3109913"/>
            <a:ext cx="1438275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Image result for microsoft">
            <a:extLst>
              <a:ext uri="{FF2B5EF4-FFF2-40B4-BE49-F238E27FC236}">
                <a16:creationId xmlns:a16="http://schemas.microsoft.com/office/drawing/2014/main" id="{5FF0E05F-D09C-4E5D-BC4E-7D0AA0D832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05263" y="3262313"/>
            <a:ext cx="1438275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001135-D7DD-4FE2-B54C-D15447E652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012" y="762793"/>
            <a:ext cx="3266531" cy="144938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298514A-CF39-4076-9768-12526E9547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02176" y="3350367"/>
            <a:ext cx="4092576" cy="46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4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317502"/>
            <a:ext cx="8432800" cy="868363"/>
          </a:xfrm>
        </p:spPr>
        <p:txBody>
          <a:bodyPr/>
          <a:lstStyle/>
          <a:p>
            <a:r>
              <a:rPr lang="en-US" dirty="0"/>
              <a:t>How Collaboration increases Firm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1325565"/>
            <a:ext cx="8229600" cy="4525963"/>
          </a:xfrm>
        </p:spPr>
        <p:txBody>
          <a:bodyPr/>
          <a:lstStyle/>
          <a:p>
            <a:r>
              <a:rPr lang="en-US" dirty="0"/>
              <a:t>Economic importance of information</a:t>
            </a:r>
          </a:p>
          <a:p>
            <a:r>
              <a:rPr lang="en-US" dirty="0"/>
              <a:t>Partial information problem</a:t>
            </a:r>
          </a:p>
          <a:p>
            <a:r>
              <a:rPr lang="en-US" dirty="0"/>
              <a:t>Ability of institutional investors to bring complementary information to corporate decision-making</a:t>
            </a:r>
          </a:p>
          <a:p>
            <a:r>
              <a:rPr lang="en-US" dirty="0"/>
              <a:t>Interpretive value, not just information-gathering</a:t>
            </a:r>
          </a:p>
          <a:p>
            <a:r>
              <a:rPr lang="en-US" dirty="0"/>
              <a:t>Collaboration is the most efficient form of information-sharing between and among insiders and shareholders</a:t>
            </a:r>
          </a:p>
        </p:txBody>
      </p:sp>
    </p:spTree>
    <p:extLst>
      <p:ext uri="{BB962C8B-B14F-4D97-AF65-F5344CB8AC3E}">
        <p14:creationId xmlns:p14="http://schemas.microsoft.com/office/powerpoint/2010/main" val="175908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E390D-8A55-4B29-81CF-D9A0D3D0A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1E1DEC-DD8E-4CC9-8CB0-8CC744041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0" y="4467225"/>
            <a:ext cx="3905250" cy="11715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83F160-04C6-4C94-B04D-B2BEF3920D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0575" y="4086225"/>
            <a:ext cx="2495550" cy="1828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62B772-8A8E-4FA4-B70E-A143D8EBFA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9950" y="1733550"/>
            <a:ext cx="2857500" cy="14287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F6CCF5-CA95-461F-89A5-54131FDDF2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1733550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14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5217</TotalTime>
  <Words>547</Words>
  <Application>Microsoft Office PowerPoint</Application>
  <PresentationFormat>Overhead</PresentationFormat>
  <Paragraphs>89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Tahoma</vt:lpstr>
      <vt:lpstr>Default Design</vt:lpstr>
      <vt:lpstr>A Collaborative Model of the Corporation </vt:lpstr>
      <vt:lpstr>Two Models of the Corporation</vt:lpstr>
      <vt:lpstr>The Language of Confrontational Theories of Corporate Governance</vt:lpstr>
      <vt:lpstr>The Alternative –  Insider/Shareholder Collaboration</vt:lpstr>
      <vt:lpstr>A Positive View of Collaboration</vt:lpstr>
      <vt:lpstr>PowerPoint Presentation</vt:lpstr>
      <vt:lpstr>PowerPoint Presentation</vt:lpstr>
      <vt:lpstr>How Collaboration increases Firm Value</vt:lpstr>
      <vt:lpstr>An Example</vt:lpstr>
      <vt:lpstr>How to Structure Collaboration – Lessons from Game Theory</vt:lpstr>
      <vt:lpstr>Collaborative Breakdown and the Risk of Opportunistic Behavior</vt:lpstr>
      <vt:lpstr>Implications of the Collaborative Model</vt:lpstr>
      <vt:lpstr>Charters versus bylaws</vt:lpstr>
      <vt:lpstr>Balancing board and shareholder power in takeover defenses</vt:lpstr>
      <vt:lpstr>Reframing the scope of directors’ confidentiality obligations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jfisch</dc:creator>
  <cp:lastModifiedBy>Jill Fisch</cp:lastModifiedBy>
  <cp:revision>174</cp:revision>
  <dcterms:created xsi:type="dcterms:W3CDTF">2013-12-14T23:08:53Z</dcterms:created>
  <dcterms:modified xsi:type="dcterms:W3CDTF">2017-12-07T19:03:05Z</dcterms:modified>
</cp:coreProperties>
</file>