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3" r:id="rId9"/>
    <p:sldId id="284" r:id="rId10"/>
    <p:sldId id="285" r:id="rId11"/>
    <p:sldId id="267" r:id="rId12"/>
    <p:sldId id="265" r:id="rId13"/>
    <p:sldId id="266" r:id="rId14"/>
    <p:sldId id="268" r:id="rId15"/>
    <p:sldId id="283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6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E9371-2796-4160-8ED5-BDF5C3073C96}" type="datetimeFigureOut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5374E-3A2C-4143-8CCD-A052A3BC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51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 smtClean="0"/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374E-3A2C-4143-8CCD-A052A3BC870B}" type="slidenum">
              <a:rPr lang="ko-KR" altLang="en-US" smtClean="0"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374E-3A2C-4143-8CCD-A052A3BC870B}" type="slidenum">
              <a:rPr lang="ko-KR" altLang="en-US" smtClean="0"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5374E-3A2C-4143-8CCD-A052A3BC870B}" type="slidenum">
              <a:rPr lang="ko-KR" altLang="en-US" smtClean="0"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77C4-7049-48FD-BBEC-555F1605CED7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B7549-DD15-4830-9E03-BDE3420DE250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AE11-68EB-4816-AA04-2D87C9976356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75CD-6C5C-44BF-A8C8-518B2870412E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0869-177C-4CF6-ACB7-573C63865CDB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491-A5C0-492E-AF90-06F5E17FF5EF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1C6C-333F-4176-A049-24B9CD1CF564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43DF-80B1-4FC0-B6A8-89C42BB96AFD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8854C-E421-44C9-B675-AAD1E899CD16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7FA9-281F-495A-A8ED-DB56B47FD3B3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1EFB1-1D7C-45F6-AAD6-45A3C1D86539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A808B-1853-450C-8041-D2B40C99062E}" type="datetime1">
              <a:rPr lang="ko-KR" altLang="en-US" smtClean="0"/>
              <a:t>2012-07-06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A57B0-3DBE-433B-8EBA-69E532A892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 Challenge for Corporate Governance in Korea: Tragedy of “Ownerless Firms”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err="1" smtClean="0">
                <a:solidFill>
                  <a:schemeClr val="tx1"/>
                </a:solidFill>
              </a:rPr>
              <a:t>Kon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Sik</a:t>
            </a:r>
            <a:r>
              <a:rPr lang="en-US" altLang="ko-KR" dirty="0" smtClean="0">
                <a:solidFill>
                  <a:schemeClr val="tx1"/>
                </a:solidFill>
              </a:rPr>
              <a:t> Kim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Seoul National University 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Political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Allies </a:t>
            </a:r>
          </a:p>
          <a:p>
            <a:r>
              <a:rPr lang="en-US" altLang="ko-KR" dirty="0" smtClean="0"/>
              <a:t>Managers and employees</a:t>
            </a:r>
          </a:p>
          <a:p>
            <a:r>
              <a:rPr lang="en-US" altLang="ko-KR" dirty="0" smtClean="0"/>
              <a:t>Suppliers and distributers</a:t>
            </a:r>
          </a:p>
          <a:p>
            <a:r>
              <a:rPr lang="en-US" altLang="ko-KR" dirty="0" smtClean="0"/>
              <a:t>Government</a:t>
            </a:r>
          </a:p>
          <a:p>
            <a:r>
              <a:rPr lang="en-US" altLang="ko-KR" dirty="0" smtClean="0"/>
              <a:t>Media</a:t>
            </a:r>
          </a:p>
          <a:p>
            <a:r>
              <a:rPr lang="en-US" altLang="ko-KR" dirty="0" smtClean="0"/>
              <a:t>Politicians</a:t>
            </a:r>
          </a:p>
          <a:p>
            <a:r>
              <a:rPr lang="en-US" altLang="ko-KR" dirty="0" smtClean="0"/>
              <a:t>Academia etc. 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Enemies</a:t>
            </a:r>
          </a:p>
          <a:p>
            <a:pPr>
              <a:buFontTx/>
              <a:buChar char="-"/>
            </a:pPr>
            <a:r>
              <a:rPr lang="en-US" altLang="ko-KR" dirty="0" smtClean="0"/>
              <a:t>NGOs</a:t>
            </a:r>
          </a:p>
          <a:p>
            <a:pPr>
              <a:buFontTx/>
              <a:buChar char="-"/>
            </a:pPr>
            <a:r>
              <a:rPr lang="en-US" altLang="ko-KR" dirty="0" smtClean="0"/>
              <a:t>Liberal intellectuals and politicians</a:t>
            </a:r>
          </a:p>
          <a:p>
            <a:pPr>
              <a:buNone/>
            </a:pPr>
            <a:r>
              <a:rPr lang="en-US" altLang="ko-KR" dirty="0" smtClean="0"/>
              <a:t>- General investors, including foreign investors 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Changes in Political Environment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Growing general antipathy toward </a:t>
            </a:r>
            <a:r>
              <a:rPr lang="en-US" altLang="ko-KR" i="1" dirty="0" err="1" smtClean="0"/>
              <a:t>chaebol</a:t>
            </a:r>
            <a:r>
              <a:rPr lang="en-US" altLang="ko-KR" dirty="0" smtClean="0"/>
              <a:t> owners</a:t>
            </a:r>
          </a:p>
          <a:p>
            <a:r>
              <a:rPr lang="en-US" altLang="ko-KR" dirty="0" smtClean="0"/>
              <a:t>Causes: </a:t>
            </a:r>
          </a:p>
          <a:p>
            <a:r>
              <a:rPr lang="en-US" altLang="ko-KR" dirty="0" smtClean="0"/>
              <a:t>- unfair business practices related to dynasty-like succession</a:t>
            </a:r>
          </a:p>
          <a:p>
            <a:r>
              <a:rPr lang="en-US" altLang="ko-KR" dirty="0" smtClean="0"/>
              <a:t>- growing gap between the rich and the poor (</a:t>
            </a:r>
            <a:r>
              <a:rPr lang="en-US" altLang="ko-KR" i="1" dirty="0" err="1" smtClean="0"/>
              <a:t>chaebol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firms and small and medium size firms</a:t>
            </a:r>
          </a:p>
          <a:p>
            <a:r>
              <a:rPr lang="en-US" altLang="ko-KR" dirty="0" smtClean="0"/>
              <a:t>- Negative happenings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Unfair business practice - old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Issuance of equity securities to heirs of CMS at unfair prices – Samsung Group</a:t>
            </a:r>
          </a:p>
          <a:p>
            <a:r>
              <a:rPr lang="en-US" altLang="ko-KR" dirty="0" smtClean="0"/>
              <a:t>Some of those involved in this kind of scheme got convicted. </a:t>
            </a:r>
          </a:p>
          <a:p>
            <a:r>
              <a:rPr lang="en-US" altLang="ko-KR" dirty="0" smtClean="0"/>
              <a:t>Chairman Lee of Samsung Group narrowly avoided conviction by the 6-5 decision at the Supreme Court. 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Unfair business practice – recent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Corporate opportunity + self dealing</a:t>
            </a:r>
          </a:p>
          <a:p>
            <a:r>
              <a:rPr lang="en-US" altLang="ko-KR" dirty="0" smtClean="0"/>
              <a:t>1. X, a son of CMS, sets up a new firm Y</a:t>
            </a:r>
          </a:p>
          <a:p>
            <a:r>
              <a:rPr lang="en-US" altLang="ko-KR" dirty="0" smtClean="0"/>
              <a:t>2. all the member firms exclusively deal with Y at unfair(or apparently fair) prices</a:t>
            </a:r>
          </a:p>
          <a:p>
            <a:r>
              <a:rPr lang="en-US" altLang="ko-KR" dirty="0" smtClean="0"/>
              <a:t>3. Y goes public </a:t>
            </a:r>
          </a:p>
          <a:p>
            <a:r>
              <a:rPr lang="en-US" altLang="ko-KR" dirty="0" smtClean="0"/>
              <a:t>4. X secures the control block </a:t>
            </a:r>
            <a:r>
              <a:rPr lang="en-US" altLang="ko-KR" dirty="0" smtClean="0"/>
              <a:t>in the </a:t>
            </a:r>
            <a:r>
              <a:rPr lang="en-US" altLang="ko-KR" smtClean="0"/>
              <a:t>parent company with </a:t>
            </a:r>
            <a:r>
              <a:rPr lang="en-US" altLang="ko-KR" dirty="0" smtClean="0"/>
              <a:t>the funds from the IPO</a:t>
            </a:r>
          </a:p>
          <a:p>
            <a:r>
              <a:rPr lang="en-US" altLang="ko-KR" dirty="0" smtClean="0"/>
              <a:t>Ex. Hyundai Motor Co. Group (An investment of $3 million has grown to about $2 billion in 11 years.)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Controversial business practices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It is a wide-spread practice for heirs of CMS to engage in business activities with the expectation of the group support.  </a:t>
            </a:r>
          </a:p>
          <a:p>
            <a:r>
              <a:rPr lang="en-US" altLang="ko-KR" dirty="0" smtClean="0"/>
              <a:t>Some daughters of </a:t>
            </a:r>
            <a:r>
              <a:rPr lang="en-US" altLang="ko-KR" i="1" dirty="0" err="1" smtClean="0"/>
              <a:t>chaebol</a:t>
            </a:r>
            <a:r>
              <a:rPr lang="en-US" altLang="ko-KR" dirty="0" smtClean="0"/>
              <a:t> had to move out of the bakery business due to the public criticism that they drive independent bakery shops out of business.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Political Environment – 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2012 is the year of the election: general election in April and the presidential election in December</a:t>
            </a:r>
          </a:p>
          <a:p>
            <a:r>
              <a:rPr lang="en-US" altLang="ko-KR" dirty="0" smtClean="0"/>
              <a:t>Politicians turn to this issue to seek votes </a:t>
            </a:r>
          </a:p>
          <a:p>
            <a:r>
              <a:rPr lang="en-US" altLang="ko-KR" dirty="0" smtClean="0"/>
              <a:t>- regulating inter-company shareholding</a:t>
            </a:r>
          </a:p>
          <a:p>
            <a:r>
              <a:rPr lang="en-US" altLang="ko-KR" dirty="0" smtClean="0"/>
              <a:t>- encouraging the National Pension Fund to play a more active role in corporate governance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Tragedy of “Ownerless Firms”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Even among large listed firms, only a handful of them have no individual controlling shareholder.  These firms are often called “ownerless firms”</a:t>
            </a:r>
          </a:p>
          <a:p>
            <a:r>
              <a:rPr lang="en-US" altLang="ko-KR" dirty="0" smtClean="0"/>
              <a:t>Most of ownerless firms are former government-owned firms which have gone public as a way of privatization. </a:t>
            </a:r>
          </a:p>
          <a:p>
            <a:r>
              <a:rPr lang="en-US" altLang="ko-KR" dirty="0" smtClean="0"/>
              <a:t>Most financial holding companies with bank subsidiaries have no controlling shareholders.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Tragedy of Ownerless Firms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POSCO: steel manufacturer</a:t>
            </a:r>
          </a:p>
          <a:p>
            <a:r>
              <a:rPr lang="en-US" altLang="ko-KR" dirty="0" smtClean="0"/>
              <a:t>KT: telecom firm</a:t>
            </a:r>
          </a:p>
          <a:p>
            <a:r>
              <a:rPr lang="en-US" altLang="ko-KR" dirty="0" smtClean="0"/>
              <a:t>KT&amp;G: tobacco and ginseng firm</a:t>
            </a:r>
          </a:p>
          <a:p>
            <a:r>
              <a:rPr lang="en-US" altLang="ko-KR" dirty="0" smtClean="0"/>
              <a:t>KB Financial Holdings</a:t>
            </a:r>
          </a:p>
          <a:p>
            <a:r>
              <a:rPr lang="en-US" altLang="ko-KR" dirty="0" err="1" smtClean="0"/>
              <a:t>Shinhan</a:t>
            </a:r>
            <a:r>
              <a:rPr lang="en-US" altLang="ko-KR" dirty="0" smtClean="0"/>
              <a:t> Financial Holdings</a:t>
            </a:r>
          </a:p>
          <a:p>
            <a:r>
              <a:rPr lang="en-US" altLang="ko-KR" dirty="0" err="1" smtClean="0"/>
              <a:t>Hana</a:t>
            </a:r>
            <a:r>
              <a:rPr lang="en-US" altLang="ko-KR" dirty="0" smtClean="0"/>
              <a:t> Financial Holdings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Tragedy of Ownerless Firms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dirty="0" smtClean="0"/>
              <a:t>Ownerless firms are supposed to be run by professional managers elected by the board.</a:t>
            </a:r>
          </a:p>
          <a:p>
            <a:pPr fontAlgn="base"/>
            <a:r>
              <a:rPr lang="en-US" altLang="ko-KR" dirty="0" smtClean="0"/>
              <a:t>The board of directors is in turn composed primarily of outsiders. </a:t>
            </a:r>
          </a:p>
          <a:p>
            <a:pPr fontAlgn="base"/>
            <a:r>
              <a:rPr lang="en-US" altLang="ko-KR" dirty="0" smtClean="0"/>
              <a:t>Most of them have been enjoying an excellent reputation in terms of corporate governance.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Tragedy of Ownerless Firms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CEO changes in all these firms after the change of government in 2008</a:t>
            </a:r>
          </a:p>
          <a:p>
            <a:r>
              <a:rPr lang="en-US" altLang="ko-KR" dirty="0" smtClean="0"/>
              <a:t>Most of the changes occurred in awkward situations.</a:t>
            </a:r>
          </a:p>
          <a:p>
            <a:r>
              <a:rPr lang="en-US" altLang="ko-KR" dirty="0" smtClean="0"/>
              <a:t>CEO of KT resigned as he was indicted for taking bribes from the CEO of its subsidiary.</a:t>
            </a:r>
          </a:p>
          <a:p>
            <a:r>
              <a:rPr lang="en-US" altLang="ko-KR" dirty="0" smtClean="0"/>
              <a:t>CEO of POSCO stepped down in the middle of his term, and a close aide to President Lee is reported to have influenced the succession process.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is Corporate Governance Change?</a:t>
            </a:r>
          </a:p>
          <a:p>
            <a:r>
              <a:rPr lang="en-US" altLang="ko-KR" dirty="0" smtClean="0"/>
              <a:t>Controlling Minority S/H(CMS) Structure</a:t>
            </a:r>
          </a:p>
          <a:p>
            <a:r>
              <a:rPr lang="en-US" altLang="ko-KR" dirty="0" smtClean="0"/>
              <a:t>Corporate Governance and Political Environment</a:t>
            </a:r>
          </a:p>
          <a:p>
            <a:r>
              <a:rPr lang="en-US" altLang="ko-KR" dirty="0" smtClean="0"/>
              <a:t>A Problem of Corporate Governance Change? – Tragedy of “Ownerless Firms” </a:t>
            </a:r>
          </a:p>
          <a:p>
            <a:r>
              <a:rPr lang="en-US" altLang="ko-KR" dirty="0" smtClean="0"/>
              <a:t>Conclusion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Tragedy of Ownerless Firms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Growing concern that these ownerless firms turn into spoils of the power elites.</a:t>
            </a:r>
          </a:p>
          <a:p>
            <a:r>
              <a:rPr lang="en-US" altLang="ko-KR" dirty="0" smtClean="0"/>
              <a:t>Ownerless firms may provide job opportunities and business opportunities. </a:t>
            </a:r>
          </a:p>
          <a:p>
            <a:r>
              <a:rPr lang="en-US" altLang="ko-KR" dirty="0" smtClean="0"/>
              <a:t>CEO change may occur whenever there is a change in political leadership.  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Tragedy of Ownerless Firms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such phenomenon continues, the ownerless firms will likely stagnate due to the so-called “tragedy of commons”. </a:t>
            </a:r>
          </a:p>
          <a:p>
            <a:r>
              <a:rPr lang="en-US" altLang="ko-KR" dirty="0" smtClean="0"/>
              <a:t>As long as the tragedy of ownerless firms is not reined in, it may not be wise to turn </a:t>
            </a:r>
            <a:r>
              <a:rPr lang="en-US" altLang="ko-KR" i="1" dirty="0" err="1" smtClean="0"/>
              <a:t>chaebol</a:t>
            </a:r>
            <a:r>
              <a:rPr lang="en-US" altLang="ko-KR" dirty="0" smtClean="0"/>
              <a:t> firms into ownerless firms.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The tragedy of ownerless firms is a part of a bigger problem of ownerless institutions in Korea. </a:t>
            </a:r>
          </a:p>
          <a:p>
            <a:r>
              <a:rPr lang="en-US" altLang="ko-KR" dirty="0" smtClean="0"/>
              <a:t>Ownerless institutions rarely succeed in Korea. An owner often exists even in non-profit institutions, such as churches, universities and hospitals. </a:t>
            </a:r>
          </a:p>
          <a:p>
            <a:r>
              <a:rPr lang="en-US" altLang="ko-KR" dirty="0" smtClean="0"/>
              <a:t>While people are critical of </a:t>
            </a:r>
            <a:r>
              <a:rPr lang="en-US" altLang="ko-KR" i="1" dirty="0" err="1" smtClean="0"/>
              <a:t>chaebol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owners</a:t>
            </a:r>
            <a:r>
              <a:rPr lang="en-US" altLang="ko-KR" i="1" dirty="0" smtClean="0"/>
              <a:t>,</a:t>
            </a:r>
            <a:r>
              <a:rPr lang="en-US" altLang="ko-KR" dirty="0" smtClean="0"/>
              <a:t> they generally believe that an ownerless institution will rarely succeed.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It is difficult to change the existing CMS structure into a widely dispersed ownership structure. </a:t>
            </a:r>
          </a:p>
          <a:p>
            <a:r>
              <a:rPr lang="en-US" altLang="ko-KR" dirty="0" smtClean="0"/>
              <a:t>It seems even more difficult for ownerless firms to compete adequately with </a:t>
            </a:r>
            <a:r>
              <a:rPr lang="en-US" altLang="ko-KR" i="1" dirty="0" err="1" smtClean="0"/>
              <a:t>chaebol</a:t>
            </a:r>
            <a:r>
              <a:rPr lang="en-US" altLang="ko-KR" dirty="0" smtClean="0"/>
              <a:t> firms.  </a:t>
            </a:r>
          </a:p>
          <a:p>
            <a:r>
              <a:rPr lang="en-US" altLang="ko-KR" dirty="0" smtClean="0"/>
              <a:t>A challenge for Korea is how to secure an environment that enables an ownerless firm to operate efficiently without falling prey to the power elites.  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Emergence of successful ownerless firms (and institutions) may be regarded as evidence that Korea has actually joined the ranks of advanced countries.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Thank you very much!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Corporate Governance 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Debate as to convergence vs. path dependence in corporate governance</a:t>
            </a:r>
          </a:p>
          <a:p>
            <a:r>
              <a:rPr lang="en-US" altLang="ko-KR" dirty="0" smtClean="0"/>
              <a:t>Q: How do you measure the change in corporate governance?</a:t>
            </a:r>
          </a:p>
          <a:p>
            <a:r>
              <a:rPr lang="en-US" altLang="ko-KR" dirty="0" smtClean="0"/>
              <a:t>A: The most fundamental criterion seems to be the purpose for which firms are actually managed. </a:t>
            </a:r>
          </a:p>
          <a:p>
            <a:r>
              <a:rPr lang="en-US" altLang="ko-KR" dirty="0" smtClean="0"/>
              <a:t>It is difficult to grasp from outside such purposes of firms.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Corporate Governance 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Instead, it is easier to identify those who control a firm. </a:t>
            </a:r>
          </a:p>
          <a:p>
            <a:r>
              <a:rPr lang="en-US" altLang="ko-KR" dirty="0" smtClean="0"/>
              <a:t>Depending on who controls a firm, the firm’s behavior may differ.   </a:t>
            </a:r>
          </a:p>
          <a:p>
            <a:r>
              <a:rPr lang="en-US" altLang="ko-KR" dirty="0" smtClean="0"/>
              <a:t>In identifying a controller, the share ownership structure is crucial. </a:t>
            </a:r>
          </a:p>
          <a:p>
            <a:r>
              <a:rPr lang="en-US" altLang="ko-KR" dirty="0" smtClean="0"/>
              <a:t>Ownership structure -&gt; controller -&gt; firm’s behavior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CMS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ownership structure of large Korean firms is often characterized as controlling minority shareholder (CMS) structure.</a:t>
            </a:r>
          </a:p>
          <a:p>
            <a:r>
              <a:rPr lang="en-US" altLang="ko-KR" dirty="0" smtClean="0"/>
              <a:t>A controlling minority shareholder effectively controls the whole group of firms with the help of inter-company shareholdings.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CMS Structure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6</a:t>
            </a:fld>
            <a:endParaRPr lang="ko-KR" altLang="en-US"/>
          </a:p>
        </p:txBody>
      </p:sp>
      <p:grpSp>
        <p:nvGrpSpPr>
          <p:cNvPr id="5" name="내용 개체 틀 4"/>
          <p:cNvGrpSpPr>
            <a:grpSpLocks noGrp="1"/>
          </p:cNvGrpSpPr>
          <p:nvPr/>
        </p:nvGrpSpPr>
        <p:grpSpPr>
          <a:xfrm>
            <a:off x="457200" y="1600200"/>
            <a:ext cx="8229600" cy="4525963"/>
            <a:chOff x="1043608" y="1664864"/>
            <a:chExt cx="7175612" cy="3296049"/>
          </a:xfrm>
        </p:grpSpPr>
        <p:grpSp>
          <p:nvGrpSpPr>
            <p:cNvPr id="6" name="그룹 4"/>
            <p:cNvGrpSpPr/>
            <p:nvPr/>
          </p:nvGrpSpPr>
          <p:grpSpPr>
            <a:xfrm>
              <a:off x="4932040" y="1664864"/>
              <a:ext cx="1440160" cy="540000"/>
              <a:chOff x="2915816" y="2132856"/>
              <a:chExt cx="1440160" cy="540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직사각형 3"/>
              <p:cNvSpPr/>
              <p:nvPr/>
            </p:nvSpPr>
            <p:spPr>
              <a:xfrm>
                <a:off x="2915816" y="2132856"/>
                <a:ext cx="1440160" cy="54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TextBox 2"/>
              <p:cNvSpPr txBox="1"/>
              <p:nvPr/>
            </p:nvSpPr>
            <p:spPr>
              <a:xfrm>
                <a:off x="2987824" y="220486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CMS</a:t>
                </a:r>
              </a:p>
            </p:txBody>
          </p:sp>
        </p:grpSp>
        <p:grpSp>
          <p:nvGrpSpPr>
            <p:cNvPr id="7" name="그룹 5"/>
            <p:cNvGrpSpPr/>
            <p:nvPr/>
          </p:nvGrpSpPr>
          <p:grpSpPr>
            <a:xfrm>
              <a:off x="6660232" y="2708920"/>
              <a:ext cx="1558988" cy="540000"/>
              <a:chOff x="2884378" y="2132856"/>
              <a:chExt cx="1512168" cy="540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4" name="직사각형 6"/>
              <p:cNvSpPr/>
              <p:nvPr/>
            </p:nvSpPr>
            <p:spPr>
              <a:xfrm>
                <a:off x="2884378" y="2132856"/>
                <a:ext cx="1440160" cy="54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TextBox 7"/>
              <p:cNvSpPr txBox="1"/>
              <p:nvPr/>
            </p:nvSpPr>
            <p:spPr>
              <a:xfrm>
                <a:off x="2884378" y="2204864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minority S/H</a:t>
                </a:r>
              </a:p>
            </p:txBody>
          </p:sp>
        </p:grpSp>
        <p:grpSp>
          <p:nvGrpSpPr>
            <p:cNvPr id="8" name="그룹 8"/>
            <p:cNvGrpSpPr/>
            <p:nvPr/>
          </p:nvGrpSpPr>
          <p:grpSpPr>
            <a:xfrm>
              <a:off x="2987824" y="2708920"/>
              <a:ext cx="1440160" cy="540000"/>
              <a:chOff x="2915816" y="2060848"/>
              <a:chExt cx="1440160" cy="540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직사각형 31"/>
              <p:cNvSpPr/>
              <p:nvPr/>
            </p:nvSpPr>
            <p:spPr>
              <a:xfrm>
                <a:off x="2915816" y="2060848"/>
                <a:ext cx="1440160" cy="54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987824" y="2132856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A</a:t>
                </a:r>
              </a:p>
            </p:txBody>
          </p:sp>
        </p:grpSp>
        <p:grpSp>
          <p:nvGrpSpPr>
            <p:cNvPr id="9" name="그룹 11"/>
            <p:cNvGrpSpPr/>
            <p:nvPr/>
          </p:nvGrpSpPr>
          <p:grpSpPr>
            <a:xfrm>
              <a:off x="1043608" y="3861048"/>
              <a:ext cx="1440160" cy="540000"/>
              <a:chOff x="2915816" y="2132856"/>
              <a:chExt cx="1440160" cy="540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0" name="직사각형 29"/>
              <p:cNvSpPr/>
              <p:nvPr/>
            </p:nvSpPr>
            <p:spPr>
              <a:xfrm>
                <a:off x="2915816" y="2132856"/>
                <a:ext cx="1440160" cy="54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987824" y="220486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D</a:t>
                </a:r>
              </a:p>
            </p:txBody>
          </p:sp>
        </p:grpSp>
        <p:grpSp>
          <p:nvGrpSpPr>
            <p:cNvPr id="10" name="그룹 14"/>
            <p:cNvGrpSpPr/>
            <p:nvPr/>
          </p:nvGrpSpPr>
          <p:grpSpPr>
            <a:xfrm>
              <a:off x="2987824" y="3861048"/>
              <a:ext cx="1440160" cy="540000"/>
              <a:chOff x="2915816" y="2132856"/>
              <a:chExt cx="1440160" cy="540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8" name="직사각형 27"/>
              <p:cNvSpPr/>
              <p:nvPr/>
            </p:nvSpPr>
            <p:spPr>
              <a:xfrm>
                <a:off x="2915816" y="2132856"/>
                <a:ext cx="1440160" cy="54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987824" y="220486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C</a:t>
                </a:r>
              </a:p>
            </p:txBody>
          </p:sp>
        </p:grpSp>
        <p:grpSp>
          <p:nvGrpSpPr>
            <p:cNvPr id="11" name="그룹 17"/>
            <p:cNvGrpSpPr/>
            <p:nvPr/>
          </p:nvGrpSpPr>
          <p:grpSpPr>
            <a:xfrm>
              <a:off x="4926196" y="3852918"/>
              <a:ext cx="1440160" cy="540000"/>
              <a:chOff x="2915816" y="2132856"/>
              <a:chExt cx="1440160" cy="5400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직사각형 25"/>
              <p:cNvSpPr/>
              <p:nvPr/>
            </p:nvSpPr>
            <p:spPr>
              <a:xfrm>
                <a:off x="2915816" y="2132856"/>
                <a:ext cx="1440160" cy="54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987824" y="221299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B</a:t>
                </a:r>
              </a:p>
            </p:txBody>
          </p:sp>
        </p:grpSp>
        <p:cxnSp>
          <p:nvCxnSpPr>
            <p:cNvPr id="12" name="꺾인 연결선 21"/>
            <p:cNvCxnSpPr>
              <a:endCxn id="32" idx="0"/>
            </p:cNvCxnSpPr>
            <p:nvPr/>
          </p:nvCxnSpPr>
          <p:spPr>
            <a:xfrm rot="10800000" flipV="1">
              <a:off x="3707904" y="1934864"/>
              <a:ext cx="1224136" cy="774056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꺾인 연결선 12"/>
            <p:cNvCxnSpPr>
              <a:endCxn id="26" idx="0"/>
            </p:cNvCxnSpPr>
            <p:nvPr/>
          </p:nvCxnSpPr>
          <p:spPr>
            <a:xfrm rot="5400000">
              <a:off x="4825171" y="3025969"/>
              <a:ext cx="1648054" cy="5844"/>
            </a:xfrm>
            <a:prstGeom prst="bentConnector3">
              <a:avLst>
                <a:gd name="adj1" fmla="val 2675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꺾인 연결선 30"/>
            <p:cNvCxnSpPr>
              <a:stCxn id="32" idx="3"/>
            </p:cNvCxnSpPr>
            <p:nvPr/>
          </p:nvCxnSpPr>
          <p:spPr>
            <a:xfrm>
              <a:off x="4427984" y="2978920"/>
              <a:ext cx="792088" cy="882128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꺾인 연결선 33"/>
            <p:cNvCxnSpPr/>
            <p:nvPr/>
          </p:nvCxnSpPr>
          <p:spPr>
            <a:xfrm rot="10800000" flipV="1">
              <a:off x="6058980" y="2965594"/>
              <a:ext cx="601252" cy="895454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꺾인 연결선 15"/>
            <p:cNvCxnSpPr>
              <a:stCxn id="26" idx="1"/>
              <a:endCxn id="28" idx="3"/>
            </p:cNvCxnSpPr>
            <p:nvPr/>
          </p:nvCxnSpPr>
          <p:spPr>
            <a:xfrm rot="10800000" flipV="1">
              <a:off x="4427984" y="4122918"/>
              <a:ext cx="498212" cy="8130"/>
            </a:xfrm>
            <a:prstGeom prst="bentConnector3">
              <a:avLst>
                <a:gd name="adj1" fmla="val -383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꺾인 연결선 16"/>
            <p:cNvCxnSpPr>
              <a:stCxn id="28" idx="1"/>
            </p:cNvCxnSpPr>
            <p:nvPr/>
          </p:nvCxnSpPr>
          <p:spPr>
            <a:xfrm rot="10800000" flipV="1">
              <a:off x="2483768" y="4131048"/>
              <a:ext cx="504056" cy="18032"/>
            </a:xfrm>
            <a:prstGeom prst="bentConnector3">
              <a:avLst>
                <a:gd name="adj1" fmla="val -1577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꺾인 연결선 17"/>
            <p:cNvCxnSpPr>
              <a:stCxn id="30" idx="2"/>
              <a:endCxn id="26" idx="2"/>
            </p:cNvCxnSpPr>
            <p:nvPr/>
          </p:nvCxnSpPr>
          <p:spPr>
            <a:xfrm rot="5400000" flipH="1" flipV="1">
              <a:off x="3700917" y="2455689"/>
              <a:ext cx="8130" cy="3882588"/>
            </a:xfrm>
            <a:prstGeom prst="bentConnector3">
              <a:avLst>
                <a:gd name="adj1" fmla="val -2811808"/>
              </a:avLst>
            </a:prstGeom>
            <a:ln w="158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923928" y="191683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51%</a:t>
              </a:r>
              <a:endParaRPr lang="ko-KR" altLang="en-US" sz="1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52120" y="2420888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5%</a:t>
              </a:r>
              <a:endParaRPr lang="ko-KR" altLang="en-US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84168" y="299695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55%</a:t>
              </a:r>
              <a:endParaRPr lang="ko-KR" altLang="en-US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299695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20%</a:t>
              </a:r>
              <a:endParaRPr lang="ko-KR" alt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27984" y="3789040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51%</a:t>
              </a:r>
              <a:endParaRPr lang="ko-KR" altLang="en-US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83768" y="3789040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51%</a:t>
              </a:r>
              <a:endParaRPr lang="ko-KR" alt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75856" y="465313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20%</a:t>
              </a:r>
              <a:endParaRPr lang="ko-KR" altLang="en-US" sz="14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Stability of CMS Structure</a:t>
            </a:r>
            <a:endParaRPr lang="ko-KR" altLang="en-US" dirty="0"/>
          </a:p>
        </p:txBody>
      </p:sp>
      <p:grpSp>
        <p:nvGrpSpPr>
          <p:cNvPr id="10" name="그룹 7"/>
          <p:cNvGrpSpPr>
            <a:grpSpLocks noGrp="1"/>
          </p:cNvGrpSpPr>
          <p:nvPr/>
        </p:nvGrpSpPr>
        <p:grpSpPr>
          <a:xfrm>
            <a:off x="457200" y="1600200"/>
            <a:ext cx="8229600" cy="4525963"/>
            <a:chOff x="971600" y="1484784"/>
            <a:chExt cx="7119000" cy="2132856"/>
          </a:xfrm>
        </p:grpSpPr>
        <p:pic>
          <p:nvPicPr>
            <p:cNvPr id="11" name="그림 10" descr="공정위2011자료.bmp"/>
            <p:cNvPicPr>
              <a:picLocks noChangeAspect="1"/>
            </p:cNvPicPr>
            <p:nvPr/>
          </p:nvPicPr>
          <p:blipFill>
            <a:blip r:embed="rId2" cstate="print"/>
            <a:srcRect b="68900"/>
            <a:stretch>
              <a:fillRect/>
            </a:stretch>
          </p:blipFill>
          <p:spPr>
            <a:xfrm>
              <a:off x="971600" y="1484784"/>
              <a:ext cx="7119000" cy="2132856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203848" y="3212976"/>
              <a:ext cx="504056" cy="21755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altLang="ko-KR" sz="1200" dirty="0" smtClean="0"/>
            </a:p>
            <a:p>
              <a:r>
                <a:rPr lang="en-US" altLang="ko-KR" sz="1200" dirty="0" smtClean="0"/>
                <a:t>CMS</a:t>
              </a:r>
              <a:endParaRPr lang="ko-KR" alt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7161" y="3212976"/>
              <a:ext cx="1338935" cy="21755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altLang="ko-KR" sz="1200" dirty="0" smtClean="0"/>
            </a:p>
            <a:p>
              <a:r>
                <a:rPr lang="en-US" altLang="ko-KR" sz="1200" dirty="0" smtClean="0"/>
                <a:t>member firms</a:t>
              </a:r>
              <a:endParaRPr lang="ko-KR" altLang="en-US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03165" y="3296748"/>
              <a:ext cx="2275103" cy="1305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chemeClr val="bg1">
                      <a:lumMod val="65000"/>
                    </a:schemeClr>
                  </a:solidFill>
                </a:rPr>
                <a:t>——</a:t>
              </a:r>
              <a:r>
                <a:rPr lang="en-US" altLang="ko-KR" sz="1200" b="1" dirty="0" smtClean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altLang="ko-KR" sz="1200" dirty="0" smtClean="0"/>
                <a:t>internal ownership</a:t>
              </a:r>
              <a:endParaRPr lang="ko-KR" altLang="en-US" sz="12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Problems of CMS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With no plan to sell his shares, CMS is interested not in share price, but in the long-term growth. </a:t>
            </a:r>
          </a:p>
          <a:p>
            <a:r>
              <a:rPr lang="en-US" altLang="ko-KR" dirty="0" smtClean="0"/>
              <a:t>Entrenchment effect – long-term perspective vs. tunneling </a:t>
            </a:r>
          </a:p>
          <a:p>
            <a:r>
              <a:rPr lang="en-US" altLang="ko-KR" dirty="0" smtClean="0"/>
              <a:t>It is difficult to determine the effect of the CMS structure on performance. 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Corporate Governance &amp; </a:t>
            </a:r>
            <a:br>
              <a:rPr lang="en-US" altLang="ko-KR" dirty="0" smtClean="0"/>
            </a:br>
            <a:r>
              <a:rPr lang="en-US" altLang="ko-KR" dirty="0" smtClean="0"/>
              <a:t>Political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Corporate governance change, especially a change affecting the ownership structure, may take place only when the political environment supports it.</a:t>
            </a:r>
          </a:p>
          <a:p>
            <a:r>
              <a:rPr lang="en-US" altLang="ko-KR" dirty="0" smtClean="0"/>
              <a:t>Given the predominance of </a:t>
            </a:r>
            <a:r>
              <a:rPr lang="en-US" altLang="ko-KR" i="1" dirty="0" err="1" smtClean="0"/>
              <a:t>chaebol</a:t>
            </a:r>
            <a:r>
              <a:rPr lang="en-US" altLang="ko-KR" dirty="0" smtClean="0"/>
              <a:t> in most fields of society, a fundamental change in ownership structure is difficult, if not impossible, to achieve.   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57B0-3DBE-433B-8EBA-69E532A8921F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14995</TotalTime>
  <Words>1110</Words>
  <Application>Microsoft Office PowerPoint</Application>
  <PresentationFormat>画面に合わせる (4:3)</PresentationFormat>
  <Paragraphs>152</Paragraphs>
  <Slides>25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테마</vt:lpstr>
      <vt:lpstr>A Challenge for Corporate Governance in Korea: Tragedy of “Ownerless Firms” </vt:lpstr>
      <vt:lpstr>Introduction </vt:lpstr>
      <vt:lpstr>Corporate Governance Change</vt:lpstr>
      <vt:lpstr>Corporate Governance Change</vt:lpstr>
      <vt:lpstr>CMS Structure</vt:lpstr>
      <vt:lpstr>CMS Structure </vt:lpstr>
      <vt:lpstr>Stability of CMS Structure</vt:lpstr>
      <vt:lpstr>Problems of CMS Structure</vt:lpstr>
      <vt:lpstr>Corporate Governance &amp;  Political Environment</vt:lpstr>
      <vt:lpstr>Political Environment</vt:lpstr>
      <vt:lpstr>Changes in Political Environment</vt:lpstr>
      <vt:lpstr>Unfair business practice - old</vt:lpstr>
      <vt:lpstr>Unfair business practice – recent </vt:lpstr>
      <vt:lpstr>Controversial business practices</vt:lpstr>
      <vt:lpstr>Political Environment – election </vt:lpstr>
      <vt:lpstr>Tragedy of “Ownerless Firms”</vt:lpstr>
      <vt:lpstr>Tragedy of Ownerless Firms</vt:lpstr>
      <vt:lpstr>Tragedy of Ownerless Firms</vt:lpstr>
      <vt:lpstr>Tragedy of Ownerless Firms</vt:lpstr>
      <vt:lpstr>Tragedy of Ownerless Firms</vt:lpstr>
      <vt:lpstr>Tragedy of Ownerless Firms</vt:lpstr>
      <vt:lpstr>Conclusion </vt:lpstr>
      <vt:lpstr>Conclusion</vt:lpstr>
      <vt:lpstr>Conclusion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LPnet</cp:lastModifiedBy>
  <cp:revision>284</cp:revision>
  <dcterms:created xsi:type="dcterms:W3CDTF">2012-05-19T13:38:15Z</dcterms:created>
  <dcterms:modified xsi:type="dcterms:W3CDTF">2012-07-06T00:40:14Z</dcterms:modified>
</cp:coreProperties>
</file>