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sldIdLst>
    <p:sldId id="263" r:id="rId2"/>
    <p:sldId id="377" r:id="rId3"/>
    <p:sldId id="380" r:id="rId4"/>
    <p:sldId id="381" r:id="rId5"/>
    <p:sldId id="264" r:id="rId6"/>
    <p:sldId id="364" r:id="rId7"/>
    <p:sldId id="365" r:id="rId8"/>
    <p:sldId id="366" r:id="rId9"/>
    <p:sldId id="335" r:id="rId10"/>
    <p:sldId id="385" r:id="rId11"/>
    <p:sldId id="386" r:id="rId12"/>
    <p:sldId id="373" r:id="rId13"/>
    <p:sldId id="378" r:id="rId14"/>
    <p:sldId id="369" r:id="rId15"/>
    <p:sldId id="370" r:id="rId16"/>
    <p:sldId id="371" r:id="rId17"/>
    <p:sldId id="367" r:id="rId18"/>
    <p:sldId id="352" r:id="rId19"/>
    <p:sldId id="355" r:id="rId20"/>
    <p:sldId id="374" r:id="rId21"/>
    <p:sldId id="375" r:id="rId22"/>
    <p:sldId id="376" r:id="rId23"/>
    <p:sldId id="382" r:id="rId24"/>
    <p:sldId id="383" r:id="rId25"/>
    <p:sldId id="384" r:id="rId26"/>
    <p:sldId id="379" r:id="rId27"/>
    <p:sldId id="350" r:id="rId28"/>
    <p:sldId id="358" r:id="rId29"/>
    <p:sldId id="363" r:id="rId30"/>
    <p:sldId id="359" r:id="rId31"/>
    <p:sldId id="362" r:id="rId32"/>
  </p:sldIdLst>
  <p:sldSz cx="9144000" cy="6858000" type="screen4x3"/>
  <p:notesSz cx="6797675" cy="987425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00FF"/>
    <a:srgbClr val="0000CC"/>
    <a:srgbClr val="0066FF"/>
    <a:srgbClr val="3399FF"/>
    <a:srgbClr val="FFCC00"/>
    <a:srgbClr val="FFFF00"/>
    <a:srgbClr val="0000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91" autoAdjust="0"/>
    <p:restoredTop sz="90929"/>
  </p:normalViewPr>
  <p:slideViewPr>
    <p:cSldViewPr>
      <p:cViewPr>
        <p:scale>
          <a:sx n="100" d="100"/>
          <a:sy n="100" d="100"/>
        </p:scale>
        <p:origin x="-1320" y="-3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E:\Activism\public%20DB%20master%202011_v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Activism\public%20DB%20master%202011_v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col"/>
        <c:grouping val="stacked"/>
        <c:varyColors val="0"/>
        <c:ser>
          <c:idx val="0"/>
          <c:order val="0"/>
          <c:tx>
            <c:strRef>
              <c:f>Sheet1!$B$1</c:f>
              <c:strCache>
                <c:ptCount val="1"/>
                <c:pt idx="0">
                  <c:v>North America</c:v>
                </c:pt>
              </c:strCache>
            </c:strRef>
          </c:tx>
          <c:invertIfNegative val="0"/>
          <c:dLbls>
            <c:dLbl>
              <c:idx val="6"/>
              <c:layout>
                <c:manualLayout>
                  <c:x val="0.0"/>
                  <c:y val="-2.08307294921468E-7"/>
                </c:manualLayout>
              </c:layout>
              <c:showLegendKey val="0"/>
              <c:showVal val="1"/>
              <c:showCatName val="0"/>
              <c:showSerName val="0"/>
              <c:showPercent val="0"/>
              <c:showBubbleSize val="0"/>
            </c:dLbl>
            <c:txPr>
              <a:bodyPr/>
              <a:lstStyle/>
              <a:p>
                <a:pPr>
                  <a:defRPr lang="en-US" sz="1400"/>
                </a:pPr>
                <a:endParaRPr lang="en-US"/>
              </a:p>
            </c:txPr>
            <c:showLegendKey val="0"/>
            <c:showVal val="1"/>
            <c:showCatName val="0"/>
            <c:showSerName val="0"/>
            <c:showPercent val="0"/>
            <c:showBubbleSize val="0"/>
            <c:showLeaderLines val="0"/>
          </c:dLbls>
          <c:cat>
            <c:numRef>
              <c:f>Sheet1!$A$2:$A$12</c:f>
              <c:numCache>
                <c:formatCode>General</c:formatCode>
                <c:ptCount val="11"/>
                <c:pt idx="0">
                  <c:v>2000.0</c:v>
                </c:pt>
                <c:pt idx="1">
                  <c:v>2001.0</c:v>
                </c:pt>
                <c:pt idx="2">
                  <c:v>2002.0</c:v>
                </c:pt>
                <c:pt idx="3">
                  <c:v>2003.0</c:v>
                </c:pt>
                <c:pt idx="4">
                  <c:v>2004.0</c:v>
                </c:pt>
                <c:pt idx="5">
                  <c:v>2005.0</c:v>
                </c:pt>
                <c:pt idx="6">
                  <c:v>2006.0</c:v>
                </c:pt>
                <c:pt idx="7">
                  <c:v>2007.0</c:v>
                </c:pt>
                <c:pt idx="8">
                  <c:v>2008.0</c:v>
                </c:pt>
                <c:pt idx="9">
                  <c:v>2009.0</c:v>
                </c:pt>
                <c:pt idx="10">
                  <c:v>2010.0</c:v>
                </c:pt>
              </c:numCache>
            </c:numRef>
          </c:cat>
          <c:val>
            <c:numRef>
              <c:f>Sheet1!$B$2:$B$12</c:f>
              <c:numCache>
                <c:formatCode>General</c:formatCode>
                <c:ptCount val="11"/>
                <c:pt idx="0">
                  <c:v>32.0</c:v>
                </c:pt>
                <c:pt idx="1">
                  <c:v>55.0</c:v>
                </c:pt>
                <c:pt idx="2">
                  <c:v>43.0</c:v>
                </c:pt>
                <c:pt idx="3">
                  <c:v>69.0</c:v>
                </c:pt>
                <c:pt idx="4">
                  <c:v>75.0</c:v>
                </c:pt>
                <c:pt idx="5">
                  <c:v>136.0</c:v>
                </c:pt>
                <c:pt idx="6">
                  <c:v>241.0</c:v>
                </c:pt>
                <c:pt idx="7">
                  <c:v>238.0</c:v>
                </c:pt>
                <c:pt idx="8">
                  <c:v>177.0</c:v>
                </c:pt>
                <c:pt idx="9">
                  <c:v>74.0</c:v>
                </c:pt>
                <c:pt idx="10">
                  <c:v>47.0</c:v>
                </c:pt>
              </c:numCache>
            </c:numRef>
          </c:val>
        </c:ser>
        <c:ser>
          <c:idx val="1"/>
          <c:order val="1"/>
          <c:tx>
            <c:strRef>
              <c:f>Sheet1!$C$1</c:f>
              <c:strCache>
                <c:ptCount val="1"/>
                <c:pt idx="0">
                  <c:v>Europe</c:v>
                </c:pt>
              </c:strCache>
            </c:strRef>
          </c:tx>
          <c:invertIfNegative val="0"/>
          <c:dLbls>
            <c:dLbl>
              <c:idx val="0"/>
              <c:layout>
                <c:manualLayout>
                  <c:x val="0.0"/>
                  <c:y val="-0.00793650793650794"/>
                </c:manualLayout>
              </c:layout>
              <c:showLegendKey val="0"/>
              <c:showVal val="1"/>
              <c:showCatName val="0"/>
              <c:showSerName val="0"/>
              <c:showPercent val="0"/>
              <c:showBubbleSize val="0"/>
            </c:dLbl>
            <c:txPr>
              <a:bodyPr/>
              <a:lstStyle/>
              <a:p>
                <a:pPr>
                  <a:defRPr lang="en-US" sz="1400"/>
                </a:pPr>
                <a:endParaRPr lang="en-US"/>
              </a:p>
            </c:txPr>
            <c:showLegendKey val="0"/>
            <c:showVal val="1"/>
            <c:showCatName val="0"/>
            <c:showSerName val="0"/>
            <c:showPercent val="0"/>
            <c:showBubbleSize val="0"/>
            <c:showLeaderLines val="0"/>
          </c:dLbls>
          <c:cat>
            <c:numRef>
              <c:f>Sheet1!$A$2:$A$12</c:f>
              <c:numCache>
                <c:formatCode>General</c:formatCode>
                <c:ptCount val="11"/>
                <c:pt idx="0">
                  <c:v>2000.0</c:v>
                </c:pt>
                <c:pt idx="1">
                  <c:v>2001.0</c:v>
                </c:pt>
                <c:pt idx="2">
                  <c:v>2002.0</c:v>
                </c:pt>
                <c:pt idx="3">
                  <c:v>2003.0</c:v>
                </c:pt>
                <c:pt idx="4">
                  <c:v>2004.0</c:v>
                </c:pt>
                <c:pt idx="5">
                  <c:v>2005.0</c:v>
                </c:pt>
                <c:pt idx="6">
                  <c:v>2006.0</c:v>
                </c:pt>
                <c:pt idx="7">
                  <c:v>2007.0</c:v>
                </c:pt>
                <c:pt idx="8">
                  <c:v>2008.0</c:v>
                </c:pt>
                <c:pt idx="9">
                  <c:v>2009.0</c:v>
                </c:pt>
                <c:pt idx="10">
                  <c:v>2010.0</c:v>
                </c:pt>
              </c:numCache>
            </c:numRef>
          </c:cat>
          <c:val>
            <c:numRef>
              <c:f>Sheet1!$C$2:$C$12</c:f>
              <c:numCache>
                <c:formatCode>General</c:formatCode>
                <c:ptCount val="11"/>
                <c:pt idx="0">
                  <c:v>15.0</c:v>
                </c:pt>
                <c:pt idx="1">
                  <c:v>10.0</c:v>
                </c:pt>
                <c:pt idx="2">
                  <c:v>24.0</c:v>
                </c:pt>
                <c:pt idx="3">
                  <c:v>20.0</c:v>
                </c:pt>
                <c:pt idx="4">
                  <c:v>40.0</c:v>
                </c:pt>
                <c:pt idx="5">
                  <c:v>53.0</c:v>
                </c:pt>
                <c:pt idx="6">
                  <c:v>72.0</c:v>
                </c:pt>
                <c:pt idx="7">
                  <c:v>87.0</c:v>
                </c:pt>
                <c:pt idx="8">
                  <c:v>36.0</c:v>
                </c:pt>
                <c:pt idx="9">
                  <c:v>19.0</c:v>
                </c:pt>
                <c:pt idx="10">
                  <c:v>15.0</c:v>
                </c:pt>
              </c:numCache>
            </c:numRef>
          </c:val>
        </c:ser>
        <c:ser>
          <c:idx val="2"/>
          <c:order val="2"/>
          <c:tx>
            <c:strRef>
              <c:f>Sheet1!$D$1</c:f>
              <c:strCache>
                <c:ptCount val="1"/>
                <c:pt idx="0">
                  <c:v>Asia</c:v>
                </c:pt>
              </c:strCache>
            </c:strRef>
          </c:tx>
          <c:invertIfNegative val="0"/>
          <c:dLbls>
            <c:dLbl>
              <c:idx val="0"/>
              <c:layout>
                <c:manualLayout>
                  <c:x val="0.00148809523809524"/>
                  <c:y val="-0.0529100529100529"/>
                </c:manualLayout>
              </c:layout>
              <c:showLegendKey val="0"/>
              <c:showVal val="1"/>
              <c:showCatName val="0"/>
              <c:showSerName val="0"/>
              <c:showPercent val="0"/>
              <c:showBubbleSize val="0"/>
            </c:dLbl>
            <c:dLbl>
              <c:idx val="1"/>
              <c:layout>
                <c:manualLayout>
                  <c:x val="-0.00148809523809524"/>
                  <c:y val="-0.0343915343915343"/>
                </c:manualLayout>
              </c:layout>
              <c:showLegendKey val="0"/>
              <c:showVal val="1"/>
              <c:showCatName val="0"/>
              <c:showSerName val="0"/>
              <c:showPercent val="0"/>
              <c:showBubbleSize val="0"/>
            </c:dLbl>
            <c:dLbl>
              <c:idx val="2"/>
              <c:layout>
                <c:manualLayout>
                  <c:x val="0.00297619047619048"/>
                  <c:y val="-0.044973544973545"/>
                </c:manualLayout>
              </c:layout>
              <c:showLegendKey val="0"/>
              <c:showVal val="1"/>
              <c:showCatName val="0"/>
              <c:showSerName val="0"/>
              <c:showPercent val="0"/>
              <c:showBubbleSize val="0"/>
            </c:dLbl>
            <c:dLbl>
              <c:idx val="3"/>
              <c:layout>
                <c:manualLayout>
                  <c:x val="0.0"/>
                  <c:y val="-0.0396825396825396"/>
                </c:manualLayout>
              </c:layout>
              <c:showLegendKey val="0"/>
              <c:showVal val="1"/>
              <c:showCatName val="0"/>
              <c:showSerName val="0"/>
              <c:showPercent val="0"/>
              <c:showBubbleSize val="0"/>
            </c:dLbl>
            <c:dLbl>
              <c:idx val="4"/>
              <c:layout>
                <c:manualLayout>
                  <c:x val="5.45628617486572E-17"/>
                  <c:y val="-0.00529100529100529"/>
                </c:manualLayout>
              </c:layout>
              <c:showLegendKey val="0"/>
              <c:showVal val="1"/>
              <c:showCatName val="0"/>
              <c:showSerName val="0"/>
              <c:showPercent val="0"/>
              <c:showBubbleSize val="0"/>
            </c:dLbl>
            <c:dLbl>
              <c:idx val="5"/>
              <c:layout>
                <c:manualLayout>
                  <c:x val="0.00446428571428571"/>
                  <c:y val="-0.00529100529100529"/>
                </c:manualLayout>
              </c:layout>
              <c:showLegendKey val="0"/>
              <c:showVal val="1"/>
              <c:showCatName val="0"/>
              <c:showSerName val="0"/>
              <c:showPercent val="0"/>
              <c:showBubbleSize val="0"/>
            </c:dLbl>
            <c:dLbl>
              <c:idx val="6"/>
              <c:layout>
                <c:manualLayout>
                  <c:x val="0.00148809523809524"/>
                  <c:y val="-0.00529100529100529"/>
                </c:manualLayout>
              </c:layout>
              <c:showLegendKey val="0"/>
              <c:showVal val="1"/>
              <c:showCatName val="0"/>
              <c:showSerName val="0"/>
              <c:showPercent val="0"/>
              <c:showBubbleSize val="0"/>
            </c:dLbl>
            <c:dLbl>
              <c:idx val="9"/>
              <c:layout>
                <c:manualLayout>
                  <c:x val="0.00148809523809524"/>
                  <c:y val="-0.0291005291005291"/>
                </c:manualLayout>
              </c:layout>
              <c:showLegendKey val="0"/>
              <c:showVal val="1"/>
              <c:showCatName val="0"/>
              <c:showSerName val="0"/>
              <c:showPercent val="0"/>
              <c:showBubbleSize val="0"/>
            </c:dLbl>
            <c:dLbl>
              <c:idx val="12"/>
              <c:layout>
                <c:manualLayout>
                  <c:x val="-0.00446428571428582"/>
                  <c:y val="-0.0396825396825398"/>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numRef>
              <c:f>Sheet1!$A$2:$A$12</c:f>
              <c:numCache>
                <c:formatCode>General</c:formatCode>
                <c:ptCount val="11"/>
                <c:pt idx="0">
                  <c:v>2000.0</c:v>
                </c:pt>
                <c:pt idx="1">
                  <c:v>2001.0</c:v>
                </c:pt>
                <c:pt idx="2">
                  <c:v>2002.0</c:v>
                </c:pt>
                <c:pt idx="3">
                  <c:v>2003.0</c:v>
                </c:pt>
                <c:pt idx="4">
                  <c:v>2004.0</c:v>
                </c:pt>
                <c:pt idx="5">
                  <c:v>2005.0</c:v>
                </c:pt>
                <c:pt idx="6">
                  <c:v>2006.0</c:v>
                </c:pt>
                <c:pt idx="7">
                  <c:v>2007.0</c:v>
                </c:pt>
                <c:pt idx="8">
                  <c:v>2008.0</c:v>
                </c:pt>
                <c:pt idx="9">
                  <c:v>2009.0</c:v>
                </c:pt>
                <c:pt idx="10">
                  <c:v>2010.0</c:v>
                </c:pt>
              </c:numCache>
            </c:numRef>
          </c:cat>
          <c:val>
            <c:numRef>
              <c:f>Sheet1!$D$2:$D$12</c:f>
              <c:numCache>
                <c:formatCode>General</c:formatCode>
                <c:ptCount val="11"/>
                <c:pt idx="0">
                  <c:v>1.0</c:v>
                </c:pt>
                <c:pt idx="1">
                  <c:v>2.0</c:v>
                </c:pt>
                <c:pt idx="2">
                  <c:v>4.0</c:v>
                </c:pt>
                <c:pt idx="3">
                  <c:v>4.0</c:v>
                </c:pt>
                <c:pt idx="4">
                  <c:v>24.0</c:v>
                </c:pt>
                <c:pt idx="5">
                  <c:v>51.0</c:v>
                </c:pt>
                <c:pt idx="6">
                  <c:v>49.0</c:v>
                </c:pt>
                <c:pt idx="7">
                  <c:v>56.0</c:v>
                </c:pt>
                <c:pt idx="8">
                  <c:v>23.0</c:v>
                </c:pt>
                <c:pt idx="9">
                  <c:v>4.0</c:v>
                </c:pt>
              </c:numCache>
            </c:numRef>
          </c:val>
        </c:ser>
        <c:dLbls>
          <c:showLegendKey val="0"/>
          <c:showVal val="0"/>
          <c:showCatName val="0"/>
          <c:showSerName val="0"/>
          <c:showPercent val="0"/>
          <c:showBubbleSize val="0"/>
        </c:dLbls>
        <c:gapWidth val="150"/>
        <c:overlap val="100"/>
        <c:axId val="2115049544"/>
        <c:axId val="2116880952"/>
      </c:barChart>
      <c:catAx>
        <c:axId val="2115049544"/>
        <c:scaling>
          <c:orientation val="minMax"/>
        </c:scaling>
        <c:delete val="0"/>
        <c:axPos val="b"/>
        <c:numFmt formatCode="General" sourceLinked="1"/>
        <c:majorTickMark val="out"/>
        <c:minorTickMark val="none"/>
        <c:tickLblPos val="nextTo"/>
        <c:txPr>
          <a:bodyPr/>
          <a:lstStyle/>
          <a:p>
            <a:pPr>
              <a:defRPr lang="en-US" sz="1200"/>
            </a:pPr>
            <a:endParaRPr lang="en-US"/>
          </a:p>
        </c:txPr>
        <c:crossAx val="2116880952"/>
        <c:crosses val="autoZero"/>
        <c:auto val="1"/>
        <c:lblAlgn val="ctr"/>
        <c:lblOffset val="100"/>
        <c:noMultiLvlLbl val="0"/>
      </c:catAx>
      <c:valAx>
        <c:axId val="2116880952"/>
        <c:scaling>
          <c:orientation val="minMax"/>
        </c:scaling>
        <c:delete val="0"/>
        <c:axPos val="l"/>
        <c:majorGridlines/>
        <c:numFmt formatCode="General" sourceLinked="1"/>
        <c:majorTickMark val="out"/>
        <c:minorTickMark val="none"/>
        <c:tickLblPos val="nextTo"/>
        <c:txPr>
          <a:bodyPr/>
          <a:lstStyle/>
          <a:p>
            <a:pPr>
              <a:defRPr lang="en-US" sz="1200"/>
            </a:pPr>
            <a:endParaRPr lang="en-US"/>
          </a:p>
        </c:txPr>
        <c:crossAx val="2115049544"/>
        <c:crosses val="autoZero"/>
        <c:crossBetween val="between"/>
      </c:valAx>
    </c:plotArea>
    <c:legend>
      <c:legendPos val="t"/>
      <c:layout/>
      <c:overlay val="0"/>
      <c:txPr>
        <a:bodyPr/>
        <a:lstStyle/>
        <a:p>
          <a:pPr>
            <a:defRPr lang="en-US" sz="1600"/>
          </a:pPr>
          <a:endParaRPr lang="en-US"/>
        </a:p>
      </c:txPr>
    </c:legend>
    <c:plotVisOnly val="1"/>
    <c:dispBlanksAs val="gap"/>
    <c:showDLblsOverMax val="0"/>
  </c:chart>
  <c:spPr>
    <a:noFill/>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5.9%</a:t>
                    </a:r>
                    <a:endParaRPr lang="en-US" sz="1800" dirty="0"/>
                  </a:p>
                </c:rich>
              </c:tx>
              <c:showLegendKey val="0"/>
              <c:showVal val="1"/>
              <c:showCatName val="0"/>
              <c:showSerName val="0"/>
              <c:showPercent val="0"/>
              <c:showBubbleSize val="0"/>
            </c:dLbl>
            <c:dLbl>
              <c:idx val="1"/>
              <c:layout/>
              <c:tx>
                <c:rich>
                  <a:bodyPr/>
                  <a:lstStyle/>
                  <a:p>
                    <a:r>
                      <a:rPr lang="en-US" sz="1800" dirty="0" smtClean="0"/>
                      <a:t>7.2 %</a:t>
                    </a:r>
                    <a:endParaRPr lang="en-US" sz="1800" dirty="0"/>
                  </a:p>
                </c:rich>
              </c:tx>
              <c:showLegendKey val="0"/>
              <c:showVal val="1"/>
              <c:showCatName val="0"/>
              <c:showSerName val="0"/>
              <c:showPercent val="0"/>
              <c:showBubbleSize val="0"/>
            </c:dLbl>
            <c:dLbl>
              <c:idx val="2"/>
              <c:layout/>
              <c:tx>
                <c:rich>
                  <a:bodyPr/>
                  <a:lstStyle/>
                  <a:p>
                    <a:r>
                      <a:rPr lang="en-US" sz="1800" dirty="0" smtClean="0"/>
                      <a:t>9.0%</a:t>
                    </a:r>
                    <a:endParaRPr lang="en-US" sz="1800" dirty="0"/>
                  </a:p>
                </c:rich>
              </c:tx>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Sheet1!$AI$1:$AI$3</c:f>
              <c:strCache>
                <c:ptCount val="3"/>
                <c:pt idx="0">
                  <c:v>Europe</c:v>
                </c:pt>
                <c:pt idx="1">
                  <c:v>Asia</c:v>
                </c:pt>
                <c:pt idx="2">
                  <c:v>US</c:v>
                </c:pt>
              </c:strCache>
            </c:strRef>
          </c:cat>
          <c:val>
            <c:numRef>
              <c:f>Sheet1!$AK$11:$AK$13</c:f>
              <c:numCache>
                <c:formatCode>0.00%</c:formatCode>
                <c:ptCount val="3"/>
                <c:pt idx="0">
                  <c:v>0.0615526301369866</c:v>
                </c:pt>
                <c:pt idx="1">
                  <c:v>0.0724571428571431</c:v>
                </c:pt>
                <c:pt idx="2">
                  <c:v>0.063</c:v>
                </c:pt>
              </c:numCache>
            </c:numRef>
          </c:val>
        </c:ser>
        <c:ser>
          <c:idx val="1"/>
          <c:order val="1"/>
          <c:invertIfNegative val="0"/>
          <c:dLbls>
            <c:dLbl>
              <c:idx val="0"/>
              <c:layout/>
              <c:tx>
                <c:rich>
                  <a:bodyPr/>
                  <a:lstStyle/>
                  <a:p>
                    <a:r>
                      <a:rPr lang="en-US" sz="1800" dirty="0" smtClean="0"/>
                      <a:t>10.1%</a:t>
                    </a:r>
                    <a:endParaRPr lang="en-US" sz="1800" dirty="0"/>
                  </a:p>
                </c:rich>
              </c:tx>
              <c:showLegendKey val="0"/>
              <c:showVal val="1"/>
              <c:showCatName val="0"/>
              <c:showSerName val="0"/>
              <c:showPercent val="0"/>
              <c:showBubbleSize val="0"/>
            </c:dLbl>
            <c:dLbl>
              <c:idx val="1"/>
              <c:layout/>
              <c:tx>
                <c:rich>
                  <a:bodyPr/>
                  <a:lstStyle/>
                  <a:p>
                    <a:r>
                      <a:rPr lang="en-US" sz="1800" dirty="0" smtClean="0"/>
                      <a:t>12.0%</a:t>
                    </a:r>
                    <a:endParaRPr lang="en-US" sz="1800" dirty="0"/>
                  </a:p>
                </c:rich>
              </c:tx>
              <c:showLegendKey val="0"/>
              <c:showVal val="1"/>
              <c:showCatName val="0"/>
              <c:showSerName val="0"/>
              <c:showPercent val="0"/>
              <c:showBubbleSize val="0"/>
            </c:dLbl>
            <c:dLbl>
              <c:idx val="2"/>
              <c:layout/>
              <c:tx>
                <c:rich>
                  <a:bodyPr/>
                  <a:lstStyle/>
                  <a:p>
                    <a:r>
                      <a:rPr lang="en-US" sz="1800" dirty="0" smtClean="0"/>
                      <a:t>11.2%</a:t>
                    </a:r>
                    <a:endParaRPr lang="en-US" sz="1800" dirty="0"/>
                  </a:p>
                </c:rich>
              </c:tx>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Sheet1!$AI$1:$AI$3</c:f>
              <c:strCache>
                <c:ptCount val="3"/>
                <c:pt idx="0">
                  <c:v>Europe</c:v>
                </c:pt>
                <c:pt idx="1">
                  <c:v>Asia</c:v>
                </c:pt>
                <c:pt idx="2">
                  <c:v>US</c:v>
                </c:pt>
              </c:strCache>
            </c:strRef>
          </c:cat>
          <c:val>
            <c:numRef>
              <c:f>Sheet1!$AL$11:$AL$13</c:f>
              <c:numCache>
                <c:formatCode>0.00%</c:formatCode>
                <c:ptCount val="3"/>
                <c:pt idx="0">
                  <c:v>0.10697335243553</c:v>
                </c:pt>
                <c:pt idx="1">
                  <c:v>0.12206686746988</c:v>
                </c:pt>
                <c:pt idx="2">
                  <c:v>0.091</c:v>
                </c:pt>
              </c:numCache>
            </c:numRef>
          </c:val>
        </c:ser>
        <c:dLbls>
          <c:showLegendKey val="0"/>
          <c:showVal val="0"/>
          <c:showCatName val="0"/>
          <c:showSerName val="0"/>
          <c:showPercent val="0"/>
          <c:showBubbleSize val="0"/>
        </c:dLbls>
        <c:gapWidth val="150"/>
        <c:axId val="2116956264"/>
        <c:axId val="2116959144"/>
      </c:barChart>
      <c:catAx>
        <c:axId val="2116956264"/>
        <c:scaling>
          <c:orientation val="minMax"/>
        </c:scaling>
        <c:delete val="0"/>
        <c:axPos val="b"/>
        <c:majorTickMark val="out"/>
        <c:minorTickMark val="none"/>
        <c:tickLblPos val="nextTo"/>
        <c:crossAx val="2116959144"/>
        <c:crosses val="autoZero"/>
        <c:auto val="1"/>
        <c:lblAlgn val="ctr"/>
        <c:lblOffset val="100"/>
        <c:noMultiLvlLbl val="0"/>
      </c:catAx>
      <c:valAx>
        <c:axId val="2116959144"/>
        <c:scaling>
          <c:orientation val="minMax"/>
        </c:scaling>
        <c:delete val="0"/>
        <c:axPos val="l"/>
        <c:numFmt formatCode="0.00%" sourceLinked="1"/>
        <c:majorTickMark val="out"/>
        <c:minorTickMark val="none"/>
        <c:tickLblPos val="nextTo"/>
        <c:crossAx val="211695626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Mean</c:v>
          </c:tx>
          <c:invertIfNegative val="0"/>
          <c:dLbls>
            <c:txPr>
              <a:bodyPr/>
              <a:lstStyle/>
              <a:p>
                <a:pPr>
                  <a:defRPr sz="1600"/>
                </a:pPr>
                <a:endParaRPr lang="en-US"/>
              </a:p>
            </c:txPr>
            <c:showLegendKey val="0"/>
            <c:showVal val="1"/>
            <c:showCatName val="0"/>
            <c:showSerName val="0"/>
            <c:showPercent val="0"/>
            <c:showBubbleSize val="0"/>
            <c:showLeaderLines val="0"/>
          </c:dLbls>
          <c:cat>
            <c:strRef>
              <c:f>Sheet1!$AI$19:$AI$21</c:f>
              <c:strCache>
                <c:ptCount val="3"/>
                <c:pt idx="0">
                  <c:v>Europe</c:v>
                </c:pt>
                <c:pt idx="1">
                  <c:v>Asia</c:v>
                </c:pt>
                <c:pt idx="2">
                  <c:v>US</c:v>
                </c:pt>
              </c:strCache>
            </c:strRef>
          </c:cat>
          <c:val>
            <c:numRef>
              <c:f>Sheet1!$AK$19:$AK$21</c:f>
              <c:numCache>
                <c:formatCode>0_ ;[Red]\-0\ </c:formatCode>
                <c:ptCount val="3"/>
                <c:pt idx="0" formatCode="0">
                  <c:v>752.008174386921</c:v>
                </c:pt>
                <c:pt idx="1">
                  <c:v>870.0275229357775</c:v>
                </c:pt>
                <c:pt idx="2">
                  <c:v>730.593152866243</c:v>
                </c:pt>
              </c:numCache>
            </c:numRef>
          </c:val>
        </c:ser>
        <c:ser>
          <c:idx val="1"/>
          <c:order val="1"/>
          <c:tx>
            <c:v>Median</c:v>
          </c:tx>
          <c:invertIfNegative val="0"/>
          <c:dLbls>
            <c:txPr>
              <a:bodyPr/>
              <a:lstStyle/>
              <a:p>
                <a:pPr>
                  <a:defRPr sz="1600"/>
                </a:pPr>
                <a:endParaRPr lang="en-US"/>
              </a:p>
            </c:txPr>
            <c:showLegendKey val="0"/>
            <c:showVal val="1"/>
            <c:showCatName val="0"/>
            <c:showSerName val="0"/>
            <c:showPercent val="0"/>
            <c:showBubbleSize val="0"/>
            <c:showLeaderLines val="0"/>
          </c:dLbls>
          <c:cat>
            <c:strRef>
              <c:f>Sheet1!$AI$19:$AI$21</c:f>
              <c:strCache>
                <c:ptCount val="3"/>
                <c:pt idx="0">
                  <c:v>Europe</c:v>
                </c:pt>
                <c:pt idx="1">
                  <c:v>Asia</c:v>
                </c:pt>
                <c:pt idx="2">
                  <c:v>US</c:v>
                </c:pt>
              </c:strCache>
            </c:strRef>
          </c:cat>
          <c:val>
            <c:numRef>
              <c:f>Sheet1!$AL$19:$AL$21</c:f>
              <c:numCache>
                <c:formatCode>0_ ;[Red]\-0\ </c:formatCode>
                <c:ptCount val="3"/>
                <c:pt idx="0" formatCode="0">
                  <c:v>514.0</c:v>
                </c:pt>
                <c:pt idx="1">
                  <c:v>805.0</c:v>
                </c:pt>
                <c:pt idx="2">
                  <c:v>461.5</c:v>
                </c:pt>
              </c:numCache>
            </c:numRef>
          </c:val>
        </c:ser>
        <c:dLbls>
          <c:showLegendKey val="0"/>
          <c:showVal val="0"/>
          <c:showCatName val="0"/>
          <c:showSerName val="0"/>
          <c:showPercent val="0"/>
          <c:showBubbleSize val="0"/>
        </c:dLbls>
        <c:gapWidth val="150"/>
        <c:axId val="2116991576"/>
        <c:axId val="2116994552"/>
      </c:barChart>
      <c:catAx>
        <c:axId val="2116991576"/>
        <c:scaling>
          <c:orientation val="minMax"/>
        </c:scaling>
        <c:delete val="0"/>
        <c:axPos val="b"/>
        <c:majorTickMark val="out"/>
        <c:minorTickMark val="none"/>
        <c:tickLblPos val="nextTo"/>
        <c:crossAx val="2116994552"/>
        <c:crosses val="autoZero"/>
        <c:auto val="1"/>
        <c:lblAlgn val="ctr"/>
        <c:lblOffset val="100"/>
        <c:noMultiLvlLbl val="0"/>
      </c:catAx>
      <c:valAx>
        <c:axId val="2116994552"/>
        <c:scaling>
          <c:orientation val="minMax"/>
        </c:scaling>
        <c:delete val="0"/>
        <c:axPos val="l"/>
        <c:numFmt formatCode="0" sourceLinked="1"/>
        <c:majorTickMark val="out"/>
        <c:minorTickMark val="none"/>
        <c:tickLblPos val="nextTo"/>
        <c:crossAx val="2116991576"/>
        <c:crosses val="autoZero"/>
        <c:crossBetween val="between"/>
      </c:valAx>
      <c:spPr>
        <a:noFill/>
      </c:spPr>
    </c:plotArea>
    <c:legend>
      <c:legendPos val="r"/>
      <c:layout/>
      <c:overlay val="0"/>
    </c:legend>
    <c:plotVisOnly val="1"/>
    <c:dispBlanksAs val="gap"/>
    <c:showDLblsOverMax val="0"/>
  </c:chart>
  <c:txPr>
    <a:bodyPr/>
    <a:lstStyle/>
    <a:p>
      <a:pPr>
        <a:defRPr sz="1340" baseline="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45659" cy="493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32" charset="-128"/>
              </a:defRPr>
            </a:lvl1pPr>
          </a:lstStyle>
          <a:p>
            <a:pPr>
              <a:defRPr/>
            </a:pPr>
            <a:endParaRPr lang="en-US"/>
          </a:p>
        </p:txBody>
      </p:sp>
      <p:sp>
        <p:nvSpPr>
          <p:cNvPr id="9219" name="Rectangle 3"/>
          <p:cNvSpPr>
            <a:spLocks noGrp="1" noChangeArrowheads="1"/>
          </p:cNvSpPr>
          <p:nvPr>
            <p:ph type="dt" idx="1"/>
          </p:nvPr>
        </p:nvSpPr>
        <p:spPr bwMode="auto">
          <a:xfrm>
            <a:off x="3852016" y="1"/>
            <a:ext cx="2945659" cy="493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32" charset="-128"/>
              </a:defRPr>
            </a:lvl1pPr>
          </a:lstStyle>
          <a:p>
            <a:pPr>
              <a:defRPr/>
            </a:pPr>
            <a:endParaRPr lang="en-US"/>
          </a:p>
        </p:txBody>
      </p:sp>
      <p:sp>
        <p:nvSpPr>
          <p:cNvPr id="44036" name="Rectangle 4"/>
          <p:cNvSpPr>
            <a:spLocks noGrp="1" noRot="1" noChangeAspect="1" noChangeArrowheads="1" noTextEdit="1"/>
          </p:cNvSpPr>
          <p:nvPr>
            <p:ph type="sldImg" idx="2"/>
          </p:nvPr>
        </p:nvSpPr>
        <p:spPr bwMode="auto">
          <a:xfrm>
            <a:off x="930275" y="741363"/>
            <a:ext cx="4937125" cy="37020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06358" y="4690269"/>
            <a:ext cx="4984962" cy="4443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9380538"/>
            <a:ext cx="2945659"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32" charset="-128"/>
              </a:defRPr>
            </a:lvl1pPr>
          </a:lstStyle>
          <a:p>
            <a:pPr>
              <a:defRPr/>
            </a:pPr>
            <a:endParaRPr lang="en-US"/>
          </a:p>
        </p:txBody>
      </p:sp>
      <p:sp>
        <p:nvSpPr>
          <p:cNvPr id="9223" name="Rectangle 7"/>
          <p:cNvSpPr>
            <a:spLocks noGrp="1" noChangeArrowheads="1"/>
          </p:cNvSpPr>
          <p:nvPr>
            <p:ph type="sldNum" sz="quarter" idx="5"/>
          </p:nvPr>
        </p:nvSpPr>
        <p:spPr bwMode="auto">
          <a:xfrm>
            <a:off x="3852016" y="9380538"/>
            <a:ext cx="2945659"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pitchFamily="-32" charset="-128"/>
              </a:defRPr>
            </a:lvl1pPr>
          </a:lstStyle>
          <a:p>
            <a:pPr>
              <a:defRPr/>
            </a:pPr>
            <a:fld id="{912B60A6-185F-4D99-90A3-BBF331685471}" type="slidenum">
              <a:rPr lang="en-US"/>
              <a:pPr>
                <a:defRPr/>
              </a:pPr>
              <a:t>‹#›</a:t>
            </a:fld>
            <a:endParaRPr lang="en-US"/>
          </a:p>
        </p:txBody>
      </p:sp>
    </p:spTree>
    <p:extLst>
      <p:ext uri="{BB962C8B-B14F-4D97-AF65-F5344CB8AC3E}">
        <p14:creationId xmlns:p14="http://schemas.microsoft.com/office/powerpoint/2010/main" val="42425491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2"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2"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2"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2"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1DB1C3F-5E5B-4E5B-9DB0-2B8741CB3B49}" type="slidenum">
              <a:rPr lang="en-US" smtClean="0">
                <a:latin typeface="Arial" pitchFamily="34" charset="0"/>
                <a:ea typeface="ＭＳ Ｐゴシック" pitchFamily="34" charset="-128"/>
              </a:rPr>
              <a:pPr/>
              <a:t>1</a:t>
            </a:fld>
            <a:endParaRPr lang="en-US" smtClean="0">
              <a:latin typeface="Arial" pitchFamily="34" charset="0"/>
              <a:ea typeface="ＭＳ Ｐゴシック" pitchFamily="34" charset="-128"/>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GB" sz="1500"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5DCA86F6-E8D1-874A-BF2E-CF9466C1F4BA}" type="slidenum">
              <a:rPr lang="en-US">
                <a:latin typeface="Arial" pitchFamily="-65" charset="0"/>
                <a:ea typeface="ＭＳ Ｐゴシック" pitchFamily="-65" charset="-128"/>
                <a:cs typeface="ＭＳ Ｐゴシック" pitchFamily="-65" charset="-128"/>
              </a:rPr>
              <a:pPr/>
              <a:t>14</a:t>
            </a:fld>
            <a:endParaRPr lang="en-US">
              <a:latin typeface="Arial" pitchFamily="-65" charset="0"/>
              <a:ea typeface="ＭＳ Ｐゴシック" pitchFamily="-65" charset="-128"/>
              <a:cs typeface="ＭＳ Ｐゴシック" pitchFamily="-65"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a:latin typeface="Arial" pitchFamily="-65" charset="0"/>
              <a:ea typeface="ＭＳ Ｐゴシック" pitchFamily="-65" charset="-128"/>
              <a:cs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5DCA86F6-E8D1-874A-BF2E-CF9466C1F4BA}" type="slidenum">
              <a:rPr lang="en-US">
                <a:latin typeface="Arial" pitchFamily="-65" charset="0"/>
                <a:ea typeface="ＭＳ Ｐゴシック" pitchFamily="-65" charset="-128"/>
                <a:cs typeface="ＭＳ Ｐゴシック" pitchFamily="-65" charset="-128"/>
              </a:rPr>
              <a:pPr/>
              <a:t>15</a:t>
            </a:fld>
            <a:endParaRPr lang="en-US">
              <a:latin typeface="Arial" pitchFamily="-65" charset="0"/>
              <a:ea typeface="ＭＳ Ｐゴシック" pitchFamily="-65" charset="-128"/>
              <a:cs typeface="ＭＳ Ｐゴシック" pitchFamily="-65"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a:latin typeface="Arial"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5DCA86F6-E8D1-874A-BF2E-CF9466C1F4BA}" type="slidenum">
              <a:rPr lang="en-US">
                <a:latin typeface="Arial" pitchFamily="-65" charset="0"/>
                <a:ea typeface="ＭＳ Ｐゴシック" pitchFamily="-65" charset="-128"/>
                <a:cs typeface="ＭＳ Ｐゴシック" pitchFamily="-65" charset="-128"/>
              </a:rPr>
              <a:pPr/>
              <a:t>16</a:t>
            </a:fld>
            <a:endParaRPr lang="en-US">
              <a:latin typeface="Arial" pitchFamily="-65" charset="0"/>
              <a:ea typeface="ＭＳ Ｐゴシック" pitchFamily="-65" charset="-128"/>
              <a:cs typeface="ＭＳ Ｐゴシック" pitchFamily="-65"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a:latin typeface="Arial" pitchFamily="-65" charset="0"/>
              <a:ea typeface="ＭＳ Ｐゴシック" pitchFamily="-65" charset="-128"/>
              <a:cs typeface="ＭＳ Ｐゴシック" pitchFamily="-65"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5DCA86F6-E8D1-874A-BF2E-CF9466C1F4BA}" type="slidenum">
              <a:rPr lang="en-US">
                <a:latin typeface="Arial" pitchFamily="-65" charset="0"/>
                <a:ea typeface="ＭＳ Ｐゴシック" pitchFamily="-65" charset="-128"/>
                <a:cs typeface="ＭＳ Ｐゴシック" pitchFamily="-65" charset="-128"/>
              </a:rPr>
              <a:pPr/>
              <a:t>23</a:t>
            </a:fld>
            <a:endParaRPr lang="en-US">
              <a:latin typeface="Arial" pitchFamily="-65" charset="0"/>
              <a:ea typeface="ＭＳ Ｐゴシック" pitchFamily="-65" charset="-128"/>
              <a:cs typeface="ＭＳ Ｐゴシック" pitchFamily="-65"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a:latin typeface="Arial" pitchFamily="-65" charset="0"/>
              <a:ea typeface="ＭＳ Ｐゴシック" pitchFamily="-65" charset="-128"/>
              <a:cs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smtClean="0"/>
              <a:t>© 2010 Marco Becht, Julian Franks, Jeremy Grant</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3747ABD-889D-46DD-8CDB-F7CEF81805B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t>© </a:t>
            </a:r>
            <a:r>
              <a:rPr lang="en-US" dirty="0" smtClean="0"/>
              <a:t>2010 </a:t>
            </a:r>
            <a:r>
              <a:rPr lang="en-US" dirty="0"/>
              <a:t>Marco Becht, Jeremy Grant, Julian Franks</a:t>
            </a:r>
          </a:p>
        </p:txBody>
      </p:sp>
      <p:sp>
        <p:nvSpPr>
          <p:cNvPr id="6" name="Slide Number Placeholder 5"/>
          <p:cNvSpPr>
            <a:spLocks noGrp="1"/>
          </p:cNvSpPr>
          <p:nvPr>
            <p:ph type="sldNum" sz="quarter" idx="12"/>
          </p:nvPr>
        </p:nvSpPr>
        <p:spPr/>
        <p:txBody>
          <a:bodyPr/>
          <a:lstStyle>
            <a:lvl1pPr>
              <a:defRPr/>
            </a:lvl1pPr>
          </a:lstStyle>
          <a:p>
            <a:pPr>
              <a:defRPr/>
            </a:pPr>
            <a:fld id="{C44736D1-3CE1-4189-AF5F-02BA3A333F6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t>© </a:t>
            </a:r>
            <a:r>
              <a:rPr lang="en-US" dirty="0" smtClean="0"/>
              <a:t>2010 </a:t>
            </a:r>
            <a:r>
              <a:rPr lang="en-US" dirty="0"/>
              <a:t>Marco Becht, Jeremy Grant, Julian Franks</a:t>
            </a:r>
          </a:p>
        </p:txBody>
      </p:sp>
      <p:sp>
        <p:nvSpPr>
          <p:cNvPr id="6" name="Slide Number Placeholder 5"/>
          <p:cNvSpPr>
            <a:spLocks noGrp="1"/>
          </p:cNvSpPr>
          <p:nvPr>
            <p:ph type="sldNum" sz="quarter" idx="12"/>
          </p:nvPr>
        </p:nvSpPr>
        <p:spPr/>
        <p:txBody>
          <a:bodyPr/>
          <a:lstStyle>
            <a:lvl1pPr>
              <a:defRPr/>
            </a:lvl1pPr>
          </a:lstStyle>
          <a:p>
            <a:pPr>
              <a:defRPr/>
            </a:pPr>
            <a:fld id="{479371CB-3E40-4EB7-B9AC-6588CEC3095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smtClean="0"/>
              <a:t>© 2010 Marco Becht, Julian Franks, Jeremy Grant</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5AD9F86-8CD1-47D2-B2FD-0894417ECC6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smtClean="0"/>
              <a:t>© 2010 Marco Becht, Julian Franks, Jeremy G</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43EFFB2-E52A-4479-B45C-AB91D4FE5B6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dirty="0"/>
              <a:t>© </a:t>
            </a:r>
            <a:r>
              <a:rPr lang="en-US" dirty="0" smtClean="0"/>
              <a:t>2010 </a:t>
            </a:r>
            <a:r>
              <a:rPr lang="en-US" dirty="0"/>
              <a:t>Marco Becht, Jeremy Grant, Julian Franks</a:t>
            </a:r>
          </a:p>
        </p:txBody>
      </p:sp>
      <p:sp>
        <p:nvSpPr>
          <p:cNvPr id="7" name="Slide Number Placeholder 6"/>
          <p:cNvSpPr>
            <a:spLocks noGrp="1"/>
          </p:cNvSpPr>
          <p:nvPr>
            <p:ph type="sldNum" sz="quarter" idx="12"/>
          </p:nvPr>
        </p:nvSpPr>
        <p:spPr/>
        <p:txBody>
          <a:bodyPr/>
          <a:lstStyle>
            <a:lvl1pPr>
              <a:defRPr/>
            </a:lvl1pPr>
          </a:lstStyle>
          <a:p>
            <a:pPr>
              <a:defRPr/>
            </a:pPr>
            <a:fld id="{7FFCA7B6-CDF3-4449-8B68-66BF222B178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r>
              <a:rPr lang="en-US" dirty="0"/>
              <a:t>© </a:t>
            </a:r>
            <a:r>
              <a:rPr lang="en-US" dirty="0" smtClean="0"/>
              <a:t>2010 </a:t>
            </a:r>
            <a:r>
              <a:rPr lang="en-US" dirty="0"/>
              <a:t>Marco Becht, Jeremy Grant, Julian Franks</a:t>
            </a:r>
          </a:p>
        </p:txBody>
      </p:sp>
      <p:sp>
        <p:nvSpPr>
          <p:cNvPr id="9" name="Slide Number Placeholder 8"/>
          <p:cNvSpPr>
            <a:spLocks noGrp="1"/>
          </p:cNvSpPr>
          <p:nvPr>
            <p:ph type="sldNum" sz="quarter" idx="12"/>
          </p:nvPr>
        </p:nvSpPr>
        <p:spPr/>
        <p:txBody>
          <a:bodyPr/>
          <a:lstStyle>
            <a:lvl1pPr>
              <a:defRPr/>
            </a:lvl1pPr>
          </a:lstStyle>
          <a:p>
            <a:pPr>
              <a:defRPr/>
            </a:pPr>
            <a:fld id="{7445E436-3BD5-44F7-9F55-C007413E8F4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sz="1000"/>
            </a:lvl1pPr>
          </a:lstStyle>
          <a:p>
            <a:pPr>
              <a:defRPr/>
            </a:pPr>
            <a:r>
              <a:rPr lang="en-US" dirty="0"/>
              <a:t>© </a:t>
            </a:r>
            <a:r>
              <a:rPr lang="en-US" dirty="0" smtClean="0"/>
              <a:t>2010 </a:t>
            </a:r>
            <a:r>
              <a:rPr lang="en-US" dirty="0"/>
              <a:t>Marco Becht, Julian Franks, Jeremy Grant </a:t>
            </a:r>
          </a:p>
        </p:txBody>
      </p:sp>
      <p:sp>
        <p:nvSpPr>
          <p:cNvPr id="5" name="Slide Number Placeholder 4"/>
          <p:cNvSpPr>
            <a:spLocks noGrp="1"/>
          </p:cNvSpPr>
          <p:nvPr>
            <p:ph type="sldNum" sz="quarter" idx="12"/>
          </p:nvPr>
        </p:nvSpPr>
        <p:spPr/>
        <p:txBody>
          <a:bodyPr/>
          <a:lstStyle>
            <a:lvl1pPr>
              <a:defRPr/>
            </a:lvl1pPr>
          </a:lstStyle>
          <a:p>
            <a:pPr>
              <a:defRPr/>
            </a:pPr>
            <a:fld id="{229C9081-B82E-4662-8286-2008248359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a:t>© </a:t>
            </a:r>
            <a:r>
              <a:rPr lang="en-US" dirty="0" smtClean="0"/>
              <a:t>2010 </a:t>
            </a:r>
            <a:r>
              <a:rPr lang="en-US" dirty="0"/>
              <a:t>Marco Becht, Jeremy Grant, Julian Franks</a:t>
            </a:r>
          </a:p>
        </p:txBody>
      </p:sp>
      <p:sp>
        <p:nvSpPr>
          <p:cNvPr id="4" name="Slide Number Placeholder 3"/>
          <p:cNvSpPr>
            <a:spLocks noGrp="1"/>
          </p:cNvSpPr>
          <p:nvPr>
            <p:ph type="sldNum" sz="quarter" idx="12"/>
          </p:nvPr>
        </p:nvSpPr>
        <p:spPr/>
        <p:txBody>
          <a:bodyPr/>
          <a:lstStyle>
            <a:lvl1pPr>
              <a:defRPr/>
            </a:lvl1pPr>
          </a:lstStyle>
          <a:p>
            <a:pPr>
              <a:defRPr/>
            </a:pPr>
            <a:fld id="{80C6C369-C9AC-4E05-B1A7-4F72B469E3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dirty="0"/>
              <a:t>© </a:t>
            </a:r>
            <a:r>
              <a:rPr lang="en-US" dirty="0" smtClean="0"/>
              <a:t>2010 </a:t>
            </a:r>
            <a:r>
              <a:rPr lang="en-US" dirty="0"/>
              <a:t>Marco Becht, Jeremy Grant, Julian Franks</a:t>
            </a:r>
          </a:p>
        </p:txBody>
      </p:sp>
      <p:sp>
        <p:nvSpPr>
          <p:cNvPr id="7" name="Slide Number Placeholder 6"/>
          <p:cNvSpPr>
            <a:spLocks noGrp="1"/>
          </p:cNvSpPr>
          <p:nvPr>
            <p:ph type="sldNum" sz="quarter" idx="12"/>
          </p:nvPr>
        </p:nvSpPr>
        <p:spPr/>
        <p:txBody>
          <a:bodyPr/>
          <a:lstStyle>
            <a:lvl1pPr>
              <a:defRPr/>
            </a:lvl1pPr>
          </a:lstStyle>
          <a:p>
            <a:pPr>
              <a:defRPr/>
            </a:pPr>
            <a:fld id="{B797A3A2-6D28-44D6-A6CF-D1301C6E5A1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dirty="0"/>
              <a:t>© </a:t>
            </a:r>
            <a:r>
              <a:rPr lang="en-US" dirty="0" smtClean="0"/>
              <a:t>2010 </a:t>
            </a:r>
            <a:r>
              <a:rPr lang="en-US" dirty="0"/>
              <a:t>Marco Becht, Jeremy Grant, Julian Franks</a:t>
            </a:r>
          </a:p>
        </p:txBody>
      </p:sp>
      <p:sp>
        <p:nvSpPr>
          <p:cNvPr id="7" name="Slide Number Placeholder 6"/>
          <p:cNvSpPr>
            <a:spLocks noGrp="1"/>
          </p:cNvSpPr>
          <p:nvPr>
            <p:ph type="sldNum" sz="quarter" idx="12"/>
          </p:nvPr>
        </p:nvSpPr>
        <p:spPr/>
        <p:txBody>
          <a:bodyPr/>
          <a:lstStyle>
            <a:lvl1pPr>
              <a:defRPr/>
            </a:lvl1pPr>
          </a:lstStyle>
          <a:p>
            <a:pPr>
              <a:defRPr/>
            </a:pPr>
            <a:fld id="{5B425E00-8648-47CC-AA79-15B716DAEF7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26"/>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charset="0"/>
                <a:ea typeface="ＭＳ Ｐゴシック" pitchFamily="-32" charset="-128"/>
              </a:defRPr>
            </a:lvl1pPr>
          </a:lstStyle>
          <a:p>
            <a:pPr>
              <a:defRPr/>
            </a:pPr>
            <a:endParaRPr lang="en-US"/>
          </a:p>
        </p:txBody>
      </p:sp>
      <p:sp>
        <p:nvSpPr>
          <p:cNvPr id="1029" name="Rectangle 5"/>
          <p:cNvSpPr>
            <a:spLocks noGrp="1" noChangeArrowheads="1"/>
          </p:cNvSpPr>
          <p:nvPr>
            <p:ph type="ftr" sz="quarter" idx="3"/>
          </p:nvPr>
        </p:nvSpPr>
        <p:spPr bwMode="auto">
          <a:xfrm>
            <a:off x="2667000" y="6248400"/>
            <a:ext cx="381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000">
                <a:latin typeface="Arial" charset="0"/>
                <a:ea typeface="ＭＳ Ｐゴシック" pitchFamily="-32" charset="-128"/>
              </a:defRPr>
            </a:lvl1pPr>
          </a:lstStyle>
          <a:p>
            <a:pPr>
              <a:defRPr/>
            </a:pPr>
            <a:r>
              <a:rPr lang="en-US" dirty="0"/>
              <a:t>© </a:t>
            </a:r>
            <a:r>
              <a:rPr lang="en-US" dirty="0" smtClean="0"/>
              <a:t>2010 </a:t>
            </a:r>
            <a:r>
              <a:rPr lang="en-US" dirty="0"/>
              <a:t>Marco Becht, Julian Franks, Jeremy Grant</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charset="0"/>
                <a:ea typeface="ＭＳ Ｐゴシック" pitchFamily="-32" charset="-128"/>
              </a:defRPr>
            </a:lvl1pPr>
          </a:lstStyle>
          <a:p>
            <a:pPr>
              <a:defRPr/>
            </a:pPr>
            <a:fld id="{C33E3620-D411-4EBF-A456-A08918E6091F}"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dt="0"/>
  <p:txStyles>
    <p:titleStyle>
      <a:lvl1pPr algn="ctr" rtl="0" eaLnBrk="0" fontAlgn="base" hangingPunct="0">
        <a:spcBef>
          <a:spcPct val="0"/>
        </a:spcBef>
        <a:spcAft>
          <a:spcPct val="0"/>
        </a:spcAft>
        <a:defRPr sz="2800">
          <a:solidFill>
            <a:schemeClr val="tx1"/>
          </a:solidFill>
          <a:latin typeface="+mj-lt"/>
          <a:ea typeface="+mj-ea"/>
          <a:cs typeface="+mj-cs"/>
        </a:defRPr>
      </a:lvl1pPr>
      <a:lvl2pPr algn="ctr" rtl="0" eaLnBrk="0" fontAlgn="base" hangingPunct="0">
        <a:spcBef>
          <a:spcPct val="0"/>
        </a:spcBef>
        <a:spcAft>
          <a:spcPct val="0"/>
        </a:spcAft>
        <a:defRPr sz="2800">
          <a:solidFill>
            <a:schemeClr val="tx1"/>
          </a:solidFill>
          <a:latin typeface="Arial" charset="0"/>
          <a:ea typeface="ＭＳ Ｐゴシック" pitchFamily="-32" charset="-128"/>
        </a:defRPr>
      </a:lvl2pPr>
      <a:lvl3pPr algn="ctr" rtl="0" eaLnBrk="0" fontAlgn="base" hangingPunct="0">
        <a:spcBef>
          <a:spcPct val="0"/>
        </a:spcBef>
        <a:spcAft>
          <a:spcPct val="0"/>
        </a:spcAft>
        <a:defRPr sz="2800">
          <a:solidFill>
            <a:schemeClr val="tx1"/>
          </a:solidFill>
          <a:latin typeface="Arial" charset="0"/>
          <a:ea typeface="ＭＳ Ｐゴシック" pitchFamily="-32" charset="-128"/>
        </a:defRPr>
      </a:lvl3pPr>
      <a:lvl4pPr algn="ctr" rtl="0" eaLnBrk="0" fontAlgn="base" hangingPunct="0">
        <a:spcBef>
          <a:spcPct val="0"/>
        </a:spcBef>
        <a:spcAft>
          <a:spcPct val="0"/>
        </a:spcAft>
        <a:defRPr sz="2800">
          <a:solidFill>
            <a:schemeClr val="tx1"/>
          </a:solidFill>
          <a:latin typeface="Arial" charset="0"/>
          <a:ea typeface="ＭＳ Ｐゴシック" pitchFamily="-32" charset="-128"/>
        </a:defRPr>
      </a:lvl4pPr>
      <a:lvl5pPr algn="ctr" rtl="0" eaLnBrk="0" fontAlgn="base" hangingPunct="0">
        <a:spcBef>
          <a:spcPct val="0"/>
        </a:spcBef>
        <a:spcAft>
          <a:spcPct val="0"/>
        </a:spcAft>
        <a:defRPr sz="2800">
          <a:solidFill>
            <a:schemeClr val="tx1"/>
          </a:solidFill>
          <a:latin typeface="Arial" charset="0"/>
          <a:ea typeface="ＭＳ Ｐゴシック" pitchFamily="-32" charset="-128"/>
        </a:defRPr>
      </a:lvl5pPr>
      <a:lvl6pPr marL="457200" algn="ctr" rtl="0" fontAlgn="base">
        <a:spcBef>
          <a:spcPct val="0"/>
        </a:spcBef>
        <a:spcAft>
          <a:spcPct val="0"/>
        </a:spcAft>
        <a:defRPr sz="4400">
          <a:solidFill>
            <a:schemeClr val="tx2"/>
          </a:solidFill>
          <a:latin typeface="Arial" charset="0"/>
          <a:ea typeface="ＭＳ Ｐゴシック" pitchFamily="-32" charset="-128"/>
        </a:defRPr>
      </a:lvl6pPr>
      <a:lvl7pPr marL="914400" algn="ctr" rtl="0" fontAlgn="base">
        <a:spcBef>
          <a:spcPct val="0"/>
        </a:spcBef>
        <a:spcAft>
          <a:spcPct val="0"/>
        </a:spcAft>
        <a:defRPr sz="4400">
          <a:solidFill>
            <a:schemeClr val="tx2"/>
          </a:solidFill>
          <a:latin typeface="Arial" charset="0"/>
          <a:ea typeface="ＭＳ Ｐゴシック" pitchFamily="-32" charset="-128"/>
        </a:defRPr>
      </a:lvl7pPr>
      <a:lvl8pPr marL="1371600" algn="ctr" rtl="0" fontAlgn="base">
        <a:spcBef>
          <a:spcPct val="0"/>
        </a:spcBef>
        <a:spcAft>
          <a:spcPct val="0"/>
        </a:spcAft>
        <a:defRPr sz="4400">
          <a:solidFill>
            <a:schemeClr val="tx2"/>
          </a:solidFill>
          <a:latin typeface="Arial" charset="0"/>
          <a:ea typeface="ＭＳ Ｐゴシック" pitchFamily="-32" charset="-128"/>
        </a:defRPr>
      </a:lvl8pPr>
      <a:lvl9pPr marL="1828800" algn="ctr" rtl="0" fontAlgn="base">
        <a:spcBef>
          <a:spcPct val="0"/>
        </a:spcBef>
        <a:spcAft>
          <a:spcPct val="0"/>
        </a:spcAft>
        <a:defRPr sz="4400">
          <a:solidFill>
            <a:schemeClr val="tx2"/>
          </a:solidFill>
          <a:latin typeface="Arial" charset="0"/>
          <a:ea typeface="ＭＳ Ｐゴシック" pitchFamily="-32" charset="-128"/>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1600">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115888"/>
            <a:ext cx="8686800" cy="1636712"/>
          </a:xfrm>
        </p:spPr>
        <p:txBody>
          <a:bodyPr/>
          <a:lstStyle/>
          <a:p>
            <a:pPr eaLnBrk="1" hangingPunct="1"/>
            <a:r>
              <a:rPr lang="en-GB" dirty="0" smtClean="0"/>
              <a:t>An International Study of Shareholder Activism: Does it pay?</a:t>
            </a:r>
          </a:p>
        </p:txBody>
      </p:sp>
      <p:sp>
        <p:nvSpPr>
          <p:cNvPr id="27651" name="Rectangle 3"/>
          <p:cNvSpPr>
            <a:spLocks noChangeArrowheads="1"/>
          </p:cNvSpPr>
          <p:nvPr/>
        </p:nvSpPr>
        <p:spPr bwMode="auto">
          <a:xfrm>
            <a:off x="0" y="3810000"/>
            <a:ext cx="9144000" cy="2238562"/>
          </a:xfrm>
          <a:prstGeom prst="rect">
            <a:avLst/>
          </a:prstGeom>
          <a:noFill/>
          <a:ln w="12700">
            <a:noFill/>
            <a:miter lim="800000"/>
            <a:headEnd type="none" w="sm" len="sm"/>
            <a:tailEnd type="none" w="sm" len="sm"/>
          </a:ln>
        </p:spPr>
        <p:txBody>
          <a:bodyPr wrap="square">
            <a:spAutoFit/>
          </a:bodyPr>
          <a:lstStyle/>
          <a:p>
            <a:pPr algn="ctr" eaLnBrk="0" hangingPunct="0">
              <a:lnSpc>
                <a:spcPct val="80000"/>
              </a:lnSpc>
              <a:spcBef>
                <a:spcPct val="50000"/>
              </a:spcBef>
            </a:pPr>
            <a:r>
              <a:rPr lang="en-US" sz="2000" dirty="0">
                <a:latin typeface="ITC Officina Sans Book"/>
              </a:rPr>
              <a:t>Marco Becht</a:t>
            </a:r>
            <a:br>
              <a:rPr lang="en-US" sz="2000" dirty="0">
                <a:latin typeface="ITC Officina Sans Book"/>
              </a:rPr>
            </a:br>
            <a:r>
              <a:rPr lang="en-US" sz="2000" dirty="0" smtClean="0">
                <a:latin typeface="ITC Officina Sans Book"/>
              </a:rPr>
              <a:t>Solvay Brussels School</a:t>
            </a:r>
            <a:r>
              <a:rPr lang="fr-FR" sz="1800" i="1" dirty="0" smtClean="0">
                <a:latin typeface="ITC Officina Sans Book"/>
              </a:rPr>
              <a:t>, </a:t>
            </a:r>
            <a:r>
              <a:rPr lang="fr-FR" sz="1800" i="1" dirty="0">
                <a:latin typeface="ITC Officina Sans Book"/>
              </a:rPr>
              <a:t>Université Libre de </a:t>
            </a:r>
            <a:r>
              <a:rPr lang="fr-FR" sz="1800" i="1" dirty="0" smtClean="0">
                <a:latin typeface="ITC Officina Sans Book"/>
              </a:rPr>
              <a:t>Bruxelles, CEPR </a:t>
            </a:r>
            <a:r>
              <a:rPr lang="fr-FR" sz="1800" i="1" dirty="0">
                <a:latin typeface="ITC Officina Sans Book"/>
              </a:rPr>
              <a:t>and </a:t>
            </a:r>
            <a:r>
              <a:rPr lang="fr-FR" sz="1800" i="1" dirty="0" smtClean="0">
                <a:latin typeface="ITC Officina Sans Book"/>
              </a:rPr>
              <a:t>ECGI</a:t>
            </a:r>
          </a:p>
          <a:p>
            <a:pPr algn="ctr" eaLnBrk="0" hangingPunct="0">
              <a:lnSpc>
                <a:spcPct val="80000"/>
              </a:lnSpc>
              <a:spcBef>
                <a:spcPct val="50000"/>
              </a:spcBef>
            </a:pPr>
            <a:r>
              <a:rPr lang="en-GB" sz="2000" dirty="0" smtClean="0">
                <a:latin typeface="ITC Officina Sans Book"/>
              </a:rPr>
              <a:t>Julian </a:t>
            </a:r>
            <a:r>
              <a:rPr lang="en-GB" sz="2000" dirty="0">
                <a:latin typeface="ITC Officina Sans Book"/>
              </a:rPr>
              <a:t>Franks</a:t>
            </a:r>
            <a:br>
              <a:rPr lang="en-GB" sz="2000" dirty="0">
                <a:latin typeface="ITC Officina Sans Book"/>
              </a:rPr>
            </a:br>
            <a:r>
              <a:rPr lang="en-GB" sz="1800" i="1" dirty="0">
                <a:latin typeface="ITC Officina Sans Book"/>
              </a:rPr>
              <a:t>London Business </a:t>
            </a:r>
            <a:r>
              <a:rPr lang="en-GB" sz="1800" i="1" dirty="0" smtClean="0">
                <a:latin typeface="ITC Officina Sans Book"/>
              </a:rPr>
              <a:t>School, CEPR </a:t>
            </a:r>
            <a:r>
              <a:rPr lang="en-GB" sz="1800" i="1" dirty="0">
                <a:latin typeface="ITC Officina Sans Book"/>
              </a:rPr>
              <a:t>and ECGI</a:t>
            </a:r>
          </a:p>
          <a:p>
            <a:pPr algn="ctr" eaLnBrk="0" hangingPunct="0">
              <a:lnSpc>
                <a:spcPct val="80000"/>
              </a:lnSpc>
              <a:spcBef>
                <a:spcPct val="50000"/>
              </a:spcBef>
            </a:pPr>
            <a:r>
              <a:rPr lang="en-GB" sz="2000" dirty="0">
                <a:latin typeface="ITC Officina Sans Book"/>
              </a:rPr>
              <a:t>Jeremy Grant</a:t>
            </a:r>
            <a:br>
              <a:rPr lang="en-GB" sz="2000" dirty="0">
                <a:latin typeface="ITC Officina Sans Book"/>
              </a:rPr>
            </a:br>
            <a:r>
              <a:rPr lang="en-GB" sz="1800" i="1" dirty="0" smtClean="0">
                <a:latin typeface="ITC Officina Sans Book"/>
              </a:rPr>
              <a:t>University of Cambridge </a:t>
            </a:r>
            <a:endParaRPr lang="en-GB" sz="1800" i="1" dirty="0">
              <a:latin typeface="ITC Officina Sans Book"/>
            </a:endParaRPr>
          </a:p>
          <a:p>
            <a:pPr algn="ctr" eaLnBrk="0" hangingPunct="0">
              <a:lnSpc>
                <a:spcPct val="80000"/>
              </a:lnSpc>
              <a:spcBef>
                <a:spcPct val="50000"/>
              </a:spcBef>
            </a:pPr>
            <a:endParaRPr lang="en-GB" sz="2000" i="1" dirty="0">
              <a:latin typeface="ITC Officina Sans Book"/>
            </a:endParaRPr>
          </a:p>
        </p:txBody>
      </p:sp>
      <p:sp>
        <p:nvSpPr>
          <p:cNvPr id="4" name="Rectangle 3"/>
          <p:cNvSpPr>
            <a:spLocks noChangeArrowheads="1"/>
          </p:cNvSpPr>
          <p:nvPr/>
        </p:nvSpPr>
        <p:spPr bwMode="auto">
          <a:xfrm>
            <a:off x="0" y="1828800"/>
            <a:ext cx="9144000" cy="348813"/>
          </a:xfrm>
          <a:prstGeom prst="rect">
            <a:avLst/>
          </a:prstGeom>
          <a:noFill/>
          <a:ln w="12700">
            <a:noFill/>
            <a:miter lim="800000"/>
            <a:headEnd type="none" w="sm" len="sm"/>
            <a:tailEnd type="none" w="sm" len="sm"/>
          </a:ln>
        </p:spPr>
        <p:txBody>
          <a:bodyPr wrap="square">
            <a:spAutoFit/>
          </a:bodyPr>
          <a:lstStyle/>
          <a:p>
            <a:pPr algn="ctr" eaLnBrk="0" hangingPunct="0">
              <a:lnSpc>
                <a:spcPct val="80000"/>
              </a:lnSpc>
              <a:spcBef>
                <a:spcPct val="50000"/>
              </a:spcBef>
            </a:pPr>
            <a:r>
              <a:rPr lang="en-GB" sz="2000" dirty="0" smtClean="0">
                <a:latin typeface="ITC Officina Sans Book"/>
              </a:rPr>
              <a:t>July 2012</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a:spLocks noGrp="1"/>
          </p:cNvSpPr>
          <p:nvPr>
            <p:ph type="title"/>
          </p:nvPr>
        </p:nvSpPr>
        <p:spPr>
          <a:xfrm>
            <a:off x="0" y="76200"/>
            <a:ext cx="9144000" cy="1143000"/>
          </a:xfrm>
        </p:spPr>
        <p:txBody>
          <a:bodyPr/>
          <a:lstStyle/>
          <a:p>
            <a:pPr eaLnBrk="1" hangingPunct="1"/>
            <a:r>
              <a:rPr lang="en-US" dirty="0" smtClean="0">
                <a:cs typeface="ＭＳ Ｐゴシック" pitchFamily="-65" charset="-128"/>
              </a:rPr>
              <a:t>International Public </a:t>
            </a:r>
            <a:r>
              <a:rPr lang="en-US" dirty="0">
                <a:cs typeface="ＭＳ Ｐゴシック" pitchFamily="-65" charset="-128"/>
              </a:rPr>
              <a:t>Activism Cases Initiated</a:t>
            </a:r>
            <a:endParaRPr lang="en-GB" dirty="0">
              <a:cs typeface="ＭＳ Ｐゴシック" pitchFamily="-65" charset="-128"/>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7916169"/>
              </p:ext>
            </p:extLst>
          </p:nvPr>
        </p:nvGraphicFramePr>
        <p:xfrm>
          <a:off x="381000" y="1219200"/>
          <a:ext cx="85344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28981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a:spLocks noGrp="1"/>
          </p:cNvSpPr>
          <p:nvPr>
            <p:ph type="title"/>
          </p:nvPr>
        </p:nvSpPr>
        <p:spPr>
          <a:xfrm>
            <a:off x="0" y="76200"/>
            <a:ext cx="9144000" cy="1143000"/>
          </a:xfrm>
        </p:spPr>
        <p:txBody>
          <a:bodyPr/>
          <a:lstStyle/>
          <a:p>
            <a:pPr eaLnBrk="1" hangingPunct="1"/>
            <a:r>
              <a:rPr lang="en-GB" dirty="0" smtClean="0">
                <a:cs typeface="ＭＳ Ｐゴシック" pitchFamily="-65" charset="-128"/>
              </a:rPr>
              <a:t> Average Stake </a:t>
            </a:r>
            <a:r>
              <a:rPr lang="en-GB" dirty="0">
                <a:cs typeface="ＭＳ Ｐゴシック" pitchFamily="-65" charset="-128"/>
              </a:rPr>
              <a:t>Size</a:t>
            </a:r>
            <a:r>
              <a:rPr lang="en-GB">
                <a:cs typeface="ＭＳ Ｐゴシック" pitchFamily="-65" charset="-128"/>
              </a:rPr>
              <a:t/>
            </a:r>
            <a:br>
              <a:rPr lang="en-GB">
                <a:cs typeface="ＭＳ Ｐゴシック" pitchFamily="-65" charset="-128"/>
              </a:rPr>
            </a:br>
            <a:r>
              <a:rPr lang="en-GB" sz="1200" smtClean="0">
                <a:cs typeface="ＭＳ Ｐゴシック" pitchFamily="-65" charset="-128"/>
              </a:rPr>
              <a:t>(red : median; blue : mean)</a:t>
            </a:r>
            <a:endParaRPr lang="en-GB" sz="1200" dirty="0">
              <a:cs typeface="ＭＳ Ｐゴシック" pitchFamily="-65" charset="-128"/>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295774"/>
              </p:ext>
            </p:extLst>
          </p:nvPr>
        </p:nvGraphicFramePr>
        <p:xfrm>
          <a:off x="838200" y="1219200"/>
          <a:ext cx="78486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57955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a:spLocks noGrp="1"/>
          </p:cNvSpPr>
          <p:nvPr>
            <p:ph type="title"/>
          </p:nvPr>
        </p:nvSpPr>
        <p:spPr>
          <a:xfrm>
            <a:off x="0" y="76200"/>
            <a:ext cx="9144000" cy="1143000"/>
          </a:xfrm>
        </p:spPr>
        <p:txBody>
          <a:bodyPr/>
          <a:lstStyle/>
          <a:p>
            <a:pPr eaLnBrk="1" hangingPunct="1"/>
            <a:r>
              <a:rPr lang="en-GB" dirty="0" smtClean="0">
                <a:cs typeface="ＭＳ Ｐゴシック" pitchFamily="-65" charset="-128"/>
              </a:rPr>
              <a:t> Average Holding Period (Days)</a:t>
            </a:r>
            <a:endParaRPr lang="en-GB" dirty="0">
              <a:cs typeface="ＭＳ Ｐゴシック" pitchFamily="-65" charset="-128"/>
            </a:endParaRPr>
          </a:p>
        </p:txBody>
      </p:sp>
      <p:graphicFrame>
        <p:nvGraphicFramePr>
          <p:cNvPr id="9" name="Content Placeholder 8"/>
          <p:cNvGraphicFramePr>
            <a:graphicFrameLocks noGrp="1"/>
          </p:cNvGraphicFramePr>
          <p:nvPr>
            <p:ph idx="1"/>
          </p:nvPr>
        </p:nvGraphicFramePr>
        <p:xfrm>
          <a:off x="381000" y="1524000"/>
          <a:ext cx="84582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260341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3400" y="76200"/>
            <a:ext cx="8229600" cy="1143000"/>
          </a:xfrm>
        </p:spPr>
        <p:txBody>
          <a:bodyPr/>
          <a:lstStyle/>
          <a:p>
            <a:pPr eaLnBrk="1" hangingPunct="1"/>
            <a:r>
              <a:rPr lang="en-GB" sz="3600" dirty="0" smtClean="0"/>
              <a:t>2. Public Database Results</a:t>
            </a:r>
          </a:p>
        </p:txBody>
      </p:sp>
    </p:spTree>
    <p:extLst>
      <p:ext uri="{BB962C8B-B14F-4D97-AF65-F5344CB8AC3E}">
        <p14:creationId xmlns:p14="http://schemas.microsoft.com/office/powerpoint/2010/main" val="301118577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1219200" y="3157954"/>
            <a:ext cx="6172200" cy="0"/>
          </a:xfrm>
          <a:prstGeom prst="line">
            <a:avLst/>
          </a:prstGeom>
          <a:noFill/>
          <a:ln w="38100">
            <a:solidFill>
              <a:schemeClr val="tx1"/>
            </a:solidFill>
            <a:round/>
            <a:headEnd/>
            <a:tailEnd type="triangle" w="med" len="med"/>
          </a:ln>
        </p:spPr>
        <p:txBody>
          <a:bodyPr wrap="none" anchor="ctr">
            <a:prstTxWarp prst="textNoShape">
              <a:avLst/>
            </a:prstTxWarp>
          </a:bodyPr>
          <a:lstStyle/>
          <a:p>
            <a:endParaRPr lang="en-US"/>
          </a:p>
        </p:txBody>
      </p:sp>
      <p:sp>
        <p:nvSpPr>
          <p:cNvPr id="26627" name="Line 3"/>
          <p:cNvSpPr>
            <a:spLocks noChangeShapeType="1"/>
          </p:cNvSpPr>
          <p:nvPr/>
        </p:nvSpPr>
        <p:spPr bwMode="auto">
          <a:xfrm>
            <a:off x="2667000" y="3081754"/>
            <a:ext cx="0" cy="152400"/>
          </a:xfrm>
          <a:prstGeom prst="line">
            <a:avLst/>
          </a:prstGeom>
          <a:noFill/>
          <a:ln w="25400">
            <a:solidFill>
              <a:srgbClr val="FFFF00"/>
            </a:solidFill>
            <a:round/>
            <a:headEnd/>
            <a:tailEnd/>
          </a:ln>
        </p:spPr>
        <p:txBody>
          <a:bodyPr wrap="none" anchor="ctr">
            <a:prstTxWarp prst="textNoShape">
              <a:avLst/>
            </a:prstTxWarp>
          </a:bodyPr>
          <a:lstStyle/>
          <a:p>
            <a:endParaRPr lang="en-US"/>
          </a:p>
        </p:txBody>
      </p:sp>
      <p:sp>
        <p:nvSpPr>
          <p:cNvPr id="26632" name="Text Box 8"/>
          <p:cNvSpPr txBox="1">
            <a:spLocks noChangeArrowheads="1"/>
          </p:cNvSpPr>
          <p:nvPr/>
        </p:nvSpPr>
        <p:spPr bwMode="auto">
          <a:xfrm>
            <a:off x="2520921" y="3276600"/>
            <a:ext cx="298480" cy="338554"/>
          </a:xfrm>
          <a:prstGeom prst="rect">
            <a:avLst/>
          </a:prstGeom>
          <a:noFill/>
          <a:ln w="9525">
            <a:noFill/>
            <a:miter lim="800000"/>
            <a:headEnd/>
            <a:tailEnd/>
          </a:ln>
        </p:spPr>
        <p:txBody>
          <a:bodyPr wrap="square">
            <a:prstTxWarp prst="textNoShape">
              <a:avLst/>
            </a:prstTxWarp>
            <a:spAutoFit/>
          </a:bodyPr>
          <a:lstStyle/>
          <a:p>
            <a:pPr algn="r" eaLnBrk="0" hangingPunct="0"/>
            <a:r>
              <a:rPr lang="en-US" sz="1600" b="1" dirty="0">
                <a:solidFill>
                  <a:srgbClr val="FFFF00"/>
                </a:solidFill>
              </a:rPr>
              <a:t>1</a:t>
            </a:r>
          </a:p>
        </p:txBody>
      </p:sp>
      <p:sp>
        <p:nvSpPr>
          <p:cNvPr id="26642" name="Title 21"/>
          <p:cNvSpPr>
            <a:spLocks noGrp="1"/>
          </p:cNvSpPr>
          <p:nvPr>
            <p:ph type="title"/>
          </p:nvPr>
        </p:nvSpPr>
        <p:spPr>
          <a:xfrm>
            <a:off x="685800" y="228600"/>
            <a:ext cx="7772400" cy="1066800"/>
          </a:xfrm>
        </p:spPr>
        <p:txBody>
          <a:bodyPr anchorCtr="1"/>
          <a:lstStyle/>
          <a:p>
            <a:pPr eaLnBrk="1" hangingPunct="1"/>
            <a:r>
              <a:rPr lang="en-US" dirty="0">
                <a:solidFill>
                  <a:prstClr val="white"/>
                </a:solidFill>
              </a:rPr>
              <a:t>Abnormal Returns around </a:t>
            </a:r>
            <a:r>
              <a:rPr lang="en-US" dirty="0" smtClean="0">
                <a:solidFill>
                  <a:prstClr val="white"/>
                </a:solidFill>
              </a:rPr>
              <a:t>Disclosure Window of Activist </a:t>
            </a:r>
            <a:r>
              <a:rPr lang="en-US" dirty="0">
                <a:solidFill>
                  <a:prstClr val="white"/>
                </a:solidFill>
              </a:rPr>
              <a:t>Block </a:t>
            </a:r>
            <a:endParaRPr lang="en-GB" sz="4800" dirty="0">
              <a:cs typeface="ＭＳ Ｐゴシック" pitchFamily="-65" charset="-128"/>
            </a:endParaRPr>
          </a:p>
        </p:txBody>
      </p:sp>
      <p:sp>
        <p:nvSpPr>
          <p:cNvPr id="21" name="Rectangle 20"/>
          <p:cNvSpPr/>
          <p:nvPr/>
        </p:nvSpPr>
        <p:spPr bwMode="auto">
          <a:xfrm>
            <a:off x="2514600" y="2133600"/>
            <a:ext cx="304800" cy="2286000"/>
          </a:xfrm>
          <a:prstGeom prst="rect">
            <a:avLst/>
          </a:prstGeom>
          <a:solidFill>
            <a:schemeClr val="tx1">
              <a:lumMod val="95000"/>
              <a:alpha val="0"/>
            </a:schemeClr>
          </a:solid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32" charset="-128"/>
            </a:endParaRPr>
          </a:p>
        </p:txBody>
      </p:sp>
      <p:sp>
        <p:nvSpPr>
          <p:cNvPr id="22" name="TextBox 21"/>
          <p:cNvSpPr txBox="1"/>
          <p:nvPr/>
        </p:nvSpPr>
        <p:spPr>
          <a:xfrm>
            <a:off x="2243731" y="1752600"/>
            <a:ext cx="1372492" cy="338554"/>
          </a:xfrm>
          <a:prstGeom prst="rect">
            <a:avLst/>
          </a:prstGeom>
          <a:noFill/>
        </p:spPr>
        <p:txBody>
          <a:bodyPr wrap="none" rtlCol="0">
            <a:spAutoFit/>
          </a:bodyPr>
          <a:lstStyle/>
          <a:p>
            <a:r>
              <a:rPr lang="en-US" sz="1600" dirty="0" smtClean="0"/>
              <a:t>[-20,20 days]</a:t>
            </a:r>
            <a:endParaRPr lang="en-US" sz="1600" dirty="0"/>
          </a:p>
        </p:txBody>
      </p:sp>
      <p:sp>
        <p:nvSpPr>
          <p:cNvPr id="29" name="Text Box 35"/>
          <p:cNvSpPr txBox="1">
            <a:spLocks noChangeArrowheads="1"/>
          </p:cNvSpPr>
          <p:nvPr/>
        </p:nvSpPr>
        <p:spPr bwMode="auto">
          <a:xfrm>
            <a:off x="1295400" y="4876800"/>
            <a:ext cx="3200400" cy="338554"/>
          </a:xfrm>
          <a:prstGeom prst="rect">
            <a:avLst/>
          </a:prstGeom>
          <a:noFill/>
          <a:ln w="9525">
            <a:noFill/>
            <a:miter lim="800000"/>
            <a:headEnd/>
            <a:tailEnd/>
          </a:ln>
        </p:spPr>
        <p:txBody>
          <a:bodyPr wrap="square">
            <a:prstTxWarp prst="textNoShape">
              <a:avLst/>
            </a:prstTxWarp>
            <a:spAutoFit/>
          </a:bodyPr>
          <a:lstStyle/>
          <a:p>
            <a:pPr eaLnBrk="0" hangingPunct="0"/>
            <a:r>
              <a:rPr lang="en-US" sz="1600" dirty="0"/>
              <a:t>1</a:t>
            </a:r>
            <a:r>
              <a:rPr lang="en-US" sz="1600" dirty="0" smtClean="0"/>
              <a:t> </a:t>
            </a:r>
            <a:r>
              <a:rPr lang="en-US" sz="1600" dirty="0"/>
              <a:t>: 5%+ block </a:t>
            </a:r>
            <a:r>
              <a:rPr lang="en-US" sz="1600" dirty="0" smtClean="0"/>
              <a:t>disclosed</a:t>
            </a:r>
            <a:endParaRPr lang="en-US" sz="1600" dirty="0"/>
          </a:p>
        </p:txBody>
      </p:sp>
      <p:sp>
        <p:nvSpPr>
          <p:cNvPr id="11" name="TextBox 10"/>
          <p:cNvSpPr txBox="1"/>
          <p:nvPr/>
        </p:nvSpPr>
        <p:spPr>
          <a:xfrm>
            <a:off x="5256908" y="2709446"/>
            <a:ext cx="949684" cy="338554"/>
          </a:xfrm>
          <a:prstGeom prst="rect">
            <a:avLst/>
          </a:prstGeom>
          <a:noFill/>
        </p:spPr>
        <p:txBody>
          <a:bodyPr wrap="none" rtlCol="0">
            <a:spAutoFit/>
          </a:bodyPr>
          <a:lstStyle/>
          <a:p>
            <a:r>
              <a:rPr lang="en-US" sz="1600" dirty="0" smtClean="0"/>
              <a:t>Timeline</a:t>
            </a:r>
            <a:endParaRPr lang="en-US" sz="1600" dirty="0"/>
          </a:p>
        </p:txBody>
      </p:sp>
    </p:spTree>
    <p:extLst>
      <p:ext uri="{BB962C8B-B14F-4D97-AF65-F5344CB8AC3E}">
        <p14:creationId xmlns:p14="http://schemas.microsoft.com/office/powerpoint/2010/main" val="419818104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1219200" y="3048000"/>
            <a:ext cx="6172200" cy="0"/>
          </a:xfrm>
          <a:prstGeom prst="line">
            <a:avLst/>
          </a:prstGeom>
          <a:noFill/>
          <a:ln w="38100">
            <a:solidFill>
              <a:schemeClr val="tx1"/>
            </a:solidFill>
            <a:round/>
            <a:headEnd/>
            <a:tailEnd type="triangle" w="med" len="med"/>
          </a:ln>
        </p:spPr>
        <p:txBody>
          <a:bodyPr wrap="none" anchor="ctr">
            <a:prstTxWarp prst="textNoShape">
              <a:avLst/>
            </a:prstTxWarp>
          </a:bodyPr>
          <a:lstStyle/>
          <a:p>
            <a:endParaRPr lang="en-US"/>
          </a:p>
        </p:txBody>
      </p:sp>
      <p:sp>
        <p:nvSpPr>
          <p:cNvPr id="26627" name="Line 3"/>
          <p:cNvSpPr>
            <a:spLocks noChangeShapeType="1"/>
          </p:cNvSpPr>
          <p:nvPr/>
        </p:nvSpPr>
        <p:spPr bwMode="auto">
          <a:xfrm>
            <a:off x="2667000" y="2971800"/>
            <a:ext cx="0" cy="152400"/>
          </a:xfrm>
          <a:prstGeom prst="line">
            <a:avLst/>
          </a:prstGeom>
          <a:noFill/>
          <a:ln w="25400">
            <a:solidFill>
              <a:srgbClr val="FFFF00"/>
            </a:solidFill>
            <a:round/>
            <a:headEnd/>
            <a:tailEnd/>
          </a:ln>
        </p:spPr>
        <p:txBody>
          <a:bodyPr wrap="none" anchor="ctr">
            <a:prstTxWarp prst="textNoShape">
              <a:avLst/>
            </a:prstTxWarp>
          </a:bodyPr>
          <a:lstStyle/>
          <a:p>
            <a:endParaRPr lang="en-US"/>
          </a:p>
        </p:txBody>
      </p:sp>
      <p:sp>
        <p:nvSpPr>
          <p:cNvPr id="4100" name="Line 4"/>
          <p:cNvSpPr>
            <a:spLocks noChangeShapeType="1"/>
          </p:cNvSpPr>
          <p:nvPr/>
        </p:nvSpPr>
        <p:spPr bwMode="auto">
          <a:xfrm>
            <a:off x="5257800" y="2971800"/>
            <a:ext cx="0" cy="152400"/>
          </a:xfrm>
          <a:prstGeom prst="line">
            <a:avLst/>
          </a:prstGeom>
          <a:noFill/>
          <a:ln w="25400">
            <a:solidFill>
              <a:schemeClr val="accent2"/>
            </a:solidFill>
            <a:round/>
            <a:headEnd/>
            <a:tailEnd/>
          </a:ln>
        </p:spPr>
        <p:txBody>
          <a:bodyPr wrap="none" anchor="ctr"/>
          <a:lstStyle/>
          <a:p>
            <a:pPr eaLnBrk="0" hangingPunct="0">
              <a:defRPr/>
            </a:pPr>
            <a:endParaRPr lang="en-GB">
              <a:latin typeface="Arial" charset="0"/>
              <a:ea typeface="ＭＳ Ｐゴシック" pitchFamily="-32" charset="-128"/>
              <a:cs typeface="+mn-cs"/>
            </a:endParaRPr>
          </a:p>
        </p:txBody>
      </p:sp>
      <p:sp>
        <p:nvSpPr>
          <p:cNvPr id="4103" name="Line 7"/>
          <p:cNvSpPr>
            <a:spLocks noChangeShapeType="1"/>
          </p:cNvSpPr>
          <p:nvPr/>
        </p:nvSpPr>
        <p:spPr bwMode="auto">
          <a:xfrm>
            <a:off x="4495800" y="2971800"/>
            <a:ext cx="0" cy="152400"/>
          </a:xfrm>
          <a:prstGeom prst="line">
            <a:avLst/>
          </a:prstGeom>
          <a:noFill/>
          <a:ln w="25400">
            <a:solidFill>
              <a:schemeClr val="accent2"/>
            </a:solidFill>
            <a:round/>
            <a:headEnd/>
            <a:tailEnd/>
          </a:ln>
        </p:spPr>
        <p:txBody>
          <a:bodyPr wrap="none" anchor="ctr"/>
          <a:lstStyle/>
          <a:p>
            <a:pPr eaLnBrk="0" hangingPunct="0">
              <a:defRPr/>
            </a:pPr>
            <a:endParaRPr lang="en-GB">
              <a:latin typeface="Arial" charset="0"/>
              <a:ea typeface="ＭＳ Ｐゴシック" pitchFamily="-32" charset="-128"/>
              <a:cs typeface="+mn-cs"/>
            </a:endParaRPr>
          </a:p>
        </p:txBody>
      </p:sp>
      <p:sp>
        <p:nvSpPr>
          <p:cNvPr id="26632" name="Text Box 8"/>
          <p:cNvSpPr txBox="1">
            <a:spLocks noChangeArrowheads="1"/>
          </p:cNvSpPr>
          <p:nvPr/>
        </p:nvSpPr>
        <p:spPr bwMode="auto">
          <a:xfrm>
            <a:off x="2520921" y="3200400"/>
            <a:ext cx="298480" cy="338554"/>
          </a:xfrm>
          <a:prstGeom prst="rect">
            <a:avLst/>
          </a:prstGeom>
          <a:noFill/>
          <a:ln w="9525">
            <a:noFill/>
            <a:miter lim="800000"/>
            <a:headEnd/>
            <a:tailEnd/>
          </a:ln>
        </p:spPr>
        <p:txBody>
          <a:bodyPr wrap="none">
            <a:prstTxWarp prst="textNoShape">
              <a:avLst/>
            </a:prstTxWarp>
            <a:spAutoFit/>
          </a:bodyPr>
          <a:lstStyle/>
          <a:p>
            <a:pPr algn="r" eaLnBrk="0" hangingPunct="0"/>
            <a:r>
              <a:rPr lang="en-US" sz="1600" b="1" dirty="0">
                <a:solidFill>
                  <a:srgbClr val="FFFF00"/>
                </a:solidFill>
              </a:rPr>
              <a:t>1</a:t>
            </a:r>
          </a:p>
        </p:txBody>
      </p:sp>
      <p:sp>
        <p:nvSpPr>
          <p:cNvPr id="26633" name="Text Box 9"/>
          <p:cNvSpPr txBox="1">
            <a:spLocks noChangeArrowheads="1"/>
          </p:cNvSpPr>
          <p:nvPr/>
        </p:nvSpPr>
        <p:spPr bwMode="auto">
          <a:xfrm>
            <a:off x="4343400" y="3200400"/>
            <a:ext cx="298480" cy="338554"/>
          </a:xfrm>
          <a:prstGeom prst="rect">
            <a:avLst/>
          </a:prstGeom>
          <a:noFill/>
          <a:ln w="9525">
            <a:noFill/>
            <a:miter lim="800000"/>
            <a:headEnd/>
            <a:tailEnd/>
          </a:ln>
        </p:spPr>
        <p:txBody>
          <a:bodyPr wrap="none">
            <a:prstTxWarp prst="textNoShape">
              <a:avLst/>
            </a:prstTxWarp>
            <a:spAutoFit/>
          </a:bodyPr>
          <a:lstStyle/>
          <a:p>
            <a:pPr eaLnBrk="0" hangingPunct="0"/>
            <a:r>
              <a:rPr lang="en-US" sz="1600" b="1" dirty="0">
                <a:solidFill>
                  <a:srgbClr val="FF0000"/>
                </a:solidFill>
              </a:rPr>
              <a:t>2</a:t>
            </a:r>
          </a:p>
        </p:txBody>
      </p:sp>
      <p:sp>
        <p:nvSpPr>
          <p:cNvPr id="26635" name="Text Box 11"/>
          <p:cNvSpPr txBox="1">
            <a:spLocks noChangeArrowheads="1"/>
          </p:cNvSpPr>
          <p:nvPr/>
        </p:nvSpPr>
        <p:spPr bwMode="auto">
          <a:xfrm>
            <a:off x="5141913" y="3200400"/>
            <a:ext cx="298480" cy="338554"/>
          </a:xfrm>
          <a:prstGeom prst="rect">
            <a:avLst/>
          </a:prstGeom>
          <a:noFill/>
          <a:ln w="9525">
            <a:noFill/>
            <a:miter lim="800000"/>
            <a:headEnd/>
            <a:tailEnd/>
          </a:ln>
        </p:spPr>
        <p:txBody>
          <a:bodyPr wrap="none">
            <a:prstTxWarp prst="textNoShape">
              <a:avLst/>
            </a:prstTxWarp>
            <a:spAutoFit/>
          </a:bodyPr>
          <a:lstStyle/>
          <a:p>
            <a:pPr eaLnBrk="0" hangingPunct="0"/>
            <a:r>
              <a:rPr lang="en-US" sz="1600" b="1" dirty="0">
                <a:solidFill>
                  <a:schemeClr val="accent2"/>
                </a:solidFill>
              </a:rPr>
              <a:t>2</a:t>
            </a:r>
          </a:p>
        </p:txBody>
      </p:sp>
      <p:sp>
        <p:nvSpPr>
          <p:cNvPr id="26642" name="Title 21"/>
          <p:cNvSpPr>
            <a:spLocks noGrp="1"/>
          </p:cNvSpPr>
          <p:nvPr>
            <p:ph type="title"/>
          </p:nvPr>
        </p:nvSpPr>
        <p:spPr>
          <a:xfrm>
            <a:off x="685800" y="228600"/>
            <a:ext cx="7772400" cy="1066800"/>
          </a:xfrm>
        </p:spPr>
        <p:txBody>
          <a:bodyPr anchorCtr="1"/>
          <a:lstStyle/>
          <a:p>
            <a:pPr eaLnBrk="1" hangingPunct="1"/>
            <a:r>
              <a:rPr lang="en-US" dirty="0">
                <a:solidFill>
                  <a:prstClr val="white"/>
                </a:solidFill>
              </a:rPr>
              <a:t>Abnormal Returns around </a:t>
            </a:r>
            <a:r>
              <a:rPr lang="en-US" dirty="0" smtClean="0">
                <a:solidFill>
                  <a:prstClr val="white"/>
                </a:solidFill>
              </a:rPr>
              <a:t>Disclosure of Activist Outcomes (e.g. sale of assets, CEO change)</a:t>
            </a:r>
            <a:endParaRPr lang="en-GB" sz="4800" dirty="0">
              <a:cs typeface="ＭＳ Ｐゴシック" pitchFamily="-65" charset="-128"/>
            </a:endParaRPr>
          </a:p>
        </p:txBody>
      </p:sp>
      <p:sp>
        <p:nvSpPr>
          <p:cNvPr id="17" name="Rectangle 16"/>
          <p:cNvSpPr/>
          <p:nvPr/>
        </p:nvSpPr>
        <p:spPr bwMode="auto">
          <a:xfrm>
            <a:off x="4343400" y="2209800"/>
            <a:ext cx="304800" cy="2057400"/>
          </a:xfrm>
          <a:prstGeom prst="rect">
            <a:avLst/>
          </a:prstGeom>
          <a:solidFill>
            <a:schemeClr val="accent1">
              <a:alpha val="0"/>
            </a:schemeClr>
          </a:solid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2" charset="-128"/>
            </a:endParaRPr>
          </a:p>
        </p:txBody>
      </p:sp>
      <p:sp>
        <p:nvSpPr>
          <p:cNvPr id="3" name="TextBox 2"/>
          <p:cNvSpPr txBox="1"/>
          <p:nvPr/>
        </p:nvSpPr>
        <p:spPr>
          <a:xfrm>
            <a:off x="4038600" y="1642646"/>
            <a:ext cx="880469" cy="338554"/>
          </a:xfrm>
          <a:prstGeom prst="rect">
            <a:avLst/>
          </a:prstGeom>
          <a:noFill/>
        </p:spPr>
        <p:txBody>
          <a:bodyPr wrap="none" rtlCol="0">
            <a:spAutoFit/>
          </a:bodyPr>
          <a:lstStyle/>
          <a:p>
            <a:r>
              <a:rPr lang="en-US" sz="1600" dirty="0" smtClean="0"/>
              <a:t>[-20,20]</a:t>
            </a:r>
            <a:endParaRPr lang="en-US" sz="1600" dirty="0"/>
          </a:p>
        </p:txBody>
      </p:sp>
      <p:sp>
        <p:nvSpPr>
          <p:cNvPr id="19" name="Rectangle 18"/>
          <p:cNvSpPr/>
          <p:nvPr/>
        </p:nvSpPr>
        <p:spPr bwMode="auto">
          <a:xfrm>
            <a:off x="5105400" y="2209800"/>
            <a:ext cx="304800" cy="2057400"/>
          </a:xfrm>
          <a:prstGeom prst="rect">
            <a:avLst/>
          </a:prstGeom>
          <a:solidFill>
            <a:schemeClr val="accent1">
              <a:alpha val="0"/>
            </a:schemeClr>
          </a:solid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2" charset="-128"/>
            </a:endParaRPr>
          </a:p>
        </p:txBody>
      </p:sp>
      <p:sp>
        <p:nvSpPr>
          <p:cNvPr id="20" name="TextBox 19"/>
          <p:cNvSpPr txBox="1"/>
          <p:nvPr/>
        </p:nvSpPr>
        <p:spPr>
          <a:xfrm>
            <a:off x="4800600" y="1642646"/>
            <a:ext cx="880469" cy="338554"/>
          </a:xfrm>
          <a:prstGeom prst="rect">
            <a:avLst/>
          </a:prstGeom>
          <a:noFill/>
        </p:spPr>
        <p:txBody>
          <a:bodyPr wrap="none" rtlCol="0">
            <a:spAutoFit/>
          </a:bodyPr>
          <a:lstStyle/>
          <a:p>
            <a:r>
              <a:rPr lang="en-US" sz="1600" dirty="0" smtClean="0"/>
              <a:t>[-20,20]</a:t>
            </a:r>
            <a:endParaRPr lang="en-US" sz="1600" dirty="0"/>
          </a:p>
        </p:txBody>
      </p:sp>
      <p:sp>
        <p:nvSpPr>
          <p:cNvPr id="24" name="Text Box 37"/>
          <p:cNvSpPr txBox="1">
            <a:spLocks noChangeArrowheads="1"/>
          </p:cNvSpPr>
          <p:nvPr/>
        </p:nvSpPr>
        <p:spPr bwMode="auto">
          <a:xfrm>
            <a:off x="2438400" y="5105400"/>
            <a:ext cx="4724400" cy="369332"/>
          </a:xfrm>
          <a:prstGeom prst="rect">
            <a:avLst/>
          </a:prstGeom>
          <a:noFill/>
          <a:ln w="9525">
            <a:noFill/>
            <a:miter lim="800000"/>
            <a:headEnd/>
            <a:tailEnd/>
          </a:ln>
        </p:spPr>
        <p:txBody>
          <a:bodyPr wrap="square">
            <a:prstTxWarp prst="textNoShape">
              <a:avLst/>
            </a:prstTxWarp>
            <a:spAutoFit/>
          </a:bodyPr>
          <a:lstStyle/>
          <a:p>
            <a:pPr eaLnBrk="0" hangingPunct="0"/>
            <a:r>
              <a:rPr lang="en-US" sz="1800" dirty="0"/>
              <a:t>2</a:t>
            </a:r>
            <a:r>
              <a:rPr lang="en-US" sz="1800" dirty="0" smtClean="0"/>
              <a:t> </a:t>
            </a:r>
            <a:r>
              <a:rPr lang="en-US" sz="1800" dirty="0"/>
              <a:t>: engagement </a:t>
            </a:r>
            <a:r>
              <a:rPr lang="en-US" sz="1800" dirty="0" smtClean="0"/>
              <a:t>outcomes linked to activism</a:t>
            </a:r>
            <a:endParaRPr lang="en-US" sz="1800" dirty="0"/>
          </a:p>
        </p:txBody>
      </p:sp>
      <p:sp>
        <p:nvSpPr>
          <p:cNvPr id="16" name="TextBox 15"/>
          <p:cNvSpPr txBox="1"/>
          <p:nvPr/>
        </p:nvSpPr>
        <p:spPr>
          <a:xfrm>
            <a:off x="5943600" y="2667000"/>
            <a:ext cx="949684" cy="338554"/>
          </a:xfrm>
          <a:prstGeom prst="rect">
            <a:avLst/>
          </a:prstGeom>
          <a:noFill/>
        </p:spPr>
        <p:txBody>
          <a:bodyPr wrap="none" rtlCol="0">
            <a:spAutoFit/>
          </a:bodyPr>
          <a:lstStyle/>
          <a:p>
            <a:r>
              <a:rPr lang="en-US" sz="1600" dirty="0" smtClean="0"/>
              <a:t>Timeline</a:t>
            </a:r>
            <a:endParaRPr lang="en-US" sz="1600" dirty="0"/>
          </a:p>
        </p:txBody>
      </p:sp>
    </p:spTree>
    <p:extLst>
      <p:ext uri="{BB962C8B-B14F-4D97-AF65-F5344CB8AC3E}">
        <p14:creationId xmlns:p14="http://schemas.microsoft.com/office/powerpoint/2010/main" val="188453170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1219200" y="2861846"/>
            <a:ext cx="6172200" cy="0"/>
          </a:xfrm>
          <a:prstGeom prst="line">
            <a:avLst/>
          </a:prstGeom>
          <a:noFill/>
          <a:ln w="38100">
            <a:solidFill>
              <a:schemeClr val="tx1"/>
            </a:solidFill>
            <a:round/>
            <a:headEnd/>
            <a:tailEnd type="triangle" w="med" len="med"/>
          </a:ln>
        </p:spPr>
        <p:txBody>
          <a:bodyPr wrap="none" anchor="ctr">
            <a:prstTxWarp prst="textNoShape">
              <a:avLst/>
            </a:prstTxWarp>
          </a:bodyPr>
          <a:lstStyle/>
          <a:p>
            <a:endParaRPr lang="en-US"/>
          </a:p>
        </p:txBody>
      </p:sp>
      <p:sp>
        <p:nvSpPr>
          <p:cNvPr id="26627" name="Line 3"/>
          <p:cNvSpPr>
            <a:spLocks noChangeShapeType="1"/>
          </p:cNvSpPr>
          <p:nvPr/>
        </p:nvSpPr>
        <p:spPr bwMode="auto">
          <a:xfrm>
            <a:off x="2667000" y="2785646"/>
            <a:ext cx="0" cy="152400"/>
          </a:xfrm>
          <a:prstGeom prst="line">
            <a:avLst/>
          </a:prstGeom>
          <a:noFill/>
          <a:ln w="25400">
            <a:solidFill>
              <a:srgbClr val="FFFF00"/>
            </a:solidFill>
            <a:round/>
            <a:headEnd/>
            <a:tailEnd/>
          </a:ln>
        </p:spPr>
        <p:txBody>
          <a:bodyPr wrap="none" anchor="ctr">
            <a:prstTxWarp prst="textNoShape">
              <a:avLst/>
            </a:prstTxWarp>
          </a:bodyPr>
          <a:lstStyle/>
          <a:p>
            <a:endParaRPr lang="en-US"/>
          </a:p>
        </p:txBody>
      </p:sp>
      <p:sp>
        <p:nvSpPr>
          <p:cNvPr id="4100" name="Line 4"/>
          <p:cNvSpPr>
            <a:spLocks noChangeShapeType="1"/>
          </p:cNvSpPr>
          <p:nvPr/>
        </p:nvSpPr>
        <p:spPr bwMode="auto">
          <a:xfrm>
            <a:off x="5257800" y="2785646"/>
            <a:ext cx="0" cy="152400"/>
          </a:xfrm>
          <a:prstGeom prst="line">
            <a:avLst/>
          </a:prstGeom>
          <a:noFill/>
          <a:ln w="25400">
            <a:solidFill>
              <a:schemeClr val="accent2"/>
            </a:solidFill>
            <a:round/>
            <a:headEnd/>
            <a:tailEnd/>
          </a:ln>
        </p:spPr>
        <p:txBody>
          <a:bodyPr wrap="none" anchor="ctr"/>
          <a:lstStyle/>
          <a:p>
            <a:pPr eaLnBrk="0" hangingPunct="0">
              <a:defRPr/>
            </a:pPr>
            <a:endParaRPr lang="en-GB">
              <a:latin typeface="Arial" charset="0"/>
              <a:ea typeface="ＭＳ Ｐゴシック" pitchFamily="-32" charset="-128"/>
              <a:cs typeface="+mn-cs"/>
            </a:endParaRPr>
          </a:p>
        </p:txBody>
      </p:sp>
      <p:sp>
        <p:nvSpPr>
          <p:cNvPr id="26629" name="Line 5"/>
          <p:cNvSpPr>
            <a:spLocks noChangeShapeType="1"/>
          </p:cNvSpPr>
          <p:nvPr/>
        </p:nvSpPr>
        <p:spPr bwMode="auto">
          <a:xfrm>
            <a:off x="6324600" y="2785646"/>
            <a:ext cx="0" cy="152400"/>
          </a:xfrm>
          <a:prstGeom prst="line">
            <a:avLst/>
          </a:prstGeom>
          <a:noFill/>
          <a:ln w="25400">
            <a:solidFill>
              <a:srgbClr val="FFFF00"/>
            </a:solidFill>
            <a:round/>
            <a:headEnd/>
            <a:tailEnd/>
          </a:ln>
        </p:spPr>
        <p:txBody>
          <a:bodyPr wrap="none" anchor="ctr">
            <a:prstTxWarp prst="textNoShape">
              <a:avLst/>
            </a:prstTxWarp>
          </a:bodyPr>
          <a:lstStyle/>
          <a:p>
            <a:endParaRPr lang="en-US"/>
          </a:p>
        </p:txBody>
      </p:sp>
      <p:sp>
        <p:nvSpPr>
          <p:cNvPr id="4103" name="Line 7"/>
          <p:cNvSpPr>
            <a:spLocks noChangeShapeType="1"/>
          </p:cNvSpPr>
          <p:nvPr/>
        </p:nvSpPr>
        <p:spPr bwMode="auto">
          <a:xfrm>
            <a:off x="4495800" y="2785646"/>
            <a:ext cx="0" cy="152400"/>
          </a:xfrm>
          <a:prstGeom prst="line">
            <a:avLst/>
          </a:prstGeom>
          <a:noFill/>
          <a:ln w="25400">
            <a:solidFill>
              <a:schemeClr val="accent2"/>
            </a:solidFill>
            <a:round/>
            <a:headEnd/>
            <a:tailEnd/>
          </a:ln>
        </p:spPr>
        <p:txBody>
          <a:bodyPr wrap="none" anchor="ctr"/>
          <a:lstStyle/>
          <a:p>
            <a:pPr eaLnBrk="0" hangingPunct="0">
              <a:defRPr/>
            </a:pPr>
            <a:endParaRPr lang="en-GB">
              <a:latin typeface="Arial" charset="0"/>
              <a:ea typeface="ＭＳ Ｐゴシック" pitchFamily="-32" charset="-128"/>
              <a:cs typeface="+mn-cs"/>
            </a:endParaRPr>
          </a:p>
        </p:txBody>
      </p:sp>
      <p:sp>
        <p:nvSpPr>
          <p:cNvPr id="26632" name="Text Box 8"/>
          <p:cNvSpPr txBox="1">
            <a:spLocks noChangeArrowheads="1"/>
          </p:cNvSpPr>
          <p:nvPr/>
        </p:nvSpPr>
        <p:spPr bwMode="auto">
          <a:xfrm>
            <a:off x="2520921" y="3014246"/>
            <a:ext cx="298480" cy="338554"/>
          </a:xfrm>
          <a:prstGeom prst="rect">
            <a:avLst/>
          </a:prstGeom>
          <a:noFill/>
          <a:ln w="9525">
            <a:noFill/>
            <a:miter lim="800000"/>
            <a:headEnd/>
            <a:tailEnd/>
          </a:ln>
        </p:spPr>
        <p:txBody>
          <a:bodyPr wrap="none">
            <a:prstTxWarp prst="textNoShape">
              <a:avLst/>
            </a:prstTxWarp>
            <a:spAutoFit/>
          </a:bodyPr>
          <a:lstStyle/>
          <a:p>
            <a:pPr algn="r" eaLnBrk="0" hangingPunct="0"/>
            <a:r>
              <a:rPr lang="en-US" sz="1600" b="1" dirty="0">
                <a:solidFill>
                  <a:srgbClr val="FFFF00"/>
                </a:solidFill>
              </a:rPr>
              <a:t>1</a:t>
            </a:r>
          </a:p>
        </p:txBody>
      </p:sp>
      <p:sp>
        <p:nvSpPr>
          <p:cNvPr id="26633" name="Text Box 9"/>
          <p:cNvSpPr txBox="1">
            <a:spLocks noChangeArrowheads="1"/>
          </p:cNvSpPr>
          <p:nvPr/>
        </p:nvSpPr>
        <p:spPr bwMode="auto">
          <a:xfrm>
            <a:off x="4343400" y="3014246"/>
            <a:ext cx="298480" cy="338554"/>
          </a:xfrm>
          <a:prstGeom prst="rect">
            <a:avLst/>
          </a:prstGeom>
          <a:noFill/>
          <a:ln w="9525">
            <a:noFill/>
            <a:miter lim="800000"/>
            <a:headEnd/>
            <a:tailEnd/>
          </a:ln>
        </p:spPr>
        <p:txBody>
          <a:bodyPr wrap="none">
            <a:prstTxWarp prst="textNoShape">
              <a:avLst/>
            </a:prstTxWarp>
            <a:spAutoFit/>
          </a:bodyPr>
          <a:lstStyle/>
          <a:p>
            <a:pPr eaLnBrk="0" hangingPunct="0"/>
            <a:r>
              <a:rPr lang="en-US" sz="1600" b="1" dirty="0">
                <a:solidFill>
                  <a:srgbClr val="FF0000"/>
                </a:solidFill>
              </a:rPr>
              <a:t>2</a:t>
            </a:r>
          </a:p>
        </p:txBody>
      </p:sp>
      <p:sp>
        <p:nvSpPr>
          <p:cNvPr id="26635" name="Text Box 11"/>
          <p:cNvSpPr txBox="1">
            <a:spLocks noChangeArrowheads="1"/>
          </p:cNvSpPr>
          <p:nvPr/>
        </p:nvSpPr>
        <p:spPr bwMode="auto">
          <a:xfrm>
            <a:off x="5141913" y="3014246"/>
            <a:ext cx="298480" cy="338554"/>
          </a:xfrm>
          <a:prstGeom prst="rect">
            <a:avLst/>
          </a:prstGeom>
          <a:noFill/>
          <a:ln w="9525">
            <a:noFill/>
            <a:miter lim="800000"/>
            <a:headEnd/>
            <a:tailEnd/>
          </a:ln>
        </p:spPr>
        <p:txBody>
          <a:bodyPr wrap="none">
            <a:prstTxWarp prst="textNoShape">
              <a:avLst/>
            </a:prstTxWarp>
            <a:spAutoFit/>
          </a:bodyPr>
          <a:lstStyle/>
          <a:p>
            <a:pPr eaLnBrk="0" hangingPunct="0"/>
            <a:r>
              <a:rPr lang="en-US" sz="1600" b="1" dirty="0" smtClean="0">
                <a:solidFill>
                  <a:schemeClr val="accent2"/>
                </a:solidFill>
              </a:rPr>
              <a:t>2</a:t>
            </a:r>
            <a:endParaRPr lang="en-US" sz="1600" b="1" dirty="0">
              <a:solidFill>
                <a:schemeClr val="accent2"/>
              </a:solidFill>
            </a:endParaRPr>
          </a:p>
        </p:txBody>
      </p:sp>
      <p:sp>
        <p:nvSpPr>
          <p:cNvPr id="26637" name="Text Box 13"/>
          <p:cNvSpPr txBox="1">
            <a:spLocks noChangeArrowheads="1"/>
          </p:cNvSpPr>
          <p:nvPr/>
        </p:nvSpPr>
        <p:spPr bwMode="auto">
          <a:xfrm>
            <a:off x="6208713" y="3014246"/>
            <a:ext cx="298480" cy="338554"/>
          </a:xfrm>
          <a:prstGeom prst="rect">
            <a:avLst/>
          </a:prstGeom>
          <a:noFill/>
          <a:ln w="9525">
            <a:noFill/>
            <a:miter lim="800000"/>
            <a:headEnd/>
            <a:tailEnd/>
          </a:ln>
        </p:spPr>
        <p:txBody>
          <a:bodyPr wrap="none">
            <a:prstTxWarp prst="textNoShape">
              <a:avLst/>
            </a:prstTxWarp>
            <a:spAutoFit/>
          </a:bodyPr>
          <a:lstStyle/>
          <a:p>
            <a:pPr eaLnBrk="0" hangingPunct="0"/>
            <a:r>
              <a:rPr lang="en-US" sz="1600" b="1" dirty="0">
                <a:solidFill>
                  <a:srgbClr val="FFFF00"/>
                </a:solidFill>
              </a:rPr>
              <a:t>3</a:t>
            </a:r>
          </a:p>
        </p:txBody>
      </p:sp>
      <p:sp>
        <p:nvSpPr>
          <p:cNvPr id="26642" name="Title 21"/>
          <p:cNvSpPr>
            <a:spLocks noGrp="1"/>
          </p:cNvSpPr>
          <p:nvPr>
            <p:ph type="title"/>
          </p:nvPr>
        </p:nvSpPr>
        <p:spPr>
          <a:xfrm>
            <a:off x="685800" y="228600"/>
            <a:ext cx="7772400" cy="1066800"/>
          </a:xfrm>
        </p:spPr>
        <p:txBody>
          <a:bodyPr anchorCtr="1"/>
          <a:lstStyle/>
          <a:p>
            <a:pPr eaLnBrk="1" hangingPunct="1"/>
            <a:r>
              <a:rPr lang="en-US" sz="2400" dirty="0" smtClean="0">
                <a:cs typeface="ＭＳ Ｐゴシック" pitchFamily="-65" charset="-128"/>
              </a:rPr>
              <a:t>Buy &amp; Hold Returns (</a:t>
            </a:r>
            <a:r>
              <a:rPr lang="en-US" sz="2400" u="sng" dirty="0" smtClean="0">
                <a:cs typeface="ＭＳ Ｐゴシック" pitchFamily="-65" charset="-128"/>
              </a:rPr>
              <a:t>pre-transactions costs</a:t>
            </a:r>
            <a:r>
              <a:rPr lang="en-US" sz="2400" dirty="0" smtClean="0">
                <a:cs typeface="ＭＳ Ｐゴシック" pitchFamily="-65" charset="-128"/>
              </a:rPr>
              <a:t>)</a:t>
            </a:r>
            <a:endParaRPr lang="en-GB" sz="4800" dirty="0">
              <a:cs typeface="ＭＳ Ｐゴシック" pitchFamily="-65" charset="-128"/>
            </a:endParaRPr>
          </a:p>
        </p:txBody>
      </p:sp>
      <p:sp>
        <p:nvSpPr>
          <p:cNvPr id="25" name="TextBox 24"/>
          <p:cNvSpPr txBox="1"/>
          <p:nvPr/>
        </p:nvSpPr>
        <p:spPr>
          <a:xfrm>
            <a:off x="1676400" y="4690646"/>
            <a:ext cx="1628972" cy="338554"/>
          </a:xfrm>
          <a:prstGeom prst="rect">
            <a:avLst/>
          </a:prstGeom>
          <a:noFill/>
        </p:spPr>
        <p:txBody>
          <a:bodyPr wrap="none" rtlCol="0">
            <a:spAutoFit/>
          </a:bodyPr>
          <a:lstStyle/>
          <a:p>
            <a:r>
              <a:rPr lang="en-US" sz="1600" dirty="0" smtClean="0"/>
              <a:t>Disclosure CAR</a:t>
            </a:r>
            <a:endParaRPr lang="en-US" sz="1600" dirty="0"/>
          </a:p>
        </p:txBody>
      </p:sp>
      <p:sp>
        <p:nvSpPr>
          <p:cNvPr id="6" name="Right Bracket 5"/>
          <p:cNvSpPr/>
          <p:nvPr/>
        </p:nvSpPr>
        <p:spPr bwMode="auto">
          <a:xfrm rot="16200000" flipH="1">
            <a:off x="4472940" y="3680460"/>
            <a:ext cx="45719" cy="3962400"/>
          </a:xfrm>
          <a:prstGeom prst="rightBracket">
            <a:avLst/>
          </a:prstGeom>
          <a:no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2" charset="-128"/>
            </a:endParaRPr>
          </a:p>
        </p:txBody>
      </p:sp>
      <p:sp>
        <p:nvSpPr>
          <p:cNvPr id="28" name="TextBox 27"/>
          <p:cNvSpPr txBox="1"/>
          <p:nvPr/>
        </p:nvSpPr>
        <p:spPr>
          <a:xfrm>
            <a:off x="3557338" y="5833646"/>
            <a:ext cx="2157662" cy="338554"/>
          </a:xfrm>
          <a:prstGeom prst="rect">
            <a:avLst/>
          </a:prstGeom>
          <a:noFill/>
        </p:spPr>
        <p:txBody>
          <a:bodyPr wrap="none" rtlCol="0">
            <a:spAutoFit/>
          </a:bodyPr>
          <a:lstStyle/>
          <a:p>
            <a:r>
              <a:rPr lang="en-US" sz="1600" dirty="0" smtClean="0"/>
              <a:t>Holding Period BHAR</a:t>
            </a:r>
            <a:endParaRPr lang="en-US" sz="1600" dirty="0"/>
          </a:p>
        </p:txBody>
      </p:sp>
      <p:sp>
        <p:nvSpPr>
          <p:cNvPr id="24" name="TextBox 23"/>
          <p:cNvSpPr txBox="1"/>
          <p:nvPr/>
        </p:nvSpPr>
        <p:spPr>
          <a:xfrm>
            <a:off x="6179494" y="4690646"/>
            <a:ext cx="526106" cy="338554"/>
          </a:xfrm>
          <a:prstGeom prst="rect">
            <a:avLst/>
          </a:prstGeom>
          <a:noFill/>
        </p:spPr>
        <p:txBody>
          <a:bodyPr wrap="none" rtlCol="0">
            <a:spAutoFit/>
          </a:bodyPr>
          <a:lstStyle/>
          <a:p>
            <a:r>
              <a:rPr lang="en-US" sz="1600" dirty="0" smtClean="0"/>
              <a:t>Exit</a:t>
            </a:r>
            <a:endParaRPr lang="en-US" sz="1600" dirty="0"/>
          </a:p>
        </p:txBody>
      </p:sp>
      <p:sp>
        <p:nvSpPr>
          <p:cNvPr id="29" name="TextBox 28"/>
          <p:cNvSpPr txBox="1"/>
          <p:nvPr/>
        </p:nvSpPr>
        <p:spPr>
          <a:xfrm>
            <a:off x="6629400" y="2328446"/>
            <a:ext cx="949684" cy="338554"/>
          </a:xfrm>
          <a:prstGeom prst="rect">
            <a:avLst/>
          </a:prstGeom>
          <a:noFill/>
        </p:spPr>
        <p:txBody>
          <a:bodyPr wrap="none" rtlCol="0">
            <a:spAutoFit/>
          </a:bodyPr>
          <a:lstStyle/>
          <a:p>
            <a:r>
              <a:rPr lang="en-US" sz="1600" dirty="0" smtClean="0"/>
              <a:t>Timeline</a:t>
            </a:r>
            <a:endParaRPr lang="en-US" sz="1600" dirty="0"/>
          </a:p>
        </p:txBody>
      </p:sp>
    </p:spTree>
    <p:extLst>
      <p:ext uri="{BB962C8B-B14F-4D97-AF65-F5344CB8AC3E}">
        <p14:creationId xmlns:p14="http://schemas.microsoft.com/office/powerpoint/2010/main" val="382254591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533400"/>
            <a:ext cx="7772400" cy="1143000"/>
          </a:xfrm>
        </p:spPr>
        <p:txBody>
          <a:bodyPr/>
          <a:lstStyle/>
          <a:p>
            <a:pPr eaLnBrk="1" hangingPunct="1"/>
            <a:r>
              <a:rPr lang="en-US" dirty="0" smtClean="0"/>
              <a:t>Abnormal Returns Around Disclosure of Activist Block – </a:t>
            </a:r>
            <a:r>
              <a:rPr lang="en-US" dirty="0" smtClean="0">
                <a:solidFill>
                  <a:srgbClr val="FFFF00"/>
                </a:solidFill>
              </a:rPr>
              <a:t>Date 1</a:t>
            </a:r>
            <a:endParaRPr lang="en-GB" dirty="0" smtClean="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61182876"/>
              </p:ext>
            </p:extLst>
          </p:nvPr>
        </p:nvGraphicFramePr>
        <p:xfrm>
          <a:off x="838200" y="2438400"/>
          <a:ext cx="7467600" cy="2316480"/>
        </p:xfrm>
        <a:graphic>
          <a:graphicData uri="http://schemas.openxmlformats.org/drawingml/2006/table">
            <a:tbl>
              <a:tblPr firstRow="1" bandRow="1">
                <a:tableStyleId>{00A15C55-8517-42AA-B614-E9B94910E393}</a:tableStyleId>
              </a:tblPr>
              <a:tblGrid>
                <a:gridCol w="1866900"/>
                <a:gridCol w="1866900"/>
                <a:gridCol w="1866900"/>
                <a:gridCol w="1866900"/>
              </a:tblGrid>
              <a:tr h="370840">
                <a:tc>
                  <a:txBody>
                    <a:bodyPr/>
                    <a:lstStyle/>
                    <a:p>
                      <a:pPr algn="ctr"/>
                      <a:r>
                        <a:rPr lang="en-GB" sz="1600" dirty="0" smtClean="0"/>
                        <a:t>Country</a:t>
                      </a:r>
                      <a:endParaRPr lang="en-GB" sz="1600" dirty="0"/>
                    </a:p>
                  </a:txBody>
                  <a:tcPr anchor="ctr">
                    <a:solidFill>
                      <a:schemeClr val="bg1"/>
                    </a:solidFill>
                  </a:tcPr>
                </a:tc>
                <a:tc>
                  <a:txBody>
                    <a:bodyPr/>
                    <a:lstStyle/>
                    <a:p>
                      <a:pPr algn="ctr"/>
                      <a:r>
                        <a:rPr lang="en-US" sz="1600" dirty="0" smtClean="0"/>
                        <a:t>Study</a:t>
                      </a:r>
                      <a:endParaRPr lang="en-GB" sz="1600" dirty="0"/>
                    </a:p>
                  </a:txBody>
                  <a:tcPr anchor="ctr">
                    <a:solidFill>
                      <a:schemeClr val="bg1"/>
                    </a:solidFill>
                  </a:tcPr>
                </a:tc>
                <a:tc>
                  <a:txBody>
                    <a:bodyPr/>
                    <a:lstStyle/>
                    <a:p>
                      <a:pPr algn="ctr"/>
                      <a:r>
                        <a:rPr lang="en-US" sz="1600" dirty="0" smtClean="0"/>
                        <a:t>Number</a:t>
                      </a:r>
                      <a:r>
                        <a:rPr lang="en-US" sz="1600" baseline="0" dirty="0" smtClean="0"/>
                        <a:t> of Events \ Period</a:t>
                      </a:r>
                      <a:endParaRPr lang="en-GB" sz="1600" dirty="0"/>
                    </a:p>
                  </a:txBody>
                  <a:tcPr anchor="ctr">
                    <a:solidFill>
                      <a:schemeClr val="bg1"/>
                    </a:solidFill>
                  </a:tcPr>
                </a:tc>
                <a:tc>
                  <a:txBody>
                    <a:bodyPr/>
                    <a:lstStyle/>
                    <a:p>
                      <a:pPr algn="ctr"/>
                      <a:r>
                        <a:rPr lang="en-US" sz="1600" dirty="0" smtClean="0"/>
                        <a:t>CAR</a:t>
                      </a:r>
                      <a:endParaRPr lang="en-GB" sz="1600" dirty="0"/>
                    </a:p>
                  </a:txBody>
                  <a:tcPr anchor="ct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t>United</a:t>
                      </a:r>
                      <a:r>
                        <a:rPr lang="en-GB" sz="1600" baseline="0" dirty="0" smtClean="0"/>
                        <a:t> States</a:t>
                      </a:r>
                      <a:endParaRPr lang="en-GB"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t>Brav</a:t>
                      </a:r>
                      <a:r>
                        <a:rPr lang="en-US" sz="1600" dirty="0" smtClean="0"/>
                        <a:t> et. al. (2008)</a:t>
                      </a:r>
                      <a:endParaRPr lang="en-GB"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1,059 targets</a:t>
                      </a:r>
                      <a:endParaRPr lang="en-GB" sz="16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t>2001-2006</a:t>
                      </a:r>
                    </a:p>
                  </a:txBody>
                  <a:tcPr anchor="ctr"/>
                </a:tc>
                <a:tc>
                  <a:txBody>
                    <a:bodyPr/>
                    <a:lstStyle/>
                    <a:p>
                      <a:pPr algn="ctr"/>
                      <a:r>
                        <a:rPr lang="en-US" sz="1600" dirty="0" smtClean="0"/>
                        <a:t>7.2%</a:t>
                      </a:r>
                      <a:br>
                        <a:rPr lang="en-US" sz="1600" dirty="0" smtClean="0"/>
                      </a:br>
                      <a:r>
                        <a:rPr lang="en-US" sz="1600" dirty="0" smtClean="0"/>
                        <a:t>[-20,+20]</a:t>
                      </a:r>
                      <a:endParaRPr lang="en-GB" sz="16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t>United States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Greenwood and </a:t>
                      </a:r>
                      <a:r>
                        <a:rPr lang="en-US" sz="1600" dirty="0" err="1" smtClean="0"/>
                        <a:t>Schor</a:t>
                      </a:r>
                      <a:r>
                        <a:rPr lang="en-US" sz="1600" dirty="0" smtClean="0"/>
                        <a:t> (2008)</a:t>
                      </a:r>
                      <a:endParaRPr lang="en-GB" sz="1600" dirty="0" smtClean="0"/>
                    </a:p>
                  </a:txBody>
                  <a:tcPr anchor="ctr"/>
                </a:tc>
                <a:tc>
                  <a:txBody>
                    <a:bodyPr/>
                    <a:lstStyle/>
                    <a:p>
                      <a:pPr algn="ctr"/>
                      <a:r>
                        <a:rPr lang="en-US" sz="1600" dirty="0" smtClean="0"/>
                        <a:t>980 targets</a:t>
                      </a:r>
                    </a:p>
                    <a:p>
                      <a:pPr algn="ctr"/>
                      <a:r>
                        <a:rPr lang="en-US" sz="1600" dirty="0" smtClean="0"/>
                        <a:t>1993-2006</a:t>
                      </a:r>
                      <a:endParaRPr lang="en-GB" sz="1600" dirty="0"/>
                    </a:p>
                  </a:txBody>
                  <a:tcPr anchor="ctr"/>
                </a:tc>
                <a:tc>
                  <a:txBody>
                    <a:bodyPr/>
                    <a:lstStyle/>
                    <a:p>
                      <a:pPr algn="ctr"/>
                      <a:r>
                        <a:rPr lang="en-US" sz="1600" dirty="0" smtClean="0"/>
                        <a:t>3.6%</a:t>
                      </a:r>
                      <a:br>
                        <a:rPr lang="en-US" sz="1600" dirty="0" smtClean="0"/>
                      </a:br>
                      <a:r>
                        <a:rPr lang="en-US" sz="1600" dirty="0" smtClean="0"/>
                        <a:t>[-10,+5]</a:t>
                      </a:r>
                      <a:endParaRPr lang="en-GB" sz="1600" dirty="0"/>
                    </a:p>
                  </a:txBody>
                  <a:tcPr anchor="ctr"/>
                </a:tc>
              </a:tr>
              <a:tr h="370840">
                <a:tc>
                  <a:txBody>
                    <a:bodyPr/>
                    <a:lstStyle/>
                    <a:p>
                      <a:pPr algn="ctr"/>
                      <a:r>
                        <a:rPr lang="en-GB" sz="1600" dirty="0" smtClean="0"/>
                        <a:t>Japan</a:t>
                      </a:r>
                      <a:endParaRPr lang="en-GB" sz="1600" dirty="0"/>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smtClean="0"/>
                        <a:t>Hamao</a:t>
                      </a:r>
                      <a:r>
                        <a:rPr lang="en-US" sz="1600" dirty="0" smtClean="0"/>
                        <a:t>, Kenji and Matos </a:t>
                      </a:r>
                      <a:r>
                        <a:rPr kumimoji="0" lang="en-US" sz="1600" b="0" i="0" u="none" strike="noStrike" kern="1200" cap="none" spc="0" normalizeH="0" baseline="0" noProof="0" dirty="0" smtClean="0">
                          <a:ln>
                            <a:noFill/>
                          </a:ln>
                          <a:solidFill>
                            <a:prstClr val="black"/>
                          </a:solidFill>
                          <a:effectLst/>
                          <a:uLnTx/>
                          <a:uFillTx/>
                          <a:latin typeface="+mn-lt"/>
                          <a:ea typeface="+mn-ea"/>
                          <a:cs typeface="+mn-cs"/>
                        </a:rPr>
                        <a:t>(2010)</a:t>
                      </a:r>
                      <a:endParaRPr kumimoji="0" lang="en-GB" sz="1600" b="0" i="0" u="none" strike="noStrike" kern="1200" cap="none" spc="0" normalizeH="0" baseline="0" noProof="0" dirty="0" smtClean="0">
                        <a:ln>
                          <a:noFill/>
                        </a:ln>
                        <a:solidFill>
                          <a:prstClr val="black"/>
                        </a:solidFill>
                        <a:effectLst/>
                        <a:uLnTx/>
                        <a:uFillTx/>
                        <a:latin typeface="+mn-lt"/>
                        <a:ea typeface="+mn-ea"/>
                        <a:cs typeface="+mn-cs"/>
                      </a:endParaRPr>
                    </a:p>
                  </a:txBody>
                  <a:tcPr anchor="ctr">
                    <a:solidFill>
                      <a:schemeClr val="accent5">
                        <a:lumMod val="40000"/>
                        <a:lumOff val="60000"/>
                      </a:schemeClr>
                    </a:solidFill>
                  </a:tcPr>
                </a:tc>
                <a:tc>
                  <a:txBody>
                    <a:bodyPr/>
                    <a:lstStyle/>
                    <a:p>
                      <a:pPr algn="ctr"/>
                      <a:r>
                        <a:rPr lang="en-US" sz="1600" dirty="0" smtClean="0"/>
                        <a:t>916 targets</a:t>
                      </a:r>
                    </a:p>
                    <a:p>
                      <a:pPr algn="ctr"/>
                      <a:r>
                        <a:rPr lang="en-US" sz="1600" dirty="0" smtClean="0"/>
                        <a:t>1998-2009</a:t>
                      </a:r>
                      <a:endParaRPr lang="en-GB" sz="1600" dirty="0"/>
                    </a:p>
                  </a:txBody>
                  <a:tcPr anchor="ctr">
                    <a:solidFill>
                      <a:schemeClr val="accent5">
                        <a:lumMod val="40000"/>
                        <a:lumOff val="60000"/>
                      </a:schemeClr>
                    </a:solidFill>
                  </a:tcPr>
                </a:tc>
                <a:tc>
                  <a:txBody>
                    <a:bodyPr/>
                    <a:lstStyle/>
                    <a:p>
                      <a:pPr algn="ctr"/>
                      <a:r>
                        <a:rPr lang="en-US" sz="1600" dirty="0" smtClean="0"/>
                        <a:t>1.8%</a:t>
                      </a:r>
                      <a:br>
                        <a:rPr lang="en-US" sz="1600" dirty="0" smtClean="0"/>
                      </a:br>
                      <a:r>
                        <a:rPr lang="en-US" sz="1600" dirty="0" smtClean="0"/>
                        <a:t>[-5,+5]</a:t>
                      </a:r>
                    </a:p>
                  </a:txBody>
                  <a:tcPr anchor="ctr">
                    <a:solidFill>
                      <a:schemeClr val="accent5">
                        <a:lumMod val="40000"/>
                        <a:lumOff val="60000"/>
                      </a:schemeClr>
                    </a:solidFill>
                  </a:tcPr>
                </a:tc>
              </a:tr>
            </a:tbl>
          </a:graphicData>
        </a:graphic>
      </p:graphicFrame>
      <p:sp>
        <p:nvSpPr>
          <p:cNvPr id="2" name="TextBox 1"/>
          <p:cNvSpPr txBox="1"/>
          <p:nvPr/>
        </p:nvSpPr>
        <p:spPr>
          <a:xfrm>
            <a:off x="931895" y="5105400"/>
            <a:ext cx="7678705" cy="830997"/>
          </a:xfrm>
          <a:prstGeom prst="rect">
            <a:avLst/>
          </a:prstGeom>
          <a:noFill/>
        </p:spPr>
        <p:txBody>
          <a:bodyPr wrap="none" rtlCol="0">
            <a:spAutoFit/>
          </a:bodyPr>
          <a:lstStyle/>
          <a:p>
            <a:r>
              <a:rPr lang="en-GB" dirty="0" smtClean="0"/>
              <a:t>Stock market seems to welcome announcement of a </a:t>
            </a:r>
          </a:p>
          <a:p>
            <a:r>
              <a:rPr lang="en-GB" dirty="0" smtClean="0"/>
              <a:t>stake by activist. But what does it expect?</a:t>
            </a:r>
            <a:endParaRPr lang="en-GB" dirty="0"/>
          </a:p>
        </p:txBody>
      </p:sp>
    </p:spTree>
    <p:extLst>
      <p:ext uri="{BB962C8B-B14F-4D97-AF65-F5344CB8AC3E}">
        <p14:creationId xmlns:p14="http://schemas.microsoft.com/office/powerpoint/2010/main" val="308587643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81000"/>
            <a:ext cx="7772400" cy="1143000"/>
          </a:xfrm>
        </p:spPr>
        <p:txBody>
          <a:bodyPr/>
          <a:lstStyle/>
          <a:p>
            <a:r>
              <a:rPr lang="en-US" dirty="0" smtClean="0">
                <a:solidFill>
                  <a:srgbClr val="FFFF00"/>
                </a:solidFill>
              </a:rPr>
              <a:t>Date 1:</a:t>
            </a:r>
            <a:r>
              <a:rPr lang="en-US" dirty="0" smtClean="0"/>
              <a:t> Block Disclosure Cumulative Abnormal Returns (CARs) by Region and Fund Style: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15796531"/>
              </p:ext>
            </p:extLst>
          </p:nvPr>
        </p:nvGraphicFramePr>
        <p:xfrm>
          <a:off x="1371600" y="1752600"/>
          <a:ext cx="6477000" cy="1946593"/>
        </p:xfrm>
        <a:graphic>
          <a:graphicData uri="http://schemas.openxmlformats.org/drawingml/2006/table">
            <a:tbl>
              <a:tblPr/>
              <a:tblGrid>
                <a:gridCol w="1295400"/>
                <a:gridCol w="1295400"/>
                <a:gridCol w="1295400"/>
                <a:gridCol w="1295400"/>
                <a:gridCol w="1295400"/>
              </a:tblGrid>
              <a:tr h="5635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N</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charset="0"/>
                          <a:ea typeface="ＭＳ Ｐゴシック" charset="-128"/>
                        </a:rPr>
                        <a:t>[-10,10]</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charset="0"/>
                          <a:ea typeface="ＭＳ Ｐゴシック" charset="-128"/>
                        </a:rPr>
                        <a:t>[-20,20]</a:t>
                      </a:r>
                    </a:p>
                  </a:txBody>
                  <a:tcP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Europe</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308</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0" i="0" u="none" strike="noStrike" cap="none" normalizeH="0" baseline="0" dirty="0" smtClean="0">
                          <a:ln>
                            <a:noFill/>
                          </a:ln>
                          <a:solidFill>
                            <a:srgbClr val="000000"/>
                          </a:solidFill>
                          <a:effectLst/>
                          <a:latin typeface="Arial" charset="0"/>
                          <a:ea typeface="ＭＳ Ｐゴシック" charset="-128"/>
                        </a:rPr>
                        <a:t>5.5</a:t>
                      </a:r>
                      <a:r>
                        <a:rPr kumimoji="0" lang="en-GB" sz="1800" b="0" i="0" u="none" strike="noStrike" cap="none" normalizeH="0" baseline="0" dirty="0" smtClean="0">
                          <a:ln>
                            <a:noFill/>
                          </a:ln>
                          <a:solidFill>
                            <a:srgbClr val="000000"/>
                          </a:solidFill>
                          <a:effectLst/>
                          <a:latin typeface="Arial" charset="0"/>
                          <a:ea typeface="ＭＳ Ｐゴシック" charset="-128"/>
                        </a:rPr>
                        <a:t>%***</a:t>
                      </a: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0" i="0" u="none" strike="noStrike" cap="none" normalizeH="0" baseline="0" dirty="0" smtClean="0">
                          <a:ln>
                            <a:noFill/>
                          </a:ln>
                          <a:solidFill>
                            <a:srgbClr val="000000"/>
                          </a:solidFill>
                          <a:effectLst/>
                          <a:latin typeface="Arial" charset="0"/>
                          <a:ea typeface="ＭＳ Ｐゴシック" charset="-128"/>
                        </a:rPr>
                        <a:t>7.4%***</a:t>
                      </a: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Asia</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185</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6.9%***</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7.5%***</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North America</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1,118</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7.0%***</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7.5%***</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6" name="TextBox 6"/>
          <p:cNvSpPr txBox="1">
            <a:spLocks noChangeArrowheads="1"/>
          </p:cNvSpPr>
          <p:nvPr/>
        </p:nvSpPr>
        <p:spPr bwMode="auto">
          <a:xfrm>
            <a:off x="1752600" y="5867400"/>
            <a:ext cx="5987537" cy="830997"/>
          </a:xfrm>
          <a:prstGeom prst="rect">
            <a:avLst/>
          </a:prstGeom>
          <a:noFill/>
          <a:ln w="9525">
            <a:noFill/>
            <a:miter lim="800000"/>
            <a:headEnd/>
            <a:tailEnd/>
          </a:ln>
        </p:spPr>
        <p:txBody>
          <a:bodyPr wrap="none">
            <a:spAutoFit/>
          </a:bodyPr>
          <a:lstStyle/>
          <a:p>
            <a:r>
              <a:rPr lang="en-US" sz="1600" dirty="0" smtClean="0"/>
              <a:t>Large abnormal returns in all jurisdictions particularly where the </a:t>
            </a:r>
          </a:p>
          <a:p>
            <a:r>
              <a:rPr lang="en-US" sz="1600" dirty="0" smtClean="0"/>
              <a:t>Activist has the stated policy of actively engaging.</a:t>
            </a:r>
          </a:p>
          <a:p>
            <a:endParaRPr lang="en-US" sz="1600" dirty="0"/>
          </a:p>
        </p:txBody>
      </p:sp>
    </p:spTree>
    <p:extLst>
      <p:ext uri="{BB962C8B-B14F-4D97-AF65-F5344CB8AC3E}">
        <p14:creationId xmlns:p14="http://schemas.microsoft.com/office/powerpoint/2010/main" val="234545800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33400" y="609600"/>
            <a:ext cx="8153400" cy="1143000"/>
          </a:xfrm>
        </p:spPr>
        <p:txBody>
          <a:bodyPr/>
          <a:lstStyle/>
          <a:p>
            <a:r>
              <a:rPr lang="en-US" dirty="0" smtClean="0">
                <a:solidFill>
                  <a:srgbClr val="FFFF00"/>
                </a:solidFill>
              </a:rPr>
              <a:t>Date 1:</a:t>
            </a:r>
            <a:r>
              <a:rPr lang="en-US" dirty="0" smtClean="0"/>
              <a:t> European and Asian Block Disclosure CARs by Engagement Approach</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41193744"/>
              </p:ext>
            </p:extLst>
          </p:nvPr>
        </p:nvGraphicFramePr>
        <p:xfrm>
          <a:off x="1219200" y="2198370"/>
          <a:ext cx="6553200" cy="1306513"/>
        </p:xfrm>
        <a:graphic>
          <a:graphicData uri="http://schemas.openxmlformats.org/drawingml/2006/table">
            <a:tbl>
              <a:tblPr/>
              <a:tblGrid>
                <a:gridCol w="1464833"/>
                <a:gridCol w="1156447"/>
                <a:gridCol w="1310640"/>
                <a:gridCol w="1310640"/>
                <a:gridCol w="1310640"/>
              </a:tblGrid>
              <a:tr h="5635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N</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charset="0"/>
                          <a:ea typeface="ＭＳ Ｐゴシック" charset="-128"/>
                        </a:rPr>
                        <a:t>[-10,10]</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charset="0"/>
                          <a:ea typeface="ＭＳ Ｐゴシック" charset="-128"/>
                        </a:rPr>
                        <a:t>[-20,20]</a:t>
                      </a:r>
                    </a:p>
                  </a:txBody>
                  <a:tcP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Hostile</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296</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4.9%***</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6.2%***</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Cooperative</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67</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2.6%**</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3.9%**</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2" name="TextBox 1"/>
          <p:cNvSpPr txBox="1"/>
          <p:nvPr/>
        </p:nvSpPr>
        <p:spPr>
          <a:xfrm>
            <a:off x="1219200" y="4419600"/>
            <a:ext cx="6553201" cy="830997"/>
          </a:xfrm>
          <a:prstGeom prst="rect">
            <a:avLst/>
          </a:prstGeom>
          <a:noFill/>
        </p:spPr>
        <p:txBody>
          <a:bodyPr wrap="square" rtlCol="0">
            <a:spAutoFit/>
          </a:bodyPr>
          <a:lstStyle/>
          <a:p>
            <a:r>
              <a:rPr lang="en-GB" dirty="0" smtClean="0"/>
              <a:t>Hostile engagements are expected to be more profitable than cooperative ones. Why?</a:t>
            </a:r>
            <a:endParaRPr lang="en-GB" dirty="0"/>
          </a:p>
        </p:txBody>
      </p:sp>
    </p:spTree>
    <p:extLst>
      <p:ext uri="{BB962C8B-B14F-4D97-AF65-F5344CB8AC3E}">
        <p14:creationId xmlns:p14="http://schemas.microsoft.com/office/powerpoint/2010/main" val="9816969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3400" y="76200"/>
            <a:ext cx="8229600" cy="1143000"/>
          </a:xfrm>
        </p:spPr>
        <p:txBody>
          <a:bodyPr/>
          <a:lstStyle/>
          <a:p>
            <a:pPr eaLnBrk="1" hangingPunct="1"/>
            <a:r>
              <a:rPr lang="en-GB" sz="3600" dirty="0" smtClean="0"/>
              <a:t>1. Some issues</a:t>
            </a:r>
          </a:p>
        </p:txBody>
      </p:sp>
      <p:sp>
        <p:nvSpPr>
          <p:cNvPr id="2" name="TextBox 1"/>
          <p:cNvSpPr txBox="1"/>
          <p:nvPr/>
        </p:nvSpPr>
        <p:spPr>
          <a:xfrm>
            <a:off x="838200" y="1752600"/>
            <a:ext cx="7646189" cy="4154983"/>
          </a:xfrm>
          <a:prstGeom prst="rect">
            <a:avLst/>
          </a:prstGeom>
          <a:noFill/>
        </p:spPr>
        <p:txBody>
          <a:bodyPr wrap="square" rtlCol="0">
            <a:spAutoFit/>
          </a:bodyPr>
          <a:lstStyle/>
          <a:p>
            <a:pPr marL="457200" indent="-457200">
              <a:buAutoNum type="arabicPeriod"/>
            </a:pPr>
            <a:r>
              <a:rPr lang="en-GB" dirty="0" smtClean="0"/>
              <a:t>Is shareholder activism an answer to the problem of ‘ownerless corporations’ in stock markets like the UK &amp; US?</a:t>
            </a:r>
          </a:p>
          <a:p>
            <a:pPr marL="457200" indent="-457200">
              <a:buAutoNum type="arabicPeriod"/>
            </a:pPr>
            <a:r>
              <a:rPr lang="en-GB" dirty="0" smtClean="0"/>
              <a:t>Does Japan need shareholder activism?</a:t>
            </a:r>
          </a:p>
          <a:p>
            <a:r>
              <a:rPr lang="en-GB" dirty="0" smtClean="0"/>
              <a:t>3.   Are activists short </a:t>
            </a:r>
            <a:r>
              <a:rPr lang="en-GB" dirty="0" err="1" smtClean="0"/>
              <a:t>termist</a:t>
            </a:r>
            <a:r>
              <a:rPr lang="en-GB" dirty="0" smtClean="0"/>
              <a:t>?	</a:t>
            </a:r>
          </a:p>
          <a:p>
            <a:pPr marL="457200" indent="-457200">
              <a:buAutoNum type="arabicPeriod" startAt="4"/>
            </a:pPr>
            <a:r>
              <a:rPr lang="en-GB" dirty="0" smtClean="0"/>
              <a:t>Do we want the </a:t>
            </a:r>
            <a:r>
              <a:rPr lang="en-GB" dirty="0"/>
              <a:t>l</a:t>
            </a:r>
            <a:r>
              <a:rPr lang="en-GB" dirty="0" smtClean="0"/>
              <a:t>aw to encourage activism? How do we do it? </a:t>
            </a:r>
          </a:p>
          <a:p>
            <a:pPr marL="457200" indent="-457200">
              <a:buAutoNum type="arabicPeriod" startAt="4"/>
            </a:pPr>
            <a:r>
              <a:rPr lang="en-GB" dirty="0" smtClean="0"/>
              <a:t>Should we reward longer term shareholders with superior voting rights and/or dividends? </a:t>
            </a:r>
          </a:p>
          <a:p>
            <a:pPr marL="457200" indent="-457200">
              <a:buAutoNum type="arabicPeriod" startAt="4"/>
            </a:pPr>
            <a:r>
              <a:rPr lang="en-GB" dirty="0" smtClean="0"/>
              <a:t>Can we reward shareholders who monitor?</a:t>
            </a:r>
          </a:p>
          <a:p>
            <a:pPr marL="457200" indent="-457200">
              <a:buAutoNum type="arabicPeriod" startAt="4"/>
            </a:pPr>
            <a:endParaRPr lang="en-GB" dirty="0"/>
          </a:p>
        </p:txBody>
      </p:sp>
    </p:spTree>
    <p:extLst>
      <p:ext uri="{BB962C8B-B14F-4D97-AF65-F5344CB8AC3E}">
        <p14:creationId xmlns:p14="http://schemas.microsoft.com/office/powerpoint/2010/main" val="301118577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4800"/>
            <a:ext cx="7772400" cy="1143000"/>
          </a:xfrm>
        </p:spPr>
        <p:txBody>
          <a:bodyPr/>
          <a:lstStyle/>
          <a:p>
            <a:pPr algn="l"/>
            <a:r>
              <a:rPr lang="en-US" dirty="0" smtClean="0">
                <a:solidFill>
                  <a:srgbClr val="FF0000"/>
                </a:solidFill>
              </a:rPr>
              <a:t>Date 2:</a:t>
            </a:r>
            <a:r>
              <a:rPr lang="en-US" dirty="0" smtClean="0"/>
              <a:t> European Outcome Disclosure CARs: different responses to different outcomes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83596632"/>
              </p:ext>
            </p:extLst>
          </p:nvPr>
        </p:nvGraphicFramePr>
        <p:xfrm>
          <a:off x="1295400" y="1600200"/>
          <a:ext cx="6477000" cy="3992879"/>
        </p:xfrm>
        <a:graphic>
          <a:graphicData uri="http://schemas.openxmlformats.org/drawingml/2006/table">
            <a:tbl>
              <a:tblPr/>
              <a:tblGrid>
                <a:gridCol w="1371600"/>
                <a:gridCol w="1219200"/>
                <a:gridCol w="1295400"/>
                <a:gridCol w="1295400"/>
                <a:gridCol w="1295400"/>
              </a:tblGrid>
              <a:tr h="7075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charset="-128"/>
                        </a:rPr>
                        <a:t>N</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[10,10]</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[-20,20]</a:t>
                      </a:r>
                    </a:p>
                  </a:txBody>
                  <a:tcP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4106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ＭＳ Ｐゴシック" charset="-128"/>
                        </a:rPr>
                        <a:t>All</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181</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10.8</a:t>
                      </a:r>
                      <a:r>
                        <a:rPr kumimoji="0" lang="en-GB" sz="1800" b="1" i="0" u="none" strike="noStrike" cap="none" normalizeH="0" baseline="0" dirty="0" smtClean="0">
                          <a:ln>
                            <a:noFill/>
                          </a:ln>
                          <a:solidFill>
                            <a:srgbClr val="000000"/>
                          </a:solidFill>
                          <a:effectLst/>
                          <a:latin typeface="Arial" charset="0"/>
                          <a:ea typeface="ＭＳ Ｐゴシック" charset="-128"/>
                        </a:rPr>
                        <a:t>%***</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13.3%***</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4106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Board</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52</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1.8%</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3.1%</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4106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Payout</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23</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 3.4%*</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6.6%**</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4106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r>
              <a:tr h="41066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ＭＳ Ｐゴシック" charset="-128"/>
                        </a:rPr>
                        <a:t>Restructuring</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4106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Takeovers</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60</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15.1%***</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18.9%***</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4106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Others</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46</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6.1%***</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4.0%**</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4106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r>
            </a:tbl>
          </a:graphicData>
        </a:graphic>
      </p:graphicFrame>
    </p:spTree>
    <p:extLst>
      <p:ext uri="{BB962C8B-B14F-4D97-AF65-F5344CB8AC3E}">
        <p14:creationId xmlns:p14="http://schemas.microsoft.com/office/powerpoint/2010/main" val="366052572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4800"/>
            <a:ext cx="7772400" cy="1143000"/>
          </a:xfrm>
        </p:spPr>
        <p:txBody>
          <a:bodyPr/>
          <a:lstStyle/>
          <a:p>
            <a:r>
              <a:rPr lang="en-US" dirty="0" smtClean="0">
                <a:solidFill>
                  <a:srgbClr val="FF0000"/>
                </a:solidFill>
              </a:rPr>
              <a:t>Date</a:t>
            </a:r>
            <a:r>
              <a:rPr lang="en-US" dirty="0" smtClean="0"/>
              <a:t> </a:t>
            </a:r>
            <a:r>
              <a:rPr lang="en-US" dirty="0" smtClean="0">
                <a:solidFill>
                  <a:srgbClr val="FF0000"/>
                </a:solidFill>
              </a:rPr>
              <a:t>2:</a:t>
            </a:r>
            <a:r>
              <a:rPr lang="en-US" dirty="0" smtClean="0"/>
              <a:t> Asian Outcome Disclosure CARs: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95720553"/>
              </p:ext>
            </p:extLst>
          </p:nvPr>
        </p:nvGraphicFramePr>
        <p:xfrm>
          <a:off x="1143000" y="1645920"/>
          <a:ext cx="6934200" cy="3611880"/>
        </p:xfrm>
        <a:graphic>
          <a:graphicData uri="http://schemas.openxmlformats.org/drawingml/2006/table">
            <a:tbl>
              <a:tblPr/>
              <a:tblGrid>
                <a:gridCol w="1468419"/>
                <a:gridCol w="1305261"/>
                <a:gridCol w="1386840"/>
                <a:gridCol w="1386840"/>
                <a:gridCol w="1386840"/>
              </a:tblGrid>
              <a:tr h="5635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charset="-128"/>
                        </a:rPr>
                        <a:t>N</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[-10,10]</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[-20,20]</a:t>
                      </a:r>
                    </a:p>
                  </a:txBody>
                  <a:tcP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ＭＳ Ｐゴシック" charset="-128"/>
                        </a:rPr>
                        <a:t>All</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39</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3.3</a:t>
                      </a:r>
                      <a:r>
                        <a:rPr kumimoji="0" lang="en-GB" sz="1800" b="1" i="0" u="none" strike="noStrike" cap="none" normalizeH="0" baseline="0" dirty="0" smtClean="0">
                          <a:ln>
                            <a:noFill/>
                          </a:ln>
                          <a:solidFill>
                            <a:srgbClr val="000000"/>
                          </a:solidFill>
                          <a:effectLst/>
                          <a:latin typeface="Arial" charset="0"/>
                          <a:ea typeface="ＭＳ Ｐゴシック" charset="-128"/>
                        </a:rPr>
                        <a:t>%**</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3.5%**</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Board</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8</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-1.3%</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0.1%</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Payout</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16</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4.7%**</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3.6%**</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ＭＳ Ｐゴシック" charset="-128"/>
                        </a:rPr>
                        <a:t>Restructuring</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Takeovers</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5</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6.4%*</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6.9%</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Others</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10</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4.2%**</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3.2%**</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r>
            </a:tbl>
          </a:graphicData>
        </a:graphic>
      </p:graphicFrame>
    </p:spTree>
    <p:extLst>
      <p:ext uri="{BB962C8B-B14F-4D97-AF65-F5344CB8AC3E}">
        <p14:creationId xmlns:p14="http://schemas.microsoft.com/office/powerpoint/2010/main" val="392756165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4800"/>
            <a:ext cx="7772400" cy="1143000"/>
          </a:xfrm>
        </p:spPr>
        <p:txBody>
          <a:bodyPr/>
          <a:lstStyle/>
          <a:p>
            <a:r>
              <a:rPr lang="en-US" dirty="0" smtClean="0">
                <a:solidFill>
                  <a:srgbClr val="FF0000"/>
                </a:solidFill>
              </a:rPr>
              <a:t>Date 2:</a:t>
            </a:r>
            <a:r>
              <a:rPr lang="en-US" dirty="0" smtClean="0"/>
              <a:t> US Outcome Disclosure CARs: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10811754"/>
              </p:ext>
            </p:extLst>
          </p:nvPr>
        </p:nvGraphicFramePr>
        <p:xfrm>
          <a:off x="1143000" y="1645920"/>
          <a:ext cx="6934200" cy="3611880"/>
        </p:xfrm>
        <a:graphic>
          <a:graphicData uri="http://schemas.openxmlformats.org/drawingml/2006/table">
            <a:tbl>
              <a:tblPr/>
              <a:tblGrid>
                <a:gridCol w="1468419"/>
                <a:gridCol w="1305261"/>
                <a:gridCol w="1386840"/>
                <a:gridCol w="1386840"/>
                <a:gridCol w="1386840"/>
              </a:tblGrid>
              <a:tr h="5635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charset="-128"/>
                        </a:rPr>
                        <a:t>N</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[-10,10]</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[-20,20]</a:t>
                      </a:r>
                    </a:p>
                  </a:txBody>
                  <a:tcP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ＭＳ Ｐゴシック" charset="-128"/>
                        </a:rPr>
                        <a:t>All</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619</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9.6</a:t>
                      </a:r>
                      <a:r>
                        <a:rPr kumimoji="0" lang="en-GB" sz="1800" b="1" i="0" u="none" strike="noStrike" cap="none" normalizeH="0" baseline="0" dirty="0" smtClean="0">
                          <a:ln>
                            <a:noFill/>
                          </a:ln>
                          <a:solidFill>
                            <a:srgbClr val="000000"/>
                          </a:solidFill>
                          <a:effectLst/>
                          <a:latin typeface="Arial" charset="0"/>
                          <a:ea typeface="ＭＳ Ｐゴシック" charset="-128"/>
                        </a:rPr>
                        <a:t>%***</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10.1%***</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Board</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230</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5.1%*</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2.7%*</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Payout</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120</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2.0%*</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0.7%</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ＭＳ Ｐゴシック" charset="-128"/>
                        </a:rPr>
                        <a:t>Restructuring</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Takeovers</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182</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15.7%***</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15.0%***</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Others</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87</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7.6%***</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12.1%***</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r>
            </a:tbl>
          </a:graphicData>
        </a:graphic>
      </p:graphicFrame>
      <p:sp>
        <p:nvSpPr>
          <p:cNvPr id="7" name="Rectangle 6"/>
          <p:cNvSpPr/>
          <p:nvPr/>
        </p:nvSpPr>
        <p:spPr>
          <a:xfrm>
            <a:off x="1219200" y="5562600"/>
            <a:ext cx="6858000" cy="707886"/>
          </a:xfrm>
          <a:prstGeom prst="rect">
            <a:avLst/>
          </a:prstGeom>
        </p:spPr>
        <p:txBody>
          <a:bodyPr wrap="square">
            <a:spAutoFit/>
          </a:bodyPr>
          <a:lstStyle/>
          <a:p>
            <a:r>
              <a:rPr lang="en-US" sz="2000" dirty="0" smtClean="0"/>
              <a:t>If activist’s returns come primarily from takeovers, are they performing a useful functions and if so why? </a:t>
            </a:r>
            <a:endParaRPr lang="en-US" sz="2000" dirty="0"/>
          </a:p>
        </p:txBody>
      </p:sp>
    </p:spTree>
    <p:extLst>
      <p:ext uri="{BB962C8B-B14F-4D97-AF65-F5344CB8AC3E}">
        <p14:creationId xmlns:p14="http://schemas.microsoft.com/office/powerpoint/2010/main" val="392756165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1219200" y="2861846"/>
            <a:ext cx="6172200" cy="0"/>
          </a:xfrm>
          <a:prstGeom prst="line">
            <a:avLst/>
          </a:prstGeom>
          <a:noFill/>
          <a:ln w="38100">
            <a:solidFill>
              <a:schemeClr val="tx1"/>
            </a:solidFill>
            <a:round/>
            <a:headEnd/>
            <a:tailEnd type="triangle" w="med" len="med"/>
          </a:ln>
        </p:spPr>
        <p:txBody>
          <a:bodyPr wrap="none" anchor="ctr">
            <a:prstTxWarp prst="textNoShape">
              <a:avLst/>
            </a:prstTxWarp>
          </a:bodyPr>
          <a:lstStyle/>
          <a:p>
            <a:endParaRPr lang="en-US"/>
          </a:p>
        </p:txBody>
      </p:sp>
      <p:sp>
        <p:nvSpPr>
          <p:cNvPr id="26627" name="Line 3"/>
          <p:cNvSpPr>
            <a:spLocks noChangeShapeType="1"/>
          </p:cNvSpPr>
          <p:nvPr/>
        </p:nvSpPr>
        <p:spPr bwMode="auto">
          <a:xfrm>
            <a:off x="2667000" y="2785646"/>
            <a:ext cx="0" cy="152400"/>
          </a:xfrm>
          <a:prstGeom prst="line">
            <a:avLst/>
          </a:prstGeom>
          <a:noFill/>
          <a:ln w="25400">
            <a:solidFill>
              <a:srgbClr val="FFFF00"/>
            </a:solidFill>
            <a:round/>
            <a:headEnd/>
            <a:tailEnd/>
          </a:ln>
        </p:spPr>
        <p:txBody>
          <a:bodyPr wrap="none" anchor="ctr">
            <a:prstTxWarp prst="textNoShape">
              <a:avLst/>
            </a:prstTxWarp>
          </a:bodyPr>
          <a:lstStyle/>
          <a:p>
            <a:endParaRPr lang="en-US"/>
          </a:p>
        </p:txBody>
      </p:sp>
      <p:sp>
        <p:nvSpPr>
          <p:cNvPr id="4100" name="Line 4"/>
          <p:cNvSpPr>
            <a:spLocks noChangeShapeType="1"/>
          </p:cNvSpPr>
          <p:nvPr/>
        </p:nvSpPr>
        <p:spPr bwMode="auto">
          <a:xfrm>
            <a:off x="5257800" y="2785646"/>
            <a:ext cx="0" cy="152400"/>
          </a:xfrm>
          <a:prstGeom prst="line">
            <a:avLst/>
          </a:prstGeom>
          <a:noFill/>
          <a:ln w="25400">
            <a:solidFill>
              <a:schemeClr val="accent2"/>
            </a:solidFill>
            <a:round/>
            <a:headEnd/>
            <a:tailEnd/>
          </a:ln>
        </p:spPr>
        <p:txBody>
          <a:bodyPr wrap="none" anchor="ctr"/>
          <a:lstStyle/>
          <a:p>
            <a:pPr eaLnBrk="0" hangingPunct="0">
              <a:defRPr/>
            </a:pPr>
            <a:endParaRPr lang="en-GB">
              <a:latin typeface="Arial" charset="0"/>
              <a:ea typeface="ＭＳ Ｐゴシック" pitchFamily="-32" charset="-128"/>
              <a:cs typeface="+mn-cs"/>
            </a:endParaRPr>
          </a:p>
        </p:txBody>
      </p:sp>
      <p:sp>
        <p:nvSpPr>
          <p:cNvPr id="26629" name="Line 5"/>
          <p:cNvSpPr>
            <a:spLocks noChangeShapeType="1"/>
          </p:cNvSpPr>
          <p:nvPr/>
        </p:nvSpPr>
        <p:spPr bwMode="auto">
          <a:xfrm>
            <a:off x="6324600" y="2785646"/>
            <a:ext cx="0" cy="152400"/>
          </a:xfrm>
          <a:prstGeom prst="line">
            <a:avLst/>
          </a:prstGeom>
          <a:noFill/>
          <a:ln w="25400">
            <a:solidFill>
              <a:srgbClr val="FFFF00"/>
            </a:solidFill>
            <a:round/>
            <a:headEnd/>
            <a:tailEnd/>
          </a:ln>
        </p:spPr>
        <p:txBody>
          <a:bodyPr wrap="none" anchor="ctr">
            <a:prstTxWarp prst="textNoShape">
              <a:avLst/>
            </a:prstTxWarp>
          </a:bodyPr>
          <a:lstStyle/>
          <a:p>
            <a:endParaRPr lang="en-US"/>
          </a:p>
        </p:txBody>
      </p:sp>
      <p:sp>
        <p:nvSpPr>
          <p:cNvPr id="4103" name="Line 7"/>
          <p:cNvSpPr>
            <a:spLocks noChangeShapeType="1"/>
          </p:cNvSpPr>
          <p:nvPr/>
        </p:nvSpPr>
        <p:spPr bwMode="auto">
          <a:xfrm>
            <a:off x="4495800" y="2785646"/>
            <a:ext cx="0" cy="152400"/>
          </a:xfrm>
          <a:prstGeom prst="line">
            <a:avLst/>
          </a:prstGeom>
          <a:noFill/>
          <a:ln w="25400">
            <a:solidFill>
              <a:schemeClr val="accent2"/>
            </a:solidFill>
            <a:round/>
            <a:headEnd/>
            <a:tailEnd/>
          </a:ln>
        </p:spPr>
        <p:txBody>
          <a:bodyPr wrap="none" anchor="ctr"/>
          <a:lstStyle/>
          <a:p>
            <a:pPr eaLnBrk="0" hangingPunct="0">
              <a:defRPr/>
            </a:pPr>
            <a:endParaRPr lang="en-GB">
              <a:latin typeface="Arial" charset="0"/>
              <a:ea typeface="ＭＳ Ｐゴシック" pitchFamily="-32" charset="-128"/>
              <a:cs typeface="+mn-cs"/>
            </a:endParaRPr>
          </a:p>
        </p:txBody>
      </p:sp>
      <p:sp>
        <p:nvSpPr>
          <p:cNvPr id="26632" name="Text Box 8"/>
          <p:cNvSpPr txBox="1">
            <a:spLocks noChangeArrowheads="1"/>
          </p:cNvSpPr>
          <p:nvPr/>
        </p:nvSpPr>
        <p:spPr bwMode="auto">
          <a:xfrm>
            <a:off x="2520621" y="3014246"/>
            <a:ext cx="298780" cy="338554"/>
          </a:xfrm>
          <a:prstGeom prst="rect">
            <a:avLst/>
          </a:prstGeom>
          <a:noFill/>
          <a:ln w="9525">
            <a:noFill/>
            <a:miter lim="800000"/>
            <a:headEnd/>
            <a:tailEnd/>
          </a:ln>
        </p:spPr>
        <p:txBody>
          <a:bodyPr wrap="none">
            <a:prstTxWarp prst="textNoShape">
              <a:avLst/>
            </a:prstTxWarp>
            <a:spAutoFit/>
          </a:bodyPr>
          <a:lstStyle/>
          <a:p>
            <a:pPr algn="r" eaLnBrk="0" hangingPunct="0"/>
            <a:r>
              <a:rPr lang="en-US" sz="1600" b="1" dirty="0">
                <a:solidFill>
                  <a:srgbClr val="FFFF00"/>
                </a:solidFill>
              </a:rPr>
              <a:t>2</a:t>
            </a:r>
          </a:p>
        </p:txBody>
      </p:sp>
      <p:sp>
        <p:nvSpPr>
          <p:cNvPr id="26633" name="Text Box 9"/>
          <p:cNvSpPr txBox="1">
            <a:spLocks noChangeArrowheads="1"/>
          </p:cNvSpPr>
          <p:nvPr/>
        </p:nvSpPr>
        <p:spPr bwMode="auto">
          <a:xfrm>
            <a:off x="4343400" y="3014246"/>
            <a:ext cx="298780" cy="338554"/>
          </a:xfrm>
          <a:prstGeom prst="rect">
            <a:avLst/>
          </a:prstGeom>
          <a:noFill/>
          <a:ln w="9525">
            <a:noFill/>
            <a:miter lim="800000"/>
            <a:headEnd/>
            <a:tailEnd/>
          </a:ln>
        </p:spPr>
        <p:txBody>
          <a:bodyPr wrap="none">
            <a:prstTxWarp prst="textNoShape">
              <a:avLst/>
            </a:prstTxWarp>
            <a:spAutoFit/>
          </a:bodyPr>
          <a:lstStyle/>
          <a:p>
            <a:pPr eaLnBrk="0" hangingPunct="0"/>
            <a:r>
              <a:rPr lang="en-US" sz="1600" b="1" dirty="0">
                <a:solidFill>
                  <a:srgbClr val="FF0000"/>
                </a:solidFill>
              </a:rPr>
              <a:t>4</a:t>
            </a:r>
          </a:p>
        </p:txBody>
      </p:sp>
      <p:sp>
        <p:nvSpPr>
          <p:cNvPr id="26635" name="Text Box 11"/>
          <p:cNvSpPr txBox="1">
            <a:spLocks noChangeArrowheads="1"/>
          </p:cNvSpPr>
          <p:nvPr/>
        </p:nvSpPr>
        <p:spPr bwMode="auto">
          <a:xfrm>
            <a:off x="5141913" y="3014246"/>
            <a:ext cx="298780" cy="338554"/>
          </a:xfrm>
          <a:prstGeom prst="rect">
            <a:avLst/>
          </a:prstGeom>
          <a:noFill/>
          <a:ln w="9525">
            <a:noFill/>
            <a:miter lim="800000"/>
            <a:headEnd/>
            <a:tailEnd/>
          </a:ln>
        </p:spPr>
        <p:txBody>
          <a:bodyPr wrap="none">
            <a:prstTxWarp prst="textNoShape">
              <a:avLst/>
            </a:prstTxWarp>
            <a:spAutoFit/>
          </a:bodyPr>
          <a:lstStyle/>
          <a:p>
            <a:pPr eaLnBrk="0" hangingPunct="0"/>
            <a:r>
              <a:rPr lang="en-US" sz="1600" b="1" dirty="0">
                <a:solidFill>
                  <a:schemeClr val="accent2"/>
                </a:solidFill>
              </a:rPr>
              <a:t>4</a:t>
            </a:r>
          </a:p>
        </p:txBody>
      </p:sp>
      <p:sp>
        <p:nvSpPr>
          <p:cNvPr id="26636" name="Text Box 12"/>
          <p:cNvSpPr txBox="1">
            <a:spLocks noChangeArrowheads="1"/>
          </p:cNvSpPr>
          <p:nvPr/>
        </p:nvSpPr>
        <p:spPr bwMode="auto">
          <a:xfrm>
            <a:off x="2520621" y="3361492"/>
            <a:ext cx="298780" cy="338554"/>
          </a:xfrm>
          <a:prstGeom prst="rect">
            <a:avLst/>
          </a:prstGeom>
          <a:noFill/>
          <a:ln w="9525">
            <a:noFill/>
            <a:miter lim="800000"/>
            <a:headEnd/>
            <a:tailEnd/>
          </a:ln>
        </p:spPr>
        <p:txBody>
          <a:bodyPr wrap="none">
            <a:prstTxWarp prst="textNoShape">
              <a:avLst/>
            </a:prstTxWarp>
            <a:spAutoFit/>
          </a:bodyPr>
          <a:lstStyle/>
          <a:p>
            <a:pPr algn="r" eaLnBrk="0" hangingPunct="0"/>
            <a:r>
              <a:rPr lang="en-US" sz="1600" b="1" dirty="0">
                <a:solidFill>
                  <a:srgbClr val="FFC000"/>
                </a:solidFill>
              </a:rPr>
              <a:t>3</a:t>
            </a:r>
          </a:p>
        </p:txBody>
      </p:sp>
      <p:sp>
        <p:nvSpPr>
          <p:cNvPr id="26637" name="Text Box 13"/>
          <p:cNvSpPr txBox="1">
            <a:spLocks noChangeArrowheads="1"/>
          </p:cNvSpPr>
          <p:nvPr/>
        </p:nvSpPr>
        <p:spPr bwMode="auto">
          <a:xfrm>
            <a:off x="6208713" y="3014246"/>
            <a:ext cx="298780" cy="338554"/>
          </a:xfrm>
          <a:prstGeom prst="rect">
            <a:avLst/>
          </a:prstGeom>
          <a:noFill/>
          <a:ln w="9525">
            <a:noFill/>
            <a:miter lim="800000"/>
            <a:headEnd/>
            <a:tailEnd/>
          </a:ln>
        </p:spPr>
        <p:txBody>
          <a:bodyPr wrap="none">
            <a:prstTxWarp prst="textNoShape">
              <a:avLst/>
            </a:prstTxWarp>
            <a:spAutoFit/>
          </a:bodyPr>
          <a:lstStyle/>
          <a:p>
            <a:pPr eaLnBrk="0" hangingPunct="0"/>
            <a:r>
              <a:rPr lang="en-US" sz="1600" b="1" dirty="0">
                <a:solidFill>
                  <a:srgbClr val="FFFF00"/>
                </a:solidFill>
              </a:rPr>
              <a:t>6</a:t>
            </a:r>
          </a:p>
        </p:txBody>
      </p:sp>
      <p:sp>
        <p:nvSpPr>
          <p:cNvPr id="26642" name="Title 21"/>
          <p:cNvSpPr>
            <a:spLocks noGrp="1"/>
          </p:cNvSpPr>
          <p:nvPr>
            <p:ph type="title"/>
          </p:nvPr>
        </p:nvSpPr>
        <p:spPr>
          <a:xfrm>
            <a:off x="685800" y="228600"/>
            <a:ext cx="7772400" cy="1066800"/>
          </a:xfrm>
        </p:spPr>
        <p:txBody>
          <a:bodyPr anchorCtr="1"/>
          <a:lstStyle/>
          <a:p>
            <a:pPr eaLnBrk="1" hangingPunct="1"/>
            <a:r>
              <a:rPr lang="en-US" sz="2400" dirty="0" smtClean="0">
                <a:cs typeface="ＭＳ Ｐゴシック" pitchFamily="-65" charset="-128"/>
              </a:rPr>
              <a:t>Decomposition of Holding Period Returns</a:t>
            </a:r>
            <a:endParaRPr lang="en-GB" sz="4800" dirty="0">
              <a:cs typeface="ＭＳ Ｐゴシック" pitchFamily="-65" charset="-128"/>
            </a:endParaRPr>
          </a:p>
        </p:txBody>
      </p:sp>
      <p:sp>
        <p:nvSpPr>
          <p:cNvPr id="17" name="Rectangle 16"/>
          <p:cNvSpPr/>
          <p:nvPr/>
        </p:nvSpPr>
        <p:spPr bwMode="auto">
          <a:xfrm>
            <a:off x="4343400" y="1947446"/>
            <a:ext cx="304800" cy="2133600"/>
          </a:xfrm>
          <a:prstGeom prst="rect">
            <a:avLst/>
          </a:prstGeom>
          <a:solidFill>
            <a:schemeClr val="accent1">
              <a:alpha val="0"/>
            </a:schemeClr>
          </a:solid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2" charset="-128"/>
            </a:endParaRPr>
          </a:p>
        </p:txBody>
      </p:sp>
      <p:sp>
        <p:nvSpPr>
          <p:cNvPr id="3" name="TextBox 2"/>
          <p:cNvSpPr txBox="1"/>
          <p:nvPr/>
        </p:nvSpPr>
        <p:spPr>
          <a:xfrm>
            <a:off x="4038600" y="1456492"/>
            <a:ext cx="880469" cy="338554"/>
          </a:xfrm>
          <a:prstGeom prst="rect">
            <a:avLst/>
          </a:prstGeom>
          <a:noFill/>
        </p:spPr>
        <p:txBody>
          <a:bodyPr wrap="none" rtlCol="0">
            <a:spAutoFit/>
          </a:bodyPr>
          <a:lstStyle/>
          <a:p>
            <a:r>
              <a:rPr lang="en-US" sz="1600" dirty="0" smtClean="0"/>
              <a:t>[-20,20]</a:t>
            </a:r>
            <a:endParaRPr lang="en-US" sz="1600" dirty="0"/>
          </a:p>
        </p:txBody>
      </p:sp>
      <p:sp>
        <p:nvSpPr>
          <p:cNvPr id="19" name="Rectangle 18"/>
          <p:cNvSpPr/>
          <p:nvPr/>
        </p:nvSpPr>
        <p:spPr bwMode="auto">
          <a:xfrm>
            <a:off x="5105400" y="1947446"/>
            <a:ext cx="304800" cy="2133600"/>
          </a:xfrm>
          <a:prstGeom prst="rect">
            <a:avLst/>
          </a:prstGeom>
          <a:solidFill>
            <a:schemeClr val="accent1">
              <a:alpha val="0"/>
            </a:schemeClr>
          </a:solid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2" charset="-128"/>
            </a:endParaRPr>
          </a:p>
        </p:txBody>
      </p:sp>
      <p:sp>
        <p:nvSpPr>
          <p:cNvPr id="20" name="TextBox 19"/>
          <p:cNvSpPr txBox="1"/>
          <p:nvPr/>
        </p:nvSpPr>
        <p:spPr>
          <a:xfrm>
            <a:off x="4800600" y="1456492"/>
            <a:ext cx="880469" cy="338554"/>
          </a:xfrm>
          <a:prstGeom prst="rect">
            <a:avLst/>
          </a:prstGeom>
          <a:noFill/>
        </p:spPr>
        <p:txBody>
          <a:bodyPr wrap="none" rtlCol="0">
            <a:spAutoFit/>
          </a:bodyPr>
          <a:lstStyle/>
          <a:p>
            <a:r>
              <a:rPr lang="en-US" sz="1600" dirty="0" smtClean="0"/>
              <a:t>[-20,20]</a:t>
            </a:r>
            <a:endParaRPr lang="en-US" sz="1600" dirty="0"/>
          </a:p>
        </p:txBody>
      </p:sp>
      <p:sp>
        <p:nvSpPr>
          <p:cNvPr id="21" name="Rectangle 20"/>
          <p:cNvSpPr/>
          <p:nvPr/>
        </p:nvSpPr>
        <p:spPr bwMode="auto">
          <a:xfrm>
            <a:off x="2514600" y="1947446"/>
            <a:ext cx="304800" cy="2133600"/>
          </a:xfrm>
          <a:prstGeom prst="rect">
            <a:avLst/>
          </a:prstGeom>
          <a:solidFill>
            <a:schemeClr val="accent1">
              <a:alpha val="0"/>
            </a:schemeClr>
          </a:solid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2" charset="-128"/>
            </a:endParaRPr>
          </a:p>
        </p:txBody>
      </p:sp>
      <p:sp>
        <p:nvSpPr>
          <p:cNvPr id="22" name="TextBox 21"/>
          <p:cNvSpPr txBox="1"/>
          <p:nvPr/>
        </p:nvSpPr>
        <p:spPr>
          <a:xfrm>
            <a:off x="2243731" y="1456492"/>
            <a:ext cx="880469" cy="338554"/>
          </a:xfrm>
          <a:prstGeom prst="rect">
            <a:avLst/>
          </a:prstGeom>
          <a:noFill/>
        </p:spPr>
        <p:txBody>
          <a:bodyPr wrap="none" rtlCol="0">
            <a:spAutoFit/>
          </a:bodyPr>
          <a:lstStyle/>
          <a:p>
            <a:r>
              <a:rPr lang="en-US" sz="1600" dirty="0" smtClean="0"/>
              <a:t>[-20,20]</a:t>
            </a:r>
            <a:endParaRPr lang="en-US" sz="1600" dirty="0"/>
          </a:p>
        </p:txBody>
      </p:sp>
      <p:sp>
        <p:nvSpPr>
          <p:cNvPr id="5" name="Right Brace 4"/>
          <p:cNvSpPr/>
          <p:nvPr/>
        </p:nvSpPr>
        <p:spPr bwMode="auto">
          <a:xfrm rot="5400000">
            <a:off x="4724400" y="4004846"/>
            <a:ext cx="304800" cy="762000"/>
          </a:xfrm>
          <a:prstGeom prst="rightBrace">
            <a:avLst/>
          </a:prstGeom>
          <a:no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2" charset="-128"/>
            </a:endParaRPr>
          </a:p>
        </p:txBody>
      </p:sp>
      <p:sp>
        <p:nvSpPr>
          <p:cNvPr id="25" name="TextBox 24"/>
          <p:cNvSpPr txBox="1"/>
          <p:nvPr/>
        </p:nvSpPr>
        <p:spPr>
          <a:xfrm>
            <a:off x="2243731" y="4690646"/>
            <a:ext cx="846005" cy="338554"/>
          </a:xfrm>
          <a:prstGeom prst="rect">
            <a:avLst/>
          </a:prstGeom>
          <a:noFill/>
        </p:spPr>
        <p:txBody>
          <a:bodyPr wrap="none" rtlCol="0">
            <a:spAutoFit/>
          </a:bodyPr>
          <a:lstStyle/>
          <a:p>
            <a:r>
              <a:rPr lang="en-US" sz="1600" dirty="0" smtClean="0"/>
              <a:t>In CAR</a:t>
            </a:r>
            <a:endParaRPr lang="en-US" sz="1600" dirty="0"/>
          </a:p>
        </p:txBody>
      </p:sp>
      <p:sp>
        <p:nvSpPr>
          <p:cNvPr id="26" name="TextBox 25"/>
          <p:cNvSpPr txBox="1"/>
          <p:nvPr/>
        </p:nvSpPr>
        <p:spPr>
          <a:xfrm>
            <a:off x="4191000" y="4690646"/>
            <a:ext cx="1484501" cy="338554"/>
          </a:xfrm>
          <a:prstGeom prst="rect">
            <a:avLst/>
          </a:prstGeom>
          <a:noFill/>
        </p:spPr>
        <p:txBody>
          <a:bodyPr wrap="none" rtlCol="0">
            <a:spAutoFit/>
          </a:bodyPr>
          <a:lstStyle/>
          <a:p>
            <a:r>
              <a:rPr lang="en-US" sz="1600" dirty="0" smtClean="0"/>
              <a:t>Sum Out CAR</a:t>
            </a:r>
            <a:endParaRPr lang="en-US" sz="1600" dirty="0"/>
          </a:p>
        </p:txBody>
      </p:sp>
      <p:sp>
        <p:nvSpPr>
          <p:cNvPr id="6" name="Right Bracket 5"/>
          <p:cNvSpPr/>
          <p:nvPr/>
        </p:nvSpPr>
        <p:spPr bwMode="auto">
          <a:xfrm rot="16200000">
            <a:off x="4625341" y="3482341"/>
            <a:ext cx="45719" cy="3657598"/>
          </a:xfrm>
          <a:prstGeom prst="rightBracket">
            <a:avLst/>
          </a:prstGeom>
          <a:no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32" charset="-128"/>
            </a:endParaRPr>
          </a:p>
        </p:txBody>
      </p:sp>
      <p:sp>
        <p:nvSpPr>
          <p:cNvPr id="28" name="TextBox 27"/>
          <p:cNvSpPr txBox="1"/>
          <p:nvPr/>
        </p:nvSpPr>
        <p:spPr>
          <a:xfrm>
            <a:off x="3557338" y="5410200"/>
            <a:ext cx="2157662" cy="338554"/>
          </a:xfrm>
          <a:prstGeom prst="rect">
            <a:avLst/>
          </a:prstGeom>
          <a:noFill/>
        </p:spPr>
        <p:txBody>
          <a:bodyPr wrap="none" rtlCol="0">
            <a:spAutoFit/>
          </a:bodyPr>
          <a:lstStyle/>
          <a:p>
            <a:r>
              <a:rPr lang="en-US" sz="1600" dirty="0" smtClean="0"/>
              <a:t>Holding Period BHAR</a:t>
            </a:r>
            <a:endParaRPr lang="en-US" sz="1600" dirty="0"/>
          </a:p>
        </p:txBody>
      </p:sp>
    </p:spTree>
    <p:extLst>
      <p:ext uri="{BB962C8B-B14F-4D97-AF65-F5344CB8AC3E}">
        <p14:creationId xmlns:p14="http://schemas.microsoft.com/office/powerpoint/2010/main" val="340790694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62" name="Rectangle 58"/>
          <p:cNvSpPr>
            <a:spLocks noGrp="1" noChangeArrowheads="1"/>
          </p:cNvSpPr>
          <p:nvPr>
            <p:ph type="title" idx="4294967295"/>
          </p:nvPr>
        </p:nvSpPr>
        <p:spPr>
          <a:xfrm>
            <a:off x="381000" y="0"/>
            <a:ext cx="8382000" cy="1143000"/>
          </a:xfrm>
        </p:spPr>
        <p:txBody>
          <a:bodyPr/>
          <a:lstStyle/>
          <a:p>
            <a:r>
              <a:rPr lang="en-GB" dirty="0" smtClean="0"/>
              <a:t> Decomposition of Market Adjusted Buy and Hold Abnormal Returns: 2000 - 2010</a:t>
            </a:r>
          </a:p>
        </p:txBody>
      </p:sp>
      <p:graphicFrame>
        <p:nvGraphicFramePr>
          <p:cNvPr id="123965" name="Group 61"/>
          <p:cNvGraphicFramePr>
            <a:graphicFrameLocks noGrp="1"/>
          </p:cNvGraphicFramePr>
          <p:nvPr>
            <p:ph idx="4294967295"/>
            <p:extLst>
              <p:ext uri="{D42A27DB-BD31-4B8C-83A1-F6EECF244321}">
                <p14:modId xmlns:p14="http://schemas.microsoft.com/office/powerpoint/2010/main" val="2393257125"/>
              </p:ext>
            </p:extLst>
          </p:nvPr>
        </p:nvGraphicFramePr>
        <p:xfrm>
          <a:off x="685800" y="1524000"/>
          <a:ext cx="7848600" cy="2454274"/>
        </p:xfrm>
        <a:graphic>
          <a:graphicData uri="http://schemas.openxmlformats.org/drawingml/2006/table">
            <a:tbl>
              <a:tblPr/>
              <a:tblGrid>
                <a:gridCol w="2390775"/>
                <a:gridCol w="1196975"/>
                <a:gridCol w="1568450"/>
                <a:gridCol w="1244600"/>
                <a:gridCol w="1447800"/>
              </a:tblGrid>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ＭＳ Ｐゴシック" pitchFamily="-32"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algn="ctr" fontAlgn="base"/>
                      <a:r>
                        <a:rPr lang="en-GB" sz="1400" kern="1200" dirty="0" smtClean="0">
                          <a:solidFill>
                            <a:schemeClr val="bg1"/>
                          </a:solidFill>
                          <a:effectLst/>
                          <a:latin typeface="+mn-lt"/>
                          <a:ea typeface="+mn-ea"/>
                          <a:cs typeface="+mn-cs"/>
                        </a:rPr>
                        <a:t>Disclosure Abnormal Returns</a:t>
                      </a:r>
                    </a:p>
                    <a:p>
                      <a:pPr algn="ctr"/>
                      <a:r>
                        <a:rPr lang="en-GB" sz="1400" kern="1200" dirty="0" smtClean="0">
                          <a:solidFill>
                            <a:schemeClr val="bg1"/>
                          </a:solidFill>
                          <a:effectLst/>
                          <a:latin typeface="+mn-lt"/>
                          <a:ea typeface="+mn-ea"/>
                          <a:cs typeface="+mn-cs"/>
                        </a:rPr>
                        <a:t>[-20,20]</a:t>
                      </a:r>
                      <a:endParaRPr kumimoji="0" lang="en-GB" sz="1400" b="1" i="0" u="none" strike="noStrike" cap="none" normalizeH="0" baseline="0" dirty="0" smtClean="0">
                        <a:ln>
                          <a:noFill/>
                        </a:ln>
                        <a:solidFill>
                          <a:schemeClr val="bg1"/>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sz="1400" kern="1200" dirty="0" smtClean="0">
                          <a:solidFill>
                            <a:schemeClr val="bg1"/>
                          </a:solidFill>
                          <a:effectLst/>
                          <a:latin typeface="+mn-lt"/>
                          <a:ea typeface="+mn-ea"/>
                          <a:cs typeface="+mn-cs"/>
                        </a:rPr>
                        <a:t>BHAR from 20 Days Post Disclosure  to Exit</a:t>
                      </a:r>
                      <a:endParaRPr kumimoji="0" lang="en-GB" sz="1400" b="1" i="0" u="none" strike="noStrike" cap="none" normalizeH="0" baseline="0" dirty="0" smtClean="0">
                        <a:ln>
                          <a:noFill/>
                        </a:ln>
                        <a:solidFill>
                          <a:schemeClr val="bg1"/>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fontAlgn="base"/>
                      <a:r>
                        <a:rPr lang="en-GB" sz="1400" kern="1200" dirty="0" smtClean="0">
                          <a:solidFill>
                            <a:schemeClr val="bg1"/>
                          </a:solidFill>
                          <a:effectLst/>
                          <a:latin typeface="+mn-lt"/>
                          <a:ea typeface="+mn-ea"/>
                          <a:cs typeface="+mn-cs"/>
                        </a:rPr>
                        <a:t>Sum of Abnormal Returns around Outcomes</a:t>
                      </a:r>
                    </a:p>
                    <a:p>
                      <a:r>
                        <a:rPr lang="en-GB" sz="1400" kern="1200" dirty="0" smtClean="0">
                          <a:solidFill>
                            <a:schemeClr val="bg1"/>
                          </a:solidFill>
                          <a:effectLst/>
                          <a:latin typeface="+mn-lt"/>
                          <a:ea typeface="+mn-ea"/>
                          <a:cs typeface="+mn-cs"/>
                        </a:rPr>
                        <a:t>[-20,20]</a:t>
                      </a:r>
                      <a:endParaRPr kumimoji="0" lang="en-GB" sz="1400" b="1" i="0" u="none" strike="noStrike" cap="none" normalizeH="0" baseline="0" dirty="0" smtClean="0">
                        <a:ln>
                          <a:noFill/>
                        </a:ln>
                        <a:solidFill>
                          <a:schemeClr val="bg1"/>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473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charset="0"/>
                          <a:ea typeface="ＭＳ Ｐゴシック" pitchFamily="-32" charset="-128"/>
                        </a:rPr>
                        <a:t> Europe All</a:t>
                      </a:r>
                      <a:endParaRPr kumimoji="0" lang="en-GB" sz="1600" b="1"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331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17.3%***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66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rgbClr val="000000"/>
                          </a:solidFill>
                          <a:effectLst/>
                          <a:latin typeface="Arial" charset="0"/>
                          <a:ea typeface="ＭＳ Ｐゴシック" pitchFamily="-32" charset="-128"/>
                        </a:rPr>
                        <a:t>With Outcomes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1" u="none" strike="noStrike" cap="none" normalizeH="0" baseline="0" dirty="0" smtClean="0">
                        <a:ln>
                          <a:noFill/>
                        </a:ln>
                        <a:solidFill>
                          <a:srgbClr val="000000"/>
                        </a:solidFill>
                        <a:effectLst/>
                        <a:latin typeface="Arial" charset="0"/>
                        <a:ea typeface="ＭＳ Ｐゴシック" pitchFamily="-32"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rgbClr val="000000"/>
                          </a:solidFill>
                          <a:effectLst/>
                          <a:latin typeface="Arial" charset="0"/>
                          <a:ea typeface="ＭＳ Ｐゴシック" pitchFamily="-32" charset="-128"/>
                        </a:rPr>
                        <a:t>No Outcomes</a:t>
                      </a:r>
                      <a:endParaRPr kumimoji="0" lang="en-GB" sz="1600" b="0" i="1"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166</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165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8.9%***</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6.1%**</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28.3%***</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10.8%***</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0.0</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bl>
          </a:graphicData>
        </a:graphic>
      </p:graphicFrame>
      <p:graphicFrame>
        <p:nvGraphicFramePr>
          <p:cNvPr id="5" name="Group 61"/>
          <p:cNvGraphicFramePr>
            <a:graphicFrameLocks noGrp="1"/>
          </p:cNvGraphicFramePr>
          <p:nvPr>
            <p:ph idx="4294967295"/>
            <p:extLst>
              <p:ext uri="{D42A27DB-BD31-4B8C-83A1-F6EECF244321}">
                <p14:modId xmlns:p14="http://schemas.microsoft.com/office/powerpoint/2010/main" val="1695475221"/>
              </p:ext>
            </p:extLst>
          </p:nvPr>
        </p:nvGraphicFramePr>
        <p:xfrm>
          <a:off x="685800" y="3992245"/>
          <a:ext cx="7848600" cy="1767523"/>
        </p:xfrm>
        <a:graphic>
          <a:graphicData uri="http://schemas.openxmlformats.org/drawingml/2006/table">
            <a:tbl>
              <a:tblPr/>
              <a:tblGrid>
                <a:gridCol w="2390775"/>
                <a:gridCol w="1196975"/>
                <a:gridCol w="1568450"/>
                <a:gridCol w="1244600"/>
                <a:gridCol w="1447800"/>
              </a:tblGrid>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1"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1"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1"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1"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473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charset="0"/>
                          <a:ea typeface="ＭＳ Ｐゴシック" pitchFamily="-32" charset="-128"/>
                        </a:rPr>
                        <a:t> Asia All</a:t>
                      </a:r>
                      <a:endParaRPr kumimoji="0" lang="en-GB" sz="1600" b="1"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190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8.7%***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13.3%***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66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rgbClr val="000000"/>
                          </a:solidFill>
                          <a:effectLst/>
                          <a:latin typeface="Arial" charset="0"/>
                          <a:ea typeface="ＭＳ Ｐゴシック" pitchFamily="-32" charset="-128"/>
                        </a:rPr>
                        <a:t>With Outcomes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1" u="none" strike="noStrike" cap="none" normalizeH="0" baseline="0" dirty="0" smtClean="0">
                        <a:ln>
                          <a:noFill/>
                        </a:ln>
                        <a:solidFill>
                          <a:srgbClr val="000000"/>
                        </a:solidFill>
                        <a:effectLst/>
                        <a:latin typeface="Arial" charset="0"/>
                        <a:ea typeface="ＭＳ Ｐゴシック" pitchFamily="-32"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rgbClr val="000000"/>
                          </a:solidFill>
                          <a:effectLst/>
                          <a:latin typeface="Arial" charset="0"/>
                          <a:ea typeface="ＭＳ Ｐゴシック" pitchFamily="-32" charset="-128"/>
                        </a:rPr>
                        <a:t>No Outcomes</a:t>
                      </a:r>
                      <a:endParaRPr kumimoji="0" lang="en-GB" sz="1600" b="0" i="1"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32</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158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33.7%***</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9.9%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22.6%***</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3.9%</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0.0</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252725424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62" name="Rectangle 58"/>
          <p:cNvSpPr>
            <a:spLocks noGrp="1" noChangeArrowheads="1"/>
          </p:cNvSpPr>
          <p:nvPr>
            <p:ph type="title" idx="4294967295"/>
          </p:nvPr>
        </p:nvSpPr>
        <p:spPr>
          <a:xfrm>
            <a:off x="381000" y="0"/>
            <a:ext cx="8382000" cy="1143000"/>
          </a:xfrm>
        </p:spPr>
        <p:txBody>
          <a:bodyPr/>
          <a:lstStyle/>
          <a:p>
            <a:r>
              <a:rPr lang="en-GB" dirty="0" smtClean="0"/>
              <a:t> Decomposition of Buy and Hold Abnormal Returns</a:t>
            </a:r>
          </a:p>
        </p:txBody>
      </p:sp>
      <p:graphicFrame>
        <p:nvGraphicFramePr>
          <p:cNvPr id="123965" name="Group 61"/>
          <p:cNvGraphicFramePr>
            <a:graphicFrameLocks noGrp="1"/>
          </p:cNvGraphicFramePr>
          <p:nvPr>
            <p:ph idx="4294967295"/>
            <p:extLst>
              <p:ext uri="{D42A27DB-BD31-4B8C-83A1-F6EECF244321}">
                <p14:modId xmlns:p14="http://schemas.microsoft.com/office/powerpoint/2010/main" val="568224660"/>
              </p:ext>
            </p:extLst>
          </p:nvPr>
        </p:nvGraphicFramePr>
        <p:xfrm>
          <a:off x="685800" y="1858645"/>
          <a:ext cx="7848600" cy="2240915"/>
        </p:xfrm>
        <a:graphic>
          <a:graphicData uri="http://schemas.openxmlformats.org/drawingml/2006/table">
            <a:tbl>
              <a:tblPr/>
              <a:tblGrid>
                <a:gridCol w="2286000"/>
                <a:gridCol w="1143000"/>
                <a:gridCol w="1524000"/>
                <a:gridCol w="1249363"/>
                <a:gridCol w="1646237"/>
              </a:tblGrid>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ＭＳ Ｐゴシック" pitchFamily="-32"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algn="ctr" fontAlgn="base"/>
                      <a:r>
                        <a:rPr lang="en-GB" sz="1400" kern="1200" dirty="0" smtClean="0">
                          <a:solidFill>
                            <a:schemeClr val="bg1"/>
                          </a:solidFill>
                          <a:effectLst/>
                          <a:latin typeface="+mn-lt"/>
                          <a:ea typeface="+mn-ea"/>
                          <a:cs typeface="+mn-cs"/>
                        </a:rPr>
                        <a:t>Disclosure Abnormal Returns</a:t>
                      </a:r>
                    </a:p>
                    <a:p>
                      <a:pPr algn="ctr"/>
                      <a:r>
                        <a:rPr lang="en-GB" sz="1400" kern="1200" dirty="0" smtClean="0">
                          <a:solidFill>
                            <a:schemeClr val="bg1"/>
                          </a:solidFill>
                          <a:effectLst/>
                          <a:latin typeface="+mn-lt"/>
                          <a:ea typeface="+mn-ea"/>
                          <a:cs typeface="+mn-cs"/>
                        </a:rPr>
                        <a:t>[-20,20]</a:t>
                      </a:r>
                      <a:endParaRPr kumimoji="0" lang="en-GB" sz="1400" b="1" i="0" u="none" strike="noStrike" cap="none" normalizeH="0" baseline="0" dirty="0" smtClean="0">
                        <a:ln>
                          <a:noFill/>
                        </a:ln>
                        <a:solidFill>
                          <a:schemeClr val="bg1"/>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sz="1400" kern="1200" dirty="0" smtClean="0">
                          <a:solidFill>
                            <a:schemeClr val="bg1"/>
                          </a:solidFill>
                          <a:effectLst/>
                          <a:latin typeface="+mn-lt"/>
                          <a:ea typeface="+mn-ea"/>
                          <a:cs typeface="+mn-cs"/>
                        </a:rPr>
                        <a:t>BHAR from 20 Days Post Disclosure  to Exit</a:t>
                      </a:r>
                      <a:endParaRPr kumimoji="0" lang="en-GB" sz="1400" b="1" i="0" u="none" strike="noStrike" cap="none" normalizeH="0" baseline="0" dirty="0" smtClean="0">
                        <a:ln>
                          <a:noFill/>
                        </a:ln>
                        <a:solidFill>
                          <a:schemeClr val="bg1"/>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fontAlgn="base"/>
                      <a:r>
                        <a:rPr lang="en-GB" sz="1400" kern="1200" dirty="0" smtClean="0">
                          <a:solidFill>
                            <a:schemeClr val="bg1"/>
                          </a:solidFill>
                          <a:effectLst/>
                          <a:latin typeface="+mn-lt"/>
                          <a:ea typeface="+mn-ea"/>
                          <a:cs typeface="+mn-cs"/>
                        </a:rPr>
                        <a:t>Sum of Abnormal Returns around Outcomes</a:t>
                      </a:r>
                    </a:p>
                    <a:p>
                      <a:r>
                        <a:rPr lang="en-GB" sz="1400" kern="1200" dirty="0" smtClean="0">
                          <a:solidFill>
                            <a:schemeClr val="bg1"/>
                          </a:solidFill>
                          <a:effectLst/>
                          <a:latin typeface="+mn-lt"/>
                          <a:ea typeface="+mn-ea"/>
                          <a:cs typeface="+mn-cs"/>
                        </a:rPr>
                        <a:t>[-20,20]</a:t>
                      </a:r>
                      <a:endParaRPr kumimoji="0" lang="en-GB" sz="1400" b="1" i="0" u="none" strike="noStrike" cap="none" normalizeH="0" baseline="0" dirty="0" smtClean="0">
                        <a:ln>
                          <a:noFill/>
                        </a:ln>
                        <a:solidFill>
                          <a:schemeClr val="bg1"/>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473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charset="0"/>
                          <a:ea typeface="ＭＳ Ｐゴシック" pitchFamily="-32" charset="-128"/>
                        </a:rPr>
                        <a:t> US All</a:t>
                      </a:r>
                      <a:endParaRPr kumimoji="0" lang="en-GB" sz="1600" b="1"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1134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34.1%***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66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rgbClr val="000000"/>
                          </a:solidFill>
                          <a:effectLst/>
                          <a:latin typeface="Arial" charset="0"/>
                          <a:ea typeface="ＭＳ Ｐゴシック" pitchFamily="-32" charset="-128"/>
                        </a:rPr>
                        <a:t>With Outcomes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1" u="none" strike="noStrike" cap="none" normalizeH="0" baseline="0" dirty="0" smtClean="0">
                        <a:ln>
                          <a:noFill/>
                        </a:ln>
                        <a:solidFill>
                          <a:srgbClr val="000000"/>
                        </a:solidFill>
                        <a:effectLst/>
                        <a:latin typeface="Arial" charset="0"/>
                        <a:ea typeface="ＭＳ Ｐゴシック" pitchFamily="-32"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rgbClr val="000000"/>
                          </a:solidFill>
                          <a:effectLst/>
                          <a:latin typeface="Arial" charset="0"/>
                          <a:ea typeface="ＭＳ Ｐゴシック" pitchFamily="-32" charset="-128"/>
                        </a:rPr>
                        <a:t>No Outcomes</a:t>
                      </a:r>
                      <a:endParaRPr kumimoji="0" lang="en-GB" sz="1600" b="0" i="1"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595</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539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8.9%***</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4.2***</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36.8%***</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8.7%***</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pitchFamily="-32"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0.0</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415337448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3400" y="76200"/>
            <a:ext cx="8229600" cy="1143000"/>
          </a:xfrm>
        </p:spPr>
        <p:txBody>
          <a:bodyPr/>
          <a:lstStyle/>
          <a:p>
            <a:pPr eaLnBrk="1" hangingPunct="1"/>
            <a:r>
              <a:rPr lang="en-GB" sz="3600" dirty="0" smtClean="0"/>
              <a:t>European Fund Proprietary Database </a:t>
            </a:r>
          </a:p>
        </p:txBody>
      </p:sp>
      <p:sp>
        <p:nvSpPr>
          <p:cNvPr id="2" name="TextBox 1"/>
          <p:cNvSpPr txBox="1"/>
          <p:nvPr/>
        </p:nvSpPr>
        <p:spPr>
          <a:xfrm>
            <a:off x="609600" y="1981200"/>
            <a:ext cx="8174033" cy="1938992"/>
          </a:xfrm>
          <a:prstGeom prst="rect">
            <a:avLst/>
          </a:prstGeom>
          <a:noFill/>
        </p:spPr>
        <p:txBody>
          <a:bodyPr wrap="none" rtlCol="0">
            <a:spAutoFit/>
          </a:bodyPr>
          <a:lstStyle/>
          <a:p>
            <a:r>
              <a:rPr lang="en-GB" dirty="0" smtClean="0"/>
              <a:t>1. Informs us as to the profitability of private </a:t>
            </a:r>
          </a:p>
          <a:p>
            <a:r>
              <a:rPr lang="en-GB" dirty="0" smtClean="0"/>
              <a:t>Versus public activism.</a:t>
            </a:r>
          </a:p>
          <a:p>
            <a:endParaRPr lang="en-GB" dirty="0" smtClean="0"/>
          </a:p>
          <a:p>
            <a:r>
              <a:rPr lang="en-GB" dirty="0" smtClean="0"/>
              <a:t>2. Provides better estimates of returns to activism because</a:t>
            </a:r>
          </a:p>
          <a:p>
            <a:r>
              <a:rPr lang="en-GB" dirty="0" smtClean="0"/>
              <a:t>We know precise purchase and sales prices </a:t>
            </a:r>
            <a:endParaRPr lang="en-GB" dirty="0"/>
          </a:p>
        </p:txBody>
      </p:sp>
    </p:spTree>
    <p:extLst>
      <p:ext uri="{BB962C8B-B14F-4D97-AF65-F5344CB8AC3E}">
        <p14:creationId xmlns:p14="http://schemas.microsoft.com/office/powerpoint/2010/main" val="301118577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p:cNvPicPr>
            <a:picLocks noChangeAspect="1" noChangeArrowheads="1"/>
          </p:cNvPicPr>
          <p:nvPr/>
        </p:nvPicPr>
        <p:blipFill>
          <a:blip r:embed="rId2" cstate="print"/>
          <a:srcRect/>
          <a:stretch>
            <a:fillRect/>
          </a:stretch>
        </p:blipFill>
        <p:spPr bwMode="auto">
          <a:xfrm>
            <a:off x="1218725" y="3761899"/>
            <a:ext cx="6173628" cy="124301"/>
          </a:xfrm>
          <a:prstGeom prst="rect">
            <a:avLst/>
          </a:prstGeom>
          <a:noFill/>
          <a:ln w="9525">
            <a:noFill/>
            <a:miter lim="800000"/>
            <a:headEnd/>
            <a:tailEnd/>
          </a:ln>
        </p:spPr>
      </p:pic>
      <p:pic>
        <p:nvPicPr>
          <p:cNvPr id="27651" name="Picture 5"/>
          <p:cNvPicPr>
            <a:picLocks noChangeAspect="1" noChangeArrowheads="1"/>
          </p:cNvPicPr>
          <p:nvPr/>
        </p:nvPicPr>
        <p:blipFill>
          <a:blip r:embed="rId3" cstate="print"/>
          <a:srcRect/>
          <a:stretch>
            <a:fillRect/>
          </a:stretch>
        </p:blipFill>
        <p:spPr bwMode="auto">
          <a:xfrm>
            <a:off x="1885950" y="3743325"/>
            <a:ext cx="38577" cy="162878"/>
          </a:xfrm>
          <a:prstGeom prst="rect">
            <a:avLst/>
          </a:prstGeom>
          <a:noFill/>
          <a:ln w="9525">
            <a:noFill/>
            <a:miter lim="800000"/>
            <a:headEnd/>
            <a:tailEnd/>
          </a:ln>
        </p:spPr>
      </p:pic>
      <p:pic>
        <p:nvPicPr>
          <p:cNvPr id="27652" name="Picture 6"/>
          <p:cNvPicPr>
            <a:picLocks noChangeAspect="1" noChangeArrowheads="1"/>
          </p:cNvPicPr>
          <p:nvPr/>
        </p:nvPicPr>
        <p:blipFill>
          <a:blip r:embed="rId4" cstate="print"/>
          <a:srcRect/>
          <a:stretch>
            <a:fillRect/>
          </a:stretch>
        </p:blipFill>
        <p:spPr bwMode="auto">
          <a:xfrm>
            <a:off x="4400550" y="3733324"/>
            <a:ext cx="38577" cy="152876"/>
          </a:xfrm>
          <a:prstGeom prst="rect">
            <a:avLst/>
          </a:prstGeom>
          <a:noFill/>
          <a:ln w="9525">
            <a:noFill/>
            <a:miter lim="800000"/>
            <a:headEnd/>
            <a:tailEnd/>
          </a:ln>
        </p:spPr>
      </p:pic>
      <p:pic>
        <p:nvPicPr>
          <p:cNvPr id="27653" name="Picture 7"/>
          <p:cNvPicPr>
            <a:picLocks noChangeAspect="1" noChangeArrowheads="1"/>
          </p:cNvPicPr>
          <p:nvPr/>
        </p:nvPicPr>
        <p:blipFill>
          <a:blip r:embed="rId4" cstate="print"/>
          <a:srcRect/>
          <a:stretch>
            <a:fillRect/>
          </a:stretch>
        </p:blipFill>
        <p:spPr bwMode="auto">
          <a:xfrm>
            <a:off x="6762274" y="3733324"/>
            <a:ext cx="40005" cy="152876"/>
          </a:xfrm>
          <a:prstGeom prst="rect">
            <a:avLst/>
          </a:prstGeom>
          <a:noFill/>
          <a:ln w="9525">
            <a:noFill/>
            <a:miter lim="800000"/>
            <a:headEnd/>
            <a:tailEnd/>
          </a:ln>
        </p:spPr>
      </p:pic>
      <p:pic>
        <p:nvPicPr>
          <p:cNvPr id="27654" name="Picture 8"/>
          <p:cNvPicPr>
            <a:picLocks noChangeAspect="1" noChangeArrowheads="1"/>
          </p:cNvPicPr>
          <p:nvPr/>
        </p:nvPicPr>
        <p:blipFill>
          <a:blip r:embed="rId4" cstate="print"/>
          <a:srcRect/>
          <a:stretch>
            <a:fillRect/>
          </a:stretch>
        </p:blipFill>
        <p:spPr bwMode="auto">
          <a:xfrm>
            <a:off x="4171950" y="3733324"/>
            <a:ext cx="38577" cy="152876"/>
          </a:xfrm>
          <a:prstGeom prst="rect">
            <a:avLst/>
          </a:prstGeom>
          <a:noFill/>
          <a:ln w="9525">
            <a:noFill/>
            <a:miter lim="800000"/>
            <a:headEnd/>
            <a:tailEnd/>
          </a:ln>
        </p:spPr>
      </p:pic>
      <p:pic>
        <p:nvPicPr>
          <p:cNvPr id="27655" name="Picture 9"/>
          <p:cNvPicPr>
            <a:picLocks noChangeAspect="1" noChangeArrowheads="1"/>
          </p:cNvPicPr>
          <p:nvPr/>
        </p:nvPicPr>
        <p:blipFill>
          <a:blip r:embed="rId4" cstate="print"/>
          <a:srcRect/>
          <a:stretch>
            <a:fillRect/>
          </a:stretch>
        </p:blipFill>
        <p:spPr bwMode="auto">
          <a:xfrm>
            <a:off x="3637598" y="3733324"/>
            <a:ext cx="40005" cy="152876"/>
          </a:xfrm>
          <a:prstGeom prst="rect">
            <a:avLst/>
          </a:prstGeom>
          <a:noFill/>
          <a:ln w="9525">
            <a:noFill/>
            <a:miter lim="800000"/>
            <a:headEnd/>
            <a:tailEnd/>
          </a:ln>
        </p:spPr>
      </p:pic>
      <p:sp>
        <p:nvSpPr>
          <p:cNvPr id="27656" name="Text Box 10"/>
          <p:cNvSpPr txBox="1">
            <a:spLocks noChangeArrowheads="1"/>
          </p:cNvSpPr>
          <p:nvPr/>
        </p:nvSpPr>
        <p:spPr bwMode="auto">
          <a:xfrm>
            <a:off x="1793082" y="4021932"/>
            <a:ext cx="218598" cy="233910"/>
          </a:xfrm>
          <a:prstGeom prst="rect">
            <a:avLst/>
          </a:prstGeom>
          <a:noFill/>
          <a:ln w="9525">
            <a:noFill/>
            <a:miter lim="800000"/>
            <a:headEnd/>
            <a:tailEnd/>
          </a:ln>
        </p:spPr>
        <p:txBody>
          <a:bodyPr lIns="0" tIns="0" rIns="0" bIns="0">
            <a:spAutoFit/>
          </a:bodyPr>
          <a:lstStyle/>
          <a:p>
            <a:pPr algn="ctr">
              <a:lnSpc>
                <a:spcPct val="95000"/>
              </a:lnSpc>
            </a:pPr>
            <a:r>
              <a:rPr lang="en-US" sz="1600" b="1" dirty="0">
                <a:solidFill>
                  <a:srgbClr val="FFFF00"/>
                </a:solidFill>
              </a:rPr>
              <a:t>1</a:t>
            </a:r>
          </a:p>
        </p:txBody>
      </p:sp>
      <p:sp>
        <p:nvSpPr>
          <p:cNvPr id="27657" name="Text Box 11"/>
          <p:cNvSpPr txBox="1">
            <a:spLocks noChangeArrowheads="1"/>
          </p:cNvSpPr>
          <p:nvPr/>
        </p:nvSpPr>
        <p:spPr bwMode="auto">
          <a:xfrm>
            <a:off x="3581877" y="4007645"/>
            <a:ext cx="218598" cy="233910"/>
          </a:xfrm>
          <a:prstGeom prst="rect">
            <a:avLst/>
          </a:prstGeom>
          <a:noFill/>
          <a:ln w="9525">
            <a:noFill/>
            <a:miter lim="800000"/>
            <a:headEnd/>
            <a:tailEnd/>
          </a:ln>
        </p:spPr>
        <p:txBody>
          <a:bodyPr lIns="0" tIns="0" rIns="0" bIns="0">
            <a:spAutoFit/>
          </a:bodyPr>
          <a:lstStyle/>
          <a:p>
            <a:pPr algn="ctr">
              <a:lnSpc>
                <a:spcPct val="95000"/>
              </a:lnSpc>
            </a:pPr>
            <a:r>
              <a:rPr lang="en-US" sz="1600" dirty="0" smtClean="0">
                <a:solidFill>
                  <a:srgbClr val="FF0000"/>
                </a:solidFill>
              </a:rPr>
              <a:t>3</a:t>
            </a:r>
            <a:endParaRPr lang="en-US" sz="1600" dirty="0">
              <a:solidFill>
                <a:srgbClr val="FF0000"/>
              </a:solidFill>
            </a:endParaRPr>
          </a:p>
        </p:txBody>
      </p:sp>
      <p:sp>
        <p:nvSpPr>
          <p:cNvPr id="27658" name="Text Box 12"/>
          <p:cNvSpPr txBox="1">
            <a:spLocks noChangeArrowheads="1"/>
          </p:cNvSpPr>
          <p:nvPr/>
        </p:nvSpPr>
        <p:spPr bwMode="auto">
          <a:xfrm>
            <a:off x="4079082" y="4007645"/>
            <a:ext cx="218598" cy="233910"/>
          </a:xfrm>
          <a:prstGeom prst="rect">
            <a:avLst/>
          </a:prstGeom>
          <a:noFill/>
          <a:ln w="9525">
            <a:noFill/>
            <a:miter lim="800000"/>
            <a:headEnd/>
            <a:tailEnd/>
          </a:ln>
        </p:spPr>
        <p:txBody>
          <a:bodyPr lIns="0" tIns="0" rIns="0" bIns="0">
            <a:spAutoFit/>
          </a:bodyPr>
          <a:lstStyle/>
          <a:p>
            <a:pPr algn="ctr">
              <a:lnSpc>
                <a:spcPct val="95000"/>
              </a:lnSpc>
            </a:pPr>
            <a:r>
              <a:rPr lang="en-US" sz="1600" dirty="0" smtClean="0">
                <a:solidFill>
                  <a:srgbClr val="FF0000"/>
                </a:solidFill>
              </a:rPr>
              <a:t>3</a:t>
            </a:r>
            <a:endParaRPr lang="en-US" sz="1600" dirty="0">
              <a:solidFill>
                <a:srgbClr val="FF0000"/>
              </a:solidFill>
            </a:endParaRPr>
          </a:p>
        </p:txBody>
      </p:sp>
      <p:sp>
        <p:nvSpPr>
          <p:cNvPr id="27659" name="Text Box 13"/>
          <p:cNvSpPr txBox="1">
            <a:spLocks noChangeArrowheads="1"/>
          </p:cNvSpPr>
          <p:nvPr/>
        </p:nvSpPr>
        <p:spPr bwMode="auto">
          <a:xfrm>
            <a:off x="4343400" y="4007645"/>
            <a:ext cx="218599" cy="233910"/>
          </a:xfrm>
          <a:prstGeom prst="rect">
            <a:avLst/>
          </a:prstGeom>
          <a:noFill/>
          <a:ln w="9525">
            <a:noFill/>
            <a:miter lim="800000"/>
            <a:headEnd/>
            <a:tailEnd/>
          </a:ln>
        </p:spPr>
        <p:txBody>
          <a:bodyPr lIns="0" tIns="0" rIns="0" bIns="0">
            <a:spAutoFit/>
          </a:bodyPr>
          <a:lstStyle/>
          <a:p>
            <a:pPr algn="ctr">
              <a:lnSpc>
                <a:spcPct val="95000"/>
              </a:lnSpc>
            </a:pPr>
            <a:r>
              <a:rPr lang="en-US" sz="1600" dirty="0" smtClean="0">
                <a:solidFill>
                  <a:srgbClr val="FF0000"/>
                </a:solidFill>
              </a:rPr>
              <a:t>3</a:t>
            </a:r>
            <a:endParaRPr lang="en-US" sz="1600" dirty="0">
              <a:solidFill>
                <a:srgbClr val="FF0000"/>
              </a:solidFill>
            </a:endParaRPr>
          </a:p>
        </p:txBody>
      </p:sp>
      <p:sp>
        <p:nvSpPr>
          <p:cNvPr id="27660" name="Text Box 14"/>
          <p:cNvSpPr txBox="1">
            <a:spLocks noChangeArrowheads="1"/>
          </p:cNvSpPr>
          <p:nvPr/>
        </p:nvSpPr>
        <p:spPr bwMode="auto">
          <a:xfrm>
            <a:off x="6706553" y="4007645"/>
            <a:ext cx="217170" cy="233910"/>
          </a:xfrm>
          <a:prstGeom prst="rect">
            <a:avLst/>
          </a:prstGeom>
          <a:noFill/>
          <a:ln w="9525">
            <a:noFill/>
            <a:miter lim="800000"/>
            <a:headEnd/>
            <a:tailEnd/>
          </a:ln>
        </p:spPr>
        <p:txBody>
          <a:bodyPr lIns="0" tIns="0" rIns="0" bIns="0">
            <a:spAutoFit/>
          </a:bodyPr>
          <a:lstStyle/>
          <a:p>
            <a:pPr algn="ctr">
              <a:lnSpc>
                <a:spcPct val="95000"/>
              </a:lnSpc>
            </a:pPr>
            <a:r>
              <a:rPr lang="en-US" sz="1600" b="1" dirty="0" smtClean="0">
                <a:solidFill>
                  <a:srgbClr val="FFFF00"/>
                </a:solidFill>
              </a:rPr>
              <a:t>4</a:t>
            </a:r>
            <a:endParaRPr lang="en-US" sz="1600" b="1" dirty="0">
              <a:solidFill>
                <a:srgbClr val="FFFF00"/>
              </a:solidFill>
            </a:endParaRPr>
          </a:p>
        </p:txBody>
      </p:sp>
      <p:sp>
        <p:nvSpPr>
          <p:cNvPr id="27661" name="Text Box 15"/>
          <p:cNvSpPr txBox="1">
            <a:spLocks noChangeArrowheads="1"/>
          </p:cNvSpPr>
          <p:nvPr/>
        </p:nvSpPr>
        <p:spPr bwMode="auto">
          <a:xfrm>
            <a:off x="2133600" y="4846320"/>
            <a:ext cx="2743200" cy="204671"/>
          </a:xfrm>
          <a:prstGeom prst="rect">
            <a:avLst/>
          </a:prstGeom>
          <a:noFill/>
          <a:ln w="9525">
            <a:noFill/>
            <a:miter lim="800000"/>
            <a:headEnd/>
            <a:tailEnd/>
          </a:ln>
        </p:spPr>
        <p:txBody>
          <a:bodyPr wrap="square" lIns="0" tIns="0" rIns="0" bIns="0">
            <a:spAutoFit/>
          </a:bodyPr>
          <a:lstStyle/>
          <a:p>
            <a:pPr>
              <a:lnSpc>
                <a:spcPct val="95000"/>
              </a:lnSpc>
            </a:pPr>
            <a:r>
              <a:rPr lang="en-US" sz="1400" dirty="0">
                <a:solidFill>
                  <a:srgbClr val="FFFFFF"/>
                </a:solidFill>
              </a:rPr>
              <a:t>2</a:t>
            </a:r>
            <a:r>
              <a:rPr lang="en-US" sz="1400" dirty="0" smtClean="0">
                <a:solidFill>
                  <a:srgbClr val="FFFFFF"/>
                </a:solidFill>
              </a:rPr>
              <a:t> </a:t>
            </a:r>
            <a:r>
              <a:rPr lang="en-US" sz="1400" dirty="0">
                <a:solidFill>
                  <a:srgbClr val="FFFFFF"/>
                </a:solidFill>
              </a:rPr>
              <a:t>: </a:t>
            </a:r>
            <a:r>
              <a:rPr lang="en-US" sz="1400" dirty="0" smtClean="0">
                <a:solidFill>
                  <a:srgbClr val="FFFFFF"/>
                </a:solidFill>
              </a:rPr>
              <a:t>Mandatory Disclosure (?)</a:t>
            </a:r>
            <a:endParaRPr lang="en-US" sz="1400" dirty="0">
              <a:solidFill>
                <a:srgbClr val="FFFFFF"/>
              </a:solidFill>
            </a:endParaRPr>
          </a:p>
        </p:txBody>
      </p:sp>
      <p:sp>
        <p:nvSpPr>
          <p:cNvPr id="27662" name="Text Box 16"/>
          <p:cNvSpPr txBox="1">
            <a:spLocks noChangeArrowheads="1"/>
          </p:cNvSpPr>
          <p:nvPr/>
        </p:nvSpPr>
        <p:spPr bwMode="auto">
          <a:xfrm>
            <a:off x="4495800" y="4846320"/>
            <a:ext cx="2541747" cy="204671"/>
          </a:xfrm>
          <a:prstGeom prst="rect">
            <a:avLst/>
          </a:prstGeom>
          <a:noFill/>
          <a:ln w="9525">
            <a:noFill/>
            <a:miter lim="800000"/>
            <a:headEnd/>
            <a:tailEnd/>
          </a:ln>
        </p:spPr>
        <p:txBody>
          <a:bodyPr lIns="0" tIns="0" rIns="0" bIns="0">
            <a:spAutoFit/>
          </a:bodyPr>
          <a:lstStyle/>
          <a:p>
            <a:pPr>
              <a:lnSpc>
                <a:spcPct val="95000"/>
              </a:lnSpc>
            </a:pPr>
            <a:r>
              <a:rPr lang="en-US" sz="1400" dirty="0">
                <a:solidFill>
                  <a:srgbClr val="FFFFFF"/>
                </a:solidFill>
              </a:rPr>
              <a:t>3</a:t>
            </a:r>
            <a:r>
              <a:rPr lang="en-US" sz="1400" dirty="0" smtClean="0">
                <a:solidFill>
                  <a:srgbClr val="FFFFFF"/>
                </a:solidFill>
              </a:rPr>
              <a:t> </a:t>
            </a:r>
            <a:r>
              <a:rPr lang="en-US" sz="1400" dirty="0">
                <a:solidFill>
                  <a:srgbClr val="FFFFFF"/>
                </a:solidFill>
              </a:rPr>
              <a:t>: outcomes linked to activism</a:t>
            </a:r>
          </a:p>
        </p:txBody>
      </p:sp>
      <p:sp>
        <p:nvSpPr>
          <p:cNvPr id="27663" name="Text Box 17"/>
          <p:cNvSpPr txBox="1">
            <a:spLocks noChangeArrowheads="1"/>
          </p:cNvSpPr>
          <p:nvPr/>
        </p:nvSpPr>
        <p:spPr bwMode="auto">
          <a:xfrm>
            <a:off x="7067550" y="4846320"/>
            <a:ext cx="1543050" cy="204671"/>
          </a:xfrm>
          <a:prstGeom prst="rect">
            <a:avLst/>
          </a:prstGeom>
          <a:noFill/>
          <a:ln w="9525">
            <a:noFill/>
            <a:miter lim="800000"/>
            <a:headEnd/>
            <a:tailEnd/>
          </a:ln>
        </p:spPr>
        <p:txBody>
          <a:bodyPr lIns="0" tIns="0" rIns="0" bIns="0">
            <a:spAutoFit/>
          </a:bodyPr>
          <a:lstStyle/>
          <a:p>
            <a:pPr>
              <a:lnSpc>
                <a:spcPct val="95000"/>
              </a:lnSpc>
            </a:pPr>
            <a:r>
              <a:rPr lang="en-US" sz="1400" dirty="0" smtClean="0">
                <a:solidFill>
                  <a:srgbClr val="FFFFFF"/>
                </a:solidFill>
              </a:rPr>
              <a:t>4: </a:t>
            </a:r>
            <a:r>
              <a:rPr lang="en-US" sz="1400" dirty="0">
                <a:solidFill>
                  <a:srgbClr val="FFFFFF"/>
                </a:solidFill>
              </a:rPr>
              <a:t>position closed</a:t>
            </a:r>
          </a:p>
        </p:txBody>
      </p:sp>
      <p:sp>
        <p:nvSpPr>
          <p:cNvPr id="27668" name="Rectangle 1"/>
          <p:cNvSpPr>
            <a:spLocks noGrp="1" noChangeArrowheads="1"/>
          </p:cNvSpPr>
          <p:nvPr>
            <p:ph type="ctrTitle"/>
          </p:nvPr>
        </p:nvSpPr>
        <p:spPr>
          <a:xfrm>
            <a:off x="725805" y="274320"/>
            <a:ext cx="7692390" cy="1051560"/>
          </a:xfrm>
        </p:spPr>
        <p:txBody>
          <a:bodyPr lIns="0" tIns="0" rIns="0" bIns="0"/>
          <a:lstStyle/>
          <a:p>
            <a:pPr eaLnBrk="1" hangingPunct="1">
              <a:lnSpc>
                <a:spcPct val="95000"/>
              </a:lnSpc>
            </a:pPr>
            <a:r>
              <a:rPr lang="en-US" sz="2400" dirty="0" smtClean="0">
                <a:solidFill>
                  <a:srgbClr val="FFFFFF"/>
                </a:solidFill>
                <a:latin typeface="Arial" charset="0"/>
              </a:rPr>
              <a:t>Proprietary Data: Fully Observed </a:t>
            </a:r>
            <a:r>
              <a:rPr lang="en-US" sz="2400" b="1" dirty="0" smtClean="0">
                <a:solidFill>
                  <a:srgbClr val="FFFFFF"/>
                </a:solidFill>
                <a:latin typeface="Arial" charset="0"/>
              </a:rPr>
              <a:t>Private </a:t>
            </a:r>
            <a:r>
              <a:rPr lang="en-US" sz="2400" dirty="0" smtClean="0">
                <a:solidFill>
                  <a:srgbClr val="FFFFFF"/>
                </a:solidFill>
                <a:latin typeface="Arial" charset="0"/>
              </a:rPr>
              <a:t>Engagement</a:t>
            </a:r>
          </a:p>
        </p:txBody>
      </p:sp>
      <p:pic>
        <p:nvPicPr>
          <p:cNvPr id="18" name="Picture 5"/>
          <p:cNvPicPr>
            <a:picLocks noChangeAspect="1" noChangeArrowheads="1"/>
          </p:cNvPicPr>
          <p:nvPr/>
        </p:nvPicPr>
        <p:blipFill>
          <a:blip r:embed="rId3" cstate="print"/>
          <a:srcRect/>
          <a:stretch>
            <a:fillRect/>
          </a:stretch>
        </p:blipFill>
        <p:spPr bwMode="auto">
          <a:xfrm>
            <a:off x="2704623" y="3733800"/>
            <a:ext cx="38577" cy="162878"/>
          </a:xfrm>
          <a:prstGeom prst="rect">
            <a:avLst/>
          </a:prstGeom>
          <a:noFill/>
          <a:ln w="9525">
            <a:noFill/>
            <a:miter lim="800000"/>
            <a:headEnd/>
            <a:tailEnd/>
          </a:ln>
        </p:spPr>
      </p:pic>
      <p:sp>
        <p:nvSpPr>
          <p:cNvPr id="20" name="Text Box 10"/>
          <p:cNvSpPr txBox="1">
            <a:spLocks noChangeArrowheads="1"/>
          </p:cNvSpPr>
          <p:nvPr/>
        </p:nvSpPr>
        <p:spPr bwMode="auto">
          <a:xfrm>
            <a:off x="2667000" y="4033290"/>
            <a:ext cx="218598" cy="233910"/>
          </a:xfrm>
          <a:prstGeom prst="rect">
            <a:avLst/>
          </a:prstGeom>
          <a:noFill/>
          <a:ln w="9525">
            <a:noFill/>
            <a:miter lim="800000"/>
            <a:headEnd/>
            <a:tailEnd/>
          </a:ln>
        </p:spPr>
        <p:txBody>
          <a:bodyPr lIns="0" tIns="0" rIns="0" bIns="0">
            <a:spAutoFit/>
          </a:bodyPr>
          <a:lstStyle/>
          <a:p>
            <a:pPr algn="ctr">
              <a:lnSpc>
                <a:spcPct val="95000"/>
              </a:lnSpc>
            </a:pPr>
            <a:r>
              <a:rPr lang="en-US" sz="1600" b="1" dirty="0">
                <a:solidFill>
                  <a:srgbClr val="FFFF00"/>
                </a:solidFill>
              </a:rPr>
              <a:t>2</a:t>
            </a:r>
          </a:p>
        </p:txBody>
      </p:sp>
      <p:sp>
        <p:nvSpPr>
          <p:cNvPr id="21" name="Text Box 15"/>
          <p:cNvSpPr txBox="1">
            <a:spLocks noChangeArrowheads="1"/>
          </p:cNvSpPr>
          <p:nvPr/>
        </p:nvSpPr>
        <p:spPr bwMode="auto">
          <a:xfrm>
            <a:off x="152400" y="4824529"/>
            <a:ext cx="1880235" cy="204671"/>
          </a:xfrm>
          <a:prstGeom prst="rect">
            <a:avLst/>
          </a:prstGeom>
          <a:noFill/>
          <a:ln w="9525">
            <a:noFill/>
            <a:miter lim="800000"/>
            <a:headEnd/>
            <a:tailEnd/>
          </a:ln>
        </p:spPr>
        <p:txBody>
          <a:bodyPr lIns="0" tIns="0" rIns="0" bIns="0">
            <a:spAutoFit/>
          </a:bodyPr>
          <a:lstStyle/>
          <a:p>
            <a:pPr>
              <a:lnSpc>
                <a:spcPct val="95000"/>
              </a:lnSpc>
            </a:pPr>
            <a:r>
              <a:rPr lang="en-US" sz="1400" dirty="0">
                <a:solidFill>
                  <a:srgbClr val="FFFFFF"/>
                </a:solidFill>
              </a:rPr>
              <a:t>1 : 1st share purchase</a:t>
            </a:r>
          </a:p>
        </p:txBody>
      </p:sp>
    </p:spTree>
    <p:extLst>
      <p:ext uri="{BB962C8B-B14F-4D97-AF65-F5344CB8AC3E}">
        <p14:creationId xmlns:p14="http://schemas.microsoft.com/office/powerpoint/2010/main" val="292256235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62" name="Rectangle 58"/>
          <p:cNvSpPr>
            <a:spLocks noGrp="1" noChangeArrowheads="1"/>
          </p:cNvSpPr>
          <p:nvPr>
            <p:ph type="title" idx="4294967295"/>
          </p:nvPr>
        </p:nvSpPr>
        <p:spPr>
          <a:xfrm>
            <a:off x="685800" y="304800"/>
            <a:ext cx="7772400" cy="1143000"/>
          </a:xfrm>
        </p:spPr>
        <p:txBody>
          <a:bodyPr/>
          <a:lstStyle/>
          <a:p>
            <a:r>
              <a:rPr lang="en-GB" dirty="0" smtClean="0">
                <a:solidFill>
                  <a:srgbClr val="FFFF00"/>
                </a:solidFill>
              </a:rPr>
              <a:t>Dates 1 to 4</a:t>
            </a:r>
            <a:r>
              <a:rPr lang="en-GB" dirty="0" smtClean="0"/>
              <a:t>: Fund Database Buy and Hold Returns </a:t>
            </a:r>
          </a:p>
        </p:txBody>
      </p:sp>
      <p:graphicFrame>
        <p:nvGraphicFramePr>
          <p:cNvPr id="123965" name="Group 61"/>
          <p:cNvGraphicFramePr>
            <a:graphicFrameLocks noGrp="1"/>
          </p:cNvGraphicFramePr>
          <p:nvPr>
            <p:ph idx="4294967295"/>
          </p:nvPr>
        </p:nvGraphicFramePr>
        <p:xfrm>
          <a:off x="685800" y="1600200"/>
          <a:ext cx="7848600" cy="2743835"/>
        </p:xfrm>
        <a:graphic>
          <a:graphicData uri="http://schemas.openxmlformats.org/drawingml/2006/table">
            <a:tbl>
              <a:tblPr/>
              <a:tblGrid>
                <a:gridCol w="2390775"/>
                <a:gridCol w="1196975"/>
                <a:gridCol w="1568450"/>
                <a:gridCol w="1046163"/>
                <a:gridCol w="1646237"/>
              </a:tblGrid>
              <a:tr h="814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dirty="0" smtClean="0">
                        <a:ln>
                          <a:noFill/>
                        </a:ln>
                        <a:solidFill>
                          <a:srgbClr val="FFFFFF"/>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0000"/>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Arial" charset="0"/>
                          <a:ea typeface="ＭＳ Ｐゴシック" pitchFamily="-32" charset="-128"/>
                        </a:rPr>
                        <a:t>Engagements 1997 to 2008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0000"/>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Arial" charset="0"/>
                          <a:ea typeface="ＭＳ Ｐゴシック" pitchFamily="-32" charset="-128"/>
                        </a:rPr>
                        <a:t>Annualised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0000"/>
                    </a:solidFill>
                  </a:tcPr>
                </a:tc>
                <a:tc hMerge="1">
                  <a:txBody>
                    <a:bodyPr/>
                    <a:lstStyle/>
                    <a:p>
                      <a:endParaRPr lang="en-US"/>
                    </a:p>
                  </a:txBody>
                  <a:tcPr/>
                </a:tc>
              </a:tr>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pitchFamily="-32" charset="-128"/>
                        </a:rPr>
                        <a:t>N=131</a:t>
                      </a:r>
                      <a:endParaRPr kumimoji="0" lang="en-GB" sz="18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rgbClr val="000000"/>
                          </a:solidFill>
                          <a:effectLst/>
                          <a:latin typeface="Arial" charset="0"/>
                          <a:ea typeface="ＭＳ Ｐゴシック" pitchFamily="-32" charset="-128"/>
                        </a:rPr>
                        <a:t>BHR Raw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rgbClr val="000000"/>
                          </a:solidFill>
                          <a:effectLst/>
                          <a:latin typeface="Arial" charset="0"/>
                          <a:ea typeface="ＭＳ Ｐゴシック" pitchFamily="-32" charset="-128"/>
                        </a:rPr>
                        <a:t>BHR CAR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rgbClr val="000000"/>
                          </a:solidFill>
                          <a:effectLst/>
                          <a:latin typeface="Arial" charset="0"/>
                          <a:ea typeface="ＭＳ Ｐゴシック" pitchFamily="-32" charset="-128"/>
                        </a:rPr>
                        <a:t>Ann. BHR Raw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rgbClr val="000000"/>
                          </a:solidFill>
                          <a:effectLst/>
                          <a:latin typeface="Arial" charset="0"/>
                          <a:ea typeface="ＭＳ Ｐゴシック" pitchFamily="-32" charset="-128"/>
                        </a:rPr>
                        <a:t>Ann. BHR 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473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pitchFamily="-32" charset="-128"/>
                        </a:rPr>
                        <a:t>Mean</a:t>
                      </a:r>
                      <a:endParaRPr kumimoji="0" lang="en-GB" sz="18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24.8%***</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11.9%***</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ＭＳ Ｐゴシック" pitchFamily="-32" charset="-128"/>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66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Arial" charset="0"/>
                          <a:ea typeface="ＭＳ Ｐゴシック" pitchFamily="-32" charset="-128"/>
                        </a:rPr>
                        <a:t>Private</a:t>
                      </a:r>
                      <a:endParaRPr kumimoji="0" lang="en-GB" sz="1400" b="0" i="1"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22.5%*</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10.0%</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14.8%**</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6.2%</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Arial" charset="0"/>
                          <a:ea typeface="ＭＳ Ｐゴシック" pitchFamily="-32" charset="-128"/>
                        </a:rPr>
                        <a:t>Public</a:t>
                      </a:r>
                      <a:endParaRPr kumimoji="0" lang="en-GB" sz="1400" b="0" i="1"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26.5%**</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6.9%</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9.6%*</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pitchFamily="-32" charset="-128"/>
                        </a:rPr>
                        <a:t>2.1%</a:t>
                      </a:r>
                      <a:endParaRPr kumimoji="0" lang="en-GB" sz="1600" b="0" i="0" u="none" strike="noStrike" cap="none" normalizeH="0" baseline="0" dirty="0" smtClean="0">
                        <a:ln>
                          <a:noFill/>
                        </a:ln>
                        <a:solidFill>
                          <a:srgbClr val="000000"/>
                        </a:solidFill>
                        <a:effectLst/>
                        <a:latin typeface="Arial" charset="0"/>
                        <a:ea typeface="ＭＳ Ｐゴシック" pitchFamily="-32"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95000"/>
                      </a:schemeClr>
                    </a:solidFill>
                  </a:tcPr>
                </a:tc>
              </a:tr>
            </a:tbl>
          </a:graphicData>
        </a:graphic>
      </p:graphicFrame>
    </p:spTree>
    <p:extLst>
      <p:ext uri="{BB962C8B-B14F-4D97-AF65-F5344CB8AC3E}">
        <p14:creationId xmlns:p14="http://schemas.microsoft.com/office/powerpoint/2010/main" val="133319428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0"/>
            <a:ext cx="7772400" cy="1143000"/>
          </a:xfrm>
        </p:spPr>
        <p:txBody>
          <a:bodyPr/>
          <a:lstStyle/>
          <a:p>
            <a:r>
              <a:rPr lang="en-US" dirty="0" smtClean="0">
                <a:solidFill>
                  <a:srgbClr val="FF0000"/>
                </a:solidFill>
              </a:rPr>
              <a:t>Date 3:</a:t>
            </a:r>
            <a:r>
              <a:rPr lang="en-US" dirty="0" smtClean="0"/>
              <a:t> Fund Database Outcome Disclosure CARs: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7440100"/>
              </p:ext>
            </p:extLst>
          </p:nvPr>
        </p:nvGraphicFramePr>
        <p:xfrm>
          <a:off x="1447800" y="1143000"/>
          <a:ext cx="6477000" cy="3240405"/>
        </p:xfrm>
        <a:graphic>
          <a:graphicData uri="http://schemas.openxmlformats.org/drawingml/2006/table">
            <a:tbl>
              <a:tblPr/>
              <a:tblGrid>
                <a:gridCol w="1295400"/>
                <a:gridCol w="1295400"/>
                <a:gridCol w="1295400"/>
                <a:gridCol w="1295400"/>
                <a:gridCol w="1295400"/>
              </a:tblGrid>
              <a:tr h="5635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N</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charset="0"/>
                        <a:ea typeface="ＭＳ Ｐゴシック" charset="-128"/>
                      </a:endParaRP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[-10,10]</a:t>
                      </a:r>
                    </a:p>
                  </a:txBody>
                  <a:tcP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CAR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[-20,20]</a:t>
                      </a:r>
                    </a:p>
                  </a:txBody>
                  <a:tcP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ＭＳ Ｐゴシック" charset="-128"/>
                        </a:rPr>
                        <a:t>All</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319</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3.2</a:t>
                      </a:r>
                      <a:r>
                        <a:rPr kumimoji="0" lang="en-GB" sz="1800" b="1" i="0" u="none" strike="noStrike" cap="none" normalizeH="0" baseline="0" dirty="0" smtClean="0">
                          <a:ln>
                            <a:noFill/>
                          </a:ln>
                          <a:solidFill>
                            <a:srgbClr val="000000"/>
                          </a:solidFill>
                          <a:effectLst/>
                          <a:latin typeface="Arial" charset="0"/>
                          <a:ea typeface="ＭＳ Ｐゴシック" charset="-128"/>
                        </a:rPr>
                        <a:t>%***</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5.0%***</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Board</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88</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1.4%</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2.9%**</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Payout</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42</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3.0%**</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4.6%***</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Restructuring</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189</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4.0%***</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6.0%***</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Arial" charset="0"/>
                          <a:ea typeface="ＭＳ Ｐゴシック" charset="-128"/>
                        </a:rPr>
                        <a:t>of  which</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Takeovers</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20</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14.4%***</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18.3%***</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128"/>
                        </a:rPr>
                        <a:t>Others</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169</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2.8%***</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cs typeface="Arial" charset="0"/>
                        </a:rPr>
                        <a:t>4.5%***</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bl>
          </a:graphicData>
        </a:graphic>
      </p:graphicFrame>
      <p:graphicFrame>
        <p:nvGraphicFramePr>
          <p:cNvPr id="6" name="Content Placeholder 4"/>
          <p:cNvGraphicFramePr>
            <a:graphicFrameLocks/>
          </p:cNvGraphicFramePr>
          <p:nvPr/>
        </p:nvGraphicFramePr>
        <p:xfrm>
          <a:off x="1447800" y="4905375"/>
          <a:ext cx="6477000" cy="1114425"/>
        </p:xfrm>
        <a:graphic>
          <a:graphicData uri="http://schemas.openxmlformats.org/drawingml/2006/table">
            <a:tbl>
              <a:tblPr/>
              <a:tblGrid>
                <a:gridCol w="1295400"/>
                <a:gridCol w="1295400"/>
                <a:gridCol w="1295400"/>
                <a:gridCol w="1295400"/>
                <a:gridCol w="12954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ＭＳ Ｐゴシック" charset="-128"/>
                        </a:rPr>
                        <a:t>Private</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124</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Mean</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5.4</a:t>
                      </a:r>
                      <a:r>
                        <a:rPr kumimoji="0" lang="en-GB" sz="1800" b="1" i="0" u="none" strike="noStrike" cap="none" normalizeH="0" baseline="0" dirty="0" smtClean="0">
                          <a:ln>
                            <a:noFill/>
                          </a:ln>
                          <a:solidFill>
                            <a:srgbClr val="000000"/>
                          </a:solidFill>
                          <a:effectLst/>
                          <a:latin typeface="Arial" charset="0"/>
                          <a:ea typeface="ＭＳ Ｐゴシック" charset="-128"/>
                        </a:rPr>
                        <a:t>%***</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BE" sz="1800" b="1" i="0" u="none" strike="noStrike" cap="none" normalizeH="0" baseline="0" dirty="0" smtClean="0">
                          <a:ln>
                            <a:noFill/>
                          </a:ln>
                          <a:solidFill>
                            <a:srgbClr val="000000"/>
                          </a:solidFill>
                          <a:effectLst/>
                          <a:latin typeface="Arial" charset="0"/>
                          <a:ea typeface="ＭＳ Ｐゴシック" charset="-128"/>
                        </a:rPr>
                        <a:t>8.3%***</a:t>
                      </a: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cs typeface="Arial" charset="0"/>
                      </a:endParaRP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ＭＳ Ｐゴシック" charset="-128"/>
                        </a:rPr>
                        <a:t>Public</a:t>
                      </a:r>
                    </a:p>
                  </a:txBody>
                  <a:tcPr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195</a:t>
                      </a: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0000"/>
                        </a:solidFill>
                        <a:effectLst/>
                        <a:latin typeface="Arial" charset="0"/>
                        <a:ea typeface="ＭＳ Ｐゴシック" charset="-128"/>
                      </a:endParaRPr>
                    </a:p>
                  </a:txBody>
                  <a:tcPr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cs typeface="Arial" charset="0"/>
                        </a:rPr>
                        <a:t>1.7%**</a:t>
                      </a:r>
                    </a:p>
                  </a:txBody>
                  <a:tcPr marL="12700" marR="12700" marT="1270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cs typeface="Arial" charset="0"/>
                        </a:rPr>
                        <a:t>2.9%***</a:t>
                      </a:r>
                    </a:p>
                  </a:txBody>
                  <a:tcPr marL="12700" marR="12700" marT="12700" marB="0"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p14="http://schemas.microsoft.com/office/powerpoint/2010/main" val="366052572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76200"/>
            <a:ext cx="7772400" cy="1143000"/>
          </a:xfrm>
        </p:spPr>
        <p:txBody>
          <a:bodyPr/>
          <a:lstStyle/>
          <a:p>
            <a:r>
              <a:rPr lang="en-US" dirty="0" smtClean="0"/>
              <a:t>What Are Typical Activist Demands?</a:t>
            </a:r>
          </a:p>
        </p:txBody>
      </p:sp>
      <p:sp>
        <p:nvSpPr>
          <p:cNvPr id="23555" name="Content Placeholder 3"/>
          <p:cNvSpPr>
            <a:spLocks noGrp="1"/>
          </p:cNvSpPr>
          <p:nvPr>
            <p:ph idx="1"/>
          </p:nvPr>
        </p:nvSpPr>
        <p:spPr>
          <a:xfrm>
            <a:off x="685800" y="1600200"/>
            <a:ext cx="7772400" cy="4648200"/>
          </a:xfrm>
        </p:spPr>
        <p:txBody>
          <a:bodyPr/>
          <a:lstStyle/>
          <a:p>
            <a:r>
              <a:rPr lang="en-US" dirty="0" smtClean="0"/>
              <a:t>Traditional Activists </a:t>
            </a:r>
            <a:r>
              <a:rPr lang="en-US" sz="1600" dirty="0" smtClean="0"/>
              <a:t>(Pension Funds, Insurance Companies)</a:t>
            </a:r>
            <a:endParaRPr lang="en-US" dirty="0" smtClean="0"/>
          </a:p>
          <a:p>
            <a:pPr lvl="1"/>
            <a:r>
              <a:rPr lang="en-US" dirty="0" smtClean="0"/>
              <a:t>dismantle takeover defenses</a:t>
            </a:r>
          </a:p>
          <a:p>
            <a:pPr lvl="1"/>
            <a:r>
              <a:rPr lang="en-US" dirty="0" smtClean="0"/>
              <a:t>split role of chairman and CEO</a:t>
            </a:r>
          </a:p>
          <a:p>
            <a:pPr lvl="1"/>
            <a:r>
              <a:rPr lang="en-US" dirty="0" smtClean="0"/>
              <a:t>stop “undesirable” corporate practices</a:t>
            </a:r>
          </a:p>
          <a:p>
            <a:r>
              <a:rPr lang="en-US" dirty="0" smtClean="0"/>
              <a:t>“New” Activists </a:t>
            </a:r>
            <a:r>
              <a:rPr lang="en-US" sz="1600" dirty="0" smtClean="0"/>
              <a:t>(Focus and Hedge Funds in “Raider” tradition)</a:t>
            </a:r>
            <a:endParaRPr lang="en-US" dirty="0" smtClean="0"/>
          </a:p>
          <a:p>
            <a:pPr lvl="1"/>
            <a:r>
              <a:rPr lang="en-US" dirty="0" smtClean="0"/>
              <a:t>restructure, typically through divestitures</a:t>
            </a:r>
          </a:p>
          <a:p>
            <a:pPr lvl="1"/>
            <a:r>
              <a:rPr lang="en-US" dirty="0" smtClean="0"/>
              <a:t>pay-out cash</a:t>
            </a:r>
          </a:p>
          <a:p>
            <a:pPr lvl="1"/>
            <a:r>
              <a:rPr lang="en-US" dirty="0" smtClean="0"/>
              <a:t>replace management and/or board</a:t>
            </a:r>
          </a:p>
          <a:p>
            <a:pPr lvl="1"/>
            <a:r>
              <a:rPr lang="en-US" dirty="0" smtClean="0"/>
              <a:t>sell company to highest bidder</a:t>
            </a:r>
          </a:p>
        </p:txBody>
      </p:sp>
    </p:spTree>
    <p:extLst>
      <p:ext uri="{BB962C8B-B14F-4D97-AF65-F5344CB8AC3E}">
        <p14:creationId xmlns:p14="http://schemas.microsoft.com/office/powerpoint/2010/main" val="77983420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ctrTitle"/>
          </p:nvPr>
        </p:nvSpPr>
        <p:spPr>
          <a:xfrm>
            <a:off x="725805" y="121445"/>
            <a:ext cx="7692390" cy="1052988"/>
          </a:xfrm>
        </p:spPr>
        <p:txBody>
          <a:bodyPr lIns="0" tIns="0" rIns="0" bIns="0"/>
          <a:lstStyle/>
          <a:p>
            <a:pPr eaLnBrk="1" hangingPunct="1">
              <a:lnSpc>
                <a:spcPct val="95000"/>
              </a:lnSpc>
            </a:pPr>
            <a:r>
              <a:rPr lang="en-US" dirty="0" smtClean="0">
                <a:solidFill>
                  <a:srgbClr val="FFFFFF"/>
                </a:solidFill>
                <a:latin typeface="Arial" charset="0"/>
              </a:rPr>
              <a:t>Conclusions</a:t>
            </a:r>
          </a:p>
        </p:txBody>
      </p:sp>
      <p:sp>
        <p:nvSpPr>
          <p:cNvPr id="14339" name="Text Box 4"/>
          <p:cNvSpPr txBox="1">
            <a:spLocks noChangeArrowheads="1"/>
          </p:cNvSpPr>
          <p:nvPr/>
        </p:nvSpPr>
        <p:spPr bwMode="auto">
          <a:xfrm>
            <a:off x="862965" y="1460183"/>
            <a:ext cx="6962299" cy="2810000"/>
          </a:xfrm>
          <a:prstGeom prst="rect">
            <a:avLst/>
          </a:prstGeom>
          <a:noFill/>
          <a:ln w="9525">
            <a:noFill/>
            <a:miter lim="800000"/>
            <a:headEnd/>
            <a:tailEnd/>
          </a:ln>
        </p:spPr>
        <p:txBody>
          <a:bodyPr lIns="0" tIns="0" rIns="0" bIns="0">
            <a:spAutoFit/>
          </a:bodyPr>
          <a:lstStyle/>
          <a:p>
            <a:pPr lvl="1" indent="-308610" algn="ctr">
              <a:lnSpc>
                <a:spcPct val="95000"/>
              </a:lnSpc>
              <a:buClr>
                <a:srgbClr val="FFFFFF"/>
              </a:buClr>
              <a:buSzPct val="100000"/>
            </a:pPr>
            <a:endParaRPr lang="en-US" dirty="0"/>
          </a:p>
          <a:p>
            <a:pPr lvl="1" indent="-308610">
              <a:lnSpc>
                <a:spcPct val="95000"/>
              </a:lnSpc>
              <a:buClr>
                <a:srgbClr val="FFFFFF"/>
              </a:buClr>
              <a:buSzPct val="100000"/>
              <a:buFontTx/>
              <a:buChar char="•"/>
            </a:pPr>
            <a:r>
              <a:rPr lang="en-GB" dirty="0" smtClean="0">
                <a:solidFill>
                  <a:srgbClr val="FFFFFF"/>
                </a:solidFill>
              </a:rPr>
              <a:t>Activism is profitable for target shareholders </a:t>
            </a:r>
          </a:p>
          <a:p>
            <a:pPr lvl="1" indent="-308610">
              <a:lnSpc>
                <a:spcPct val="95000"/>
              </a:lnSpc>
              <a:buClr>
                <a:srgbClr val="FFFFFF"/>
              </a:buClr>
              <a:buSzPct val="100000"/>
              <a:buFontTx/>
              <a:buChar char="•"/>
            </a:pPr>
            <a:r>
              <a:rPr lang="en-US" dirty="0" smtClean="0">
                <a:solidFill>
                  <a:srgbClr val="FFFFFF"/>
                </a:solidFill>
              </a:rPr>
              <a:t>Activism is costly for the activists</a:t>
            </a:r>
          </a:p>
          <a:p>
            <a:pPr lvl="1" indent="-308610">
              <a:lnSpc>
                <a:spcPct val="95000"/>
              </a:lnSpc>
              <a:buClr>
                <a:srgbClr val="FFFFFF"/>
              </a:buClr>
              <a:buSzPct val="100000"/>
              <a:buFontTx/>
              <a:buChar char="•"/>
            </a:pPr>
            <a:r>
              <a:rPr lang="en-US" dirty="0" smtClean="0">
                <a:solidFill>
                  <a:srgbClr val="FFFFFF"/>
                </a:solidFill>
              </a:rPr>
              <a:t>Takeovers are more profitable than other restructuring but still significant?</a:t>
            </a:r>
            <a:endParaRPr lang="en-US" dirty="0"/>
          </a:p>
          <a:p>
            <a:pPr lvl="1" indent="-308610">
              <a:lnSpc>
                <a:spcPct val="95000"/>
              </a:lnSpc>
              <a:buClr>
                <a:srgbClr val="FFFFFF"/>
              </a:buClr>
              <a:buSzPct val="100000"/>
              <a:buFontTx/>
              <a:buChar char="•"/>
            </a:pPr>
            <a:r>
              <a:rPr lang="en-US" dirty="0" smtClean="0">
                <a:solidFill>
                  <a:srgbClr val="FFFFFF"/>
                </a:solidFill>
              </a:rPr>
              <a:t>Activists frequently put companies “in play”</a:t>
            </a:r>
            <a:endParaRPr lang="en-US" dirty="0"/>
          </a:p>
          <a:p>
            <a:pPr lvl="1" indent="-308610">
              <a:lnSpc>
                <a:spcPct val="95000"/>
              </a:lnSpc>
              <a:buClr>
                <a:srgbClr val="FFFFFF"/>
              </a:buClr>
              <a:buSzPct val="100000"/>
              <a:buFontTx/>
              <a:buChar char="•"/>
            </a:pPr>
            <a:r>
              <a:rPr lang="en-US" dirty="0" smtClean="0">
                <a:solidFill>
                  <a:srgbClr val="FFFFFF"/>
                </a:solidFill>
              </a:rPr>
              <a:t>Do we want to encourage more activism?</a:t>
            </a:r>
          </a:p>
          <a:p>
            <a:pPr lvl="1" indent="-308610">
              <a:lnSpc>
                <a:spcPct val="95000"/>
              </a:lnSpc>
              <a:buClr>
                <a:srgbClr val="FFFFFF"/>
              </a:buClr>
              <a:buSzPct val="100000"/>
              <a:buFontTx/>
              <a:buChar char="•"/>
            </a:pPr>
            <a:r>
              <a:rPr lang="en-US" dirty="0" smtClean="0">
                <a:solidFill>
                  <a:srgbClr val="FFFFFF"/>
                </a:solidFill>
              </a:rPr>
              <a:t>Why is activism so different in Japan?</a:t>
            </a:r>
            <a:endParaRPr lang="en-US" dirty="0">
              <a:solidFill>
                <a:srgbClr val="FFFFFF"/>
              </a:solidFill>
            </a:endParaRPr>
          </a:p>
        </p:txBody>
      </p:sp>
    </p:spTree>
    <p:extLst>
      <p:ext uri="{BB962C8B-B14F-4D97-AF65-F5344CB8AC3E}">
        <p14:creationId xmlns:p14="http://schemas.microsoft.com/office/powerpoint/2010/main" val="139776558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idx="4294967295"/>
          </p:nvPr>
        </p:nvSpPr>
        <p:spPr>
          <a:xfrm>
            <a:off x="685800" y="381000"/>
            <a:ext cx="7772400" cy="1143000"/>
          </a:xfrm>
        </p:spPr>
        <p:txBody>
          <a:bodyPr/>
          <a:lstStyle/>
          <a:p>
            <a:r>
              <a:rPr lang="en-US" dirty="0" smtClean="0"/>
              <a:t>Disclaimer</a:t>
            </a:r>
            <a:endParaRPr lang="en-GB" dirty="0" smtClean="0"/>
          </a:p>
        </p:txBody>
      </p:sp>
      <p:sp>
        <p:nvSpPr>
          <p:cNvPr id="43011" name="Content Placeholder 2"/>
          <p:cNvSpPr>
            <a:spLocks noGrp="1"/>
          </p:cNvSpPr>
          <p:nvPr>
            <p:ph idx="4294967295"/>
          </p:nvPr>
        </p:nvSpPr>
        <p:spPr>
          <a:xfrm>
            <a:off x="685800" y="1752600"/>
            <a:ext cx="7772400" cy="4114800"/>
          </a:xfrm>
        </p:spPr>
        <p:txBody>
          <a:bodyPr/>
          <a:lstStyle/>
          <a:p>
            <a:pPr algn="ctr">
              <a:buFontTx/>
              <a:buNone/>
            </a:pPr>
            <a:r>
              <a:rPr lang="en-US" sz="2000" dirty="0" smtClean="0"/>
              <a:t>This presentation does not provide investment advice nor recommendations to buy or sell securities. No guarantee is given as to the accuracy of information collected from public sources. </a:t>
            </a:r>
          </a:p>
          <a:p>
            <a:pPr algn="ctr">
              <a:buFontTx/>
              <a:buNone/>
            </a:pPr>
            <a:r>
              <a:rPr lang="en-US" sz="2000" dirty="0" smtClean="0"/>
              <a:t>The authors are not liable for any errors, inaccuracies or omissions in content, or for any actions taken in reliance thereon.</a:t>
            </a:r>
          </a:p>
          <a:p>
            <a:pPr algn="ctr">
              <a:buFontTx/>
              <a:buNone/>
            </a:pPr>
            <a:endParaRPr lang="en-US" sz="2000" dirty="0" smtClean="0"/>
          </a:p>
          <a:p>
            <a:pPr algn="ctr">
              <a:buFontTx/>
              <a:buNone/>
            </a:pPr>
            <a:r>
              <a:rPr lang="en-US" sz="2000" dirty="0" smtClean="0"/>
              <a:t>The copyright owners of the presentation are the authors. It may not be reproduced, redistributed, passed to any other person or published, in whole or in part, in any format, for any purpose, without prior written consent</a:t>
            </a:r>
            <a:r>
              <a:rPr lang="en-US" dirty="0" smtClean="0"/>
              <a:t>.</a:t>
            </a:r>
          </a:p>
          <a:p>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76200"/>
            <a:ext cx="7772400" cy="1143000"/>
          </a:xfrm>
        </p:spPr>
        <p:txBody>
          <a:bodyPr/>
          <a:lstStyle/>
          <a:p>
            <a:r>
              <a:rPr lang="en-US" dirty="0" smtClean="0"/>
              <a:t>Who are the Activists?</a:t>
            </a:r>
          </a:p>
        </p:txBody>
      </p:sp>
      <p:sp>
        <p:nvSpPr>
          <p:cNvPr id="26627" name="Content Placeholder 3"/>
          <p:cNvSpPr>
            <a:spLocks noGrp="1"/>
          </p:cNvSpPr>
          <p:nvPr>
            <p:ph idx="1"/>
          </p:nvPr>
        </p:nvSpPr>
        <p:spPr>
          <a:xfrm>
            <a:off x="685800" y="1219200"/>
            <a:ext cx="7772400" cy="4724400"/>
          </a:xfrm>
        </p:spPr>
        <p:txBody>
          <a:bodyPr/>
          <a:lstStyle/>
          <a:p>
            <a:r>
              <a:rPr lang="en-US" dirty="0" smtClean="0"/>
              <a:t>Traditional Activists</a:t>
            </a:r>
          </a:p>
          <a:p>
            <a:pPr lvl="1"/>
            <a:r>
              <a:rPr lang="en-US" dirty="0" smtClean="0"/>
              <a:t>Pension funds</a:t>
            </a:r>
          </a:p>
          <a:p>
            <a:pPr lvl="2"/>
            <a:r>
              <a:rPr lang="en-US" dirty="0" smtClean="0"/>
              <a:t>Direct or through service providers (e.g. ISS)</a:t>
            </a:r>
          </a:p>
          <a:p>
            <a:pPr lvl="1"/>
            <a:r>
              <a:rPr lang="en-US" dirty="0" smtClean="0"/>
              <a:t>Insurance companies</a:t>
            </a:r>
          </a:p>
          <a:p>
            <a:pPr lvl="1"/>
            <a:r>
              <a:rPr lang="en-GB" dirty="0" smtClean="0"/>
              <a:t>(some) mutual funds and index trackers (ETF)</a:t>
            </a:r>
            <a:endParaRPr lang="en-US" dirty="0" smtClean="0"/>
          </a:p>
          <a:p>
            <a:r>
              <a:rPr lang="en-US" dirty="0" smtClean="0"/>
              <a:t>“New” Activists</a:t>
            </a:r>
          </a:p>
          <a:p>
            <a:pPr lvl="1"/>
            <a:r>
              <a:rPr lang="en-US" dirty="0" smtClean="0"/>
              <a:t>Focus funds</a:t>
            </a:r>
          </a:p>
          <a:p>
            <a:pPr lvl="2"/>
            <a:r>
              <a:rPr lang="en-GB" dirty="0" smtClean="0"/>
              <a:t>long only positions</a:t>
            </a:r>
            <a:endParaRPr lang="en-US" dirty="0" smtClean="0"/>
          </a:p>
          <a:p>
            <a:pPr lvl="1"/>
            <a:r>
              <a:rPr lang="en-US" dirty="0" smtClean="0"/>
              <a:t>Hedge funds</a:t>
            </a:r>
          </a:p>
          <a:p>
            <a:pPr lvl="2"/>
            <a:r>
              <a:rPr lang="en-GB" dirty="0" smtClean="0"/>
              <a:t>specialised and “opportunistic” activists</a:t>
            </a:r>
          </a:p>
          <a:p>
            <a:pPr lvl="1"/>
            <a:r>
              <a:rPr lang="en-GB" dirty="0" smtClean="0"/>
              <a:t>Corporate “raiders”</a:t>
            </a:r>
          </a:p>
          <a:p>
            <a:pPr lvl="1"/>
            <a:endParaRPr lang="en-GB" dirty="0"/>
          </a:p>
          <a:p>
            <a:pPr marL="457200" lvl="1" indent="0">
              <a:buNone/>
            </a:pPr>
            <a:r>
              <a:rPr lang="en-GB" u="sng" dirty="0" smtClean="0"/>
              <a:t>Are some traditional activists becoming more active?</a:t>
            </a:r>
            <a:endParaRPr lang="en-GB" u="sng" dirty="0"/>
          </a:p>
        </p:txBody>
      </p:sp>
    </p:spTree>
    <p:extLst>
      <p:ext uri="{BB962C8B-B14F-4D97-AF65-F5344CB8AC3E}">
        <p14:creationId xmlns:p14="http://schemas.microsoft.com/office/powerpoint/2010/main" val="13242216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3400" y="76200"/>
            <a:ext cx="8229600" cy="1143000"/>
          </a:xfrm>
        </p:spPr>
        <p:txBody>
          <a:bodyPr/>
          <a:lstStyle/>
          <a:p>
            <a:pPr eaLnBrk="1" hangingPunct="1"/>
            <a:r>
              <a:rPr lang="en-US" sz="3600" dirty="0" smtClean="0"/>
              <a:t>Hedge Fund Activism Country Studies: Do they add value and if so how? </a:t>
            </a:r>
            <a:endParaRPr lang="en-GB" sz="3600" dirty="0" smtClean="0"/>
          </a:p>
        </p:txBody>
      </p:sp>
      <p:sp>
        <p:nvSpPr>
          <p:cNvPr id="28675" name="Content Placeholder 2"/>
          <p:cNvSpPr>
            <a:spLocks noGrp="1"/>
          </p:cNvSpPr>
          <p:nvPr>
            <p:ph idx="1"/>
          </p:nvPr>
        </p:nvSpPr>
        <p:spPr>
          <a:xfrm>
            <a:off x="533400" y="1600200"/>
            <a:ext cx="7772400" cy="4419600"/>
          </a:xfrm>
        </p:spPr>
        <p:txBody>
          <a:bodyPr/>
          <a:lstStyle/>
          <a:p>
            <a:pPr eaLnBrk="1" hangingPunct="1">
              <a:buFontTx/>
              <a:buNone/>
            </a:pPr>
            <a:r>
              <a:rPr lang="en-US" sz="2000" u="sng" dirty="0" smtClean="0"/>
              <a:t>United States</a:t>
            </a:r>
          </a:p>
          <a:p>
            <a:pPr eaLnBrk="1" hangingPunct="1"/>
            <a:r>
              <a:rPr lang="en-US" sz="2000" dirty="0" err="1" smtClean="0"/>
              <a:t>Brav</a:t>
            </a:r>
            <a:r>
              <a:rPr lang="en-US" sz="2000" dirty="0" smtClean="0"/>
              <a:t>, Jiang, </a:t>
            </a:r>
            <a:r>
              <a:rPr lang="en-US" sz="2000" dirty="0" err="1" smtClean="0"/>
              <a:t>Partnoy</a:t>
            </a:r>
            <a:r>
              <a:rPr lang="en-US" sz="2000" dirty="0" smtClean="0"/>
              <a:t> and Thomas (2008), </a:t>
            </a:r>
            <a:r>
              <a:rPr lang="en-US" sz="2000" i="1" dirty="0" smtClean="0"/>
              <a:t>JF</a:t>
            </a:r>
          </a:p>
          <a:p>
            <a:pPr lvl="1" eaLnBrk="1" hangingPunct="1"/>
            <a:r>
              <a:rPr lang="en-US" sz="1800" i="1" dirty="0" smtClean="0"/>
              <a:t>2001-2006 : 236 activist hedge funds, 882 unique targets, 1059 events</a:t>
            </a:r>
          </a:p>
          <a:p>
            <a:pPr eaLnBrk="1" hangingPunct="1"/>
            <a:r>
              <a:rPr lang="en-US" sz="2000" dirty="0" smtClean="0"/>
              <a:t>Greenwood and </a:t>
            </a:r>
            <a:r>
              <a:rPr lang="en-US" sz="2000" dirty="0" err="1" smtClean="0"/>
              <a:t>Schor</a:t>
            </a:r>
            <a:r>
              <a:rPr lang="en-US" sz="2000" dirty="0" smtClean="0"/>
              <a:t> (2008) </a:t>
            </a:r>
            <a:r>
              <a:rPr lang="en-US" sz="2000" i="1" dirty="0" smtClean="0"/>
              <a:t>JFE</a:t>
            </a:r>
          </a:p>
          <a:p>
            <a:pPr lvl="1" eaLnBrk="1" hangingPunct="1"/>
            <a:r>
              <a:rPr lang="en-US" sz="1800" dirty="0" smtClean="0"/>
              <a:t>1994-2006 : 177 activist funds, 990 events</a:t>
            </a:r>
          </a:p>
          <a:p>
            <a:pPr eaLnBrk="1" hangingPunct="1"/>
            <a:r>
              <a:rPr lang="en-US" sz="2000" dirty="0"/>
              <a:t>Klein and </a:t>
            </a:r>
            <a:r>
              <a:rPr lang="en-US" sz="2000" dirty="0" err="1"/>
              <a:t>Zur</a:t>
            </a:r>
            <a:r>
              <a:rPr lang="en-US" sz="2000" dirty="0"/>
              <a:t> (2008</a:t>
            </a:r>
            <a:r>
              <a:rPr lang="en-US" sz="2000" dirty="0" smtClean="0"/>
              <a:t>), Clifford (2008), </a:t>
            </a:r>
            <a:r>
              <a:rPr lang="en-US" sz="2000" dirty="0" err="1" smtClean="0"/>
              <a:t>Boyson</a:t>
            </a:r>
            <a:r>
              <a:rPr lang="en-US" sz="2000" dirty="0"/>
              <a:t> </a:t>
            </a:r>
            <a:r>
              <a:rPr lang="en-US" sz="2000" dirty="0" smtClean="0"/>
              <a:t>&amp; </a:t>
            </a:r>
            <a:r>
              <a:rPr lang="en-US" sz="2000" dirty="0" err="1" smtClean="0"/>
              <a:t>Mooradin</a:t>
            </a:r>
            <a:r>
              <a:rPr lang="en-US" sz="2000" dirty="0" smtClean="0"/>
              <a:t> (2007)</a:t>
            </a:r>
            <a:endParaRPr lang="en-US" sz="2000" dirty="0"/>
          </a:p>
          <a:p>
            <a:pPr eaLnBrk="1" hangingPunct="1">
              <a:buFontTx/>
              <a:buNone/>
            </a:pPr>
            <a:r>
              <a:rPr lang="en-US" sz="2000" u="sng" dirty="0" smtClean="0"/>
              <a:t>Japan</a:t>
            </a:r>
            <a:endParaRPr lang="en-US" sz="2000" u="sng" dirty="0"/>
          </a:p>
          <a:p>
            <a:pPr eaLnBrk="1" hangingPunct="1"/>
            <a:r>
              <a:rPr lang="en-US" sz="2000" dirty="0" err="1" smtClean="0"/>
              <a:t>Hamao</a:t>
            </a:r>
            <a:r>
              <a:rPr lang="en-US" sz="2000" dirty="0" smtClean="0"/>
              <a:t>, Kenji, Matos (2010)</a:t>
            </a:r>
            <a:endParaRPr lang="en-US" sz="2000" i="1" dirty="0"/>
          </a:p>
          <a:p>
            <a:pPr lvl="1" eaLnBrk="1" hangingPunct="1"/>
            <a:r>
              <a:rPr lang="en-US" sz="1800" i="1" dirty="0" smtClean="0"/>
              <a:t>1998-2009 : 34 activist funds, 916 investments</a:t>
            </a:r>
          </a:p>
          <a:p>
            <a:pPr eaLnBrk="1" hangingPunct="1"/>
            <a:r>
              <a:rPr lang="en-US" sz="2000" dirty="0"/>
              <a:t>Uchida and </a:t>
            </a:r>
            <a:r>
              <a:rPr lang="en-US" sz="2000" dirty="0" err="1"/>
              <a:t>Zu</a:t>
            </a:r>
            <a:r>
              <a:rPr lang="en-US" sz="2000" dirty="0"/>
              <a:t> (2008</a:t>
            </a:r>
            <a:r>
              <a:rPr lang="en-US" sz="2000" dirty="0" smtClean="0"/>
              <a:t>)</a:t>
            </a:r>
            <a:r>
              <a:rPr lang="en-US" sz="2000" i="1" dirty="0">
                <a:solidFill>
                  <a:prstClr val="white"/>
                </a:solidFill>
              </a:rPr>
              <a:t> </a:t>
            </a:r>
            <a:r>
              <a:rPr lang="en-US" sz="1800" i="1" dirty="0" smtClean="0">
                <a:solidFill>
                  <a:prstClr val="white"/>
                </a:solidFill>
              </a:rPr>
              <a:t>41 interventions of two aggressive funds</a:t>
            </a:r>
            <a:endParaRPr lang="en-US" sz="2200" i="1"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3400" y="76200"/>
            <a:ext cx="8229600" cy="1143000"/>
          </a:xfrm>
        </p:spPr>
        <p:txBody>
          <a:bodyPr/>
          <a:lstStyle/>
          <a:p>
            <a:pPr eaLnBrk="1" hangingPunct="1"/>
            <a:r>
              <a:rPr lang="en-US" sz="3600" dirty="0" smtClean="0"/>
              <a:t>Clinical Studies of Private Activism</a:t>
            </a:r>
            <a:endParaRPr lang="en-GB" sz="3600" dirty="0" smtClean="0"/>
          </a:p>
        </p:txBody>
      </p:sp>
      <p:sp>
        <p:nvSpPr>
          <p:cNvPr id="28675" name="Content Placeholder 2"/>
          <p:cNvSpPr>
            <a:spLocks noGrp="1"/>
          </p:cNvSpPr>
          <p:nvPr>
            <p:ph idx="1"/>
          </p:nvPr>
        </p:nvSpPr>
        <p:spPr>
          <a:xfrm>
            <a:off x="533400" y="1752600"/>
            <a:ext cx="7772400" cy="3124200"/>
          </a:xfrm>
        </p:spPr>
        <p:txBody>
          <a:bodyPr/>
          <a:lstStyle/>
          <a:p>
            <a:pPr eaLnBrk="1" hangingPunct="1">
              <a:buFontTx/>
              <a:buNone/>
            </a:pPr>
            <a:r>
              <a:rPr lang="en-US" sz="2000" u="sng" dirty="0" smtClean="0"/>
              <a:t>United States</a:t>
            </a:r>
          </a:p>
          <a:p>
            <a:pPr eaLnBrk="1" hangingPunct="1"/>
            <a:r>
              <a:rPr lang="en-US" sz="2000" dirty="0" smtClean="0"/>
              <a:t>Carleton, Nelson and </a:t>
            </a:r>
            <a:r>
              <a:rPr lang="en-US" sz="2000" dirty="0" err="1" smtClean="0"/>
              <a:t>Weisbach</a:t>
            </a:r>
            <a:r>
              <a:rPr lang="en-US" sz="2000" dirty="0" smtClean="0"/>
              <a:t> (1998), </a:t>
            </a:r>
            <a:r>
              <a:rPr lang="en-US" sz="2000" i="1" dirty="0" smtClean="0"/>
              <a:t>JF</a:t>
            </a:r>
          </a:p>
          <a:p>
            <a:pPr lvl="1" eaLnBrk="1" hangingPunct="1"/>
            <a:r>
              <a:rPr lang="en-US" sz="1800" i="1" dirty="0" smtClean="0"/>
              <a:t>TIAA-CREF letter writing campaign</a:t>
            </a:r>
          </a:p>
          <a:p>
            <a:pPr eaLnBrk="1" hangingPunct="1">
              <a:buFontTx/>
              <a:buNone/>
            </a:pPr>
            <a:r>
              <a:rPr lang="en-US" sz="2000" u="sng" dirty="0" smtClean="0"/>
              <a:t>United Kingdom</a:t>
            </a:r>
          </a:p>
          <a:p>
            <a:pPr eaLnBrk="1" hangingPunct="1"/>
            <a:r>
              <a:rPr lang="en-US" sz="2000" dirty="0" smtClean="0"/>
              <a:t>Becht, Franks, Mayer, Rossi (2009), RFS</a:t>
            </a:r>
          </a:p>
          <a:p>
            <a:pPr lvl="1" eaLnBrk="1" hangingPunct="1"/>
            <a:r>
              <a:rPr lang="en-US" sz="1800" i="1" dirty="0" smtClean="0"/>
              <a:t>Clinical study of the Hermes U.K. Focus Fund</a:t>
            </a:r>
            <a:endParaRPr lang="en-US" sz="1800" dirty="0"/>
          </a:p>
        </p:txBody>
      </p:sp>
    </p:spTree>
    <p:extLst>
      <p:ext uri="{BB962C8B-B14F-4D97-AF65-F5344CB8AC3E}">
        <p14:creationId xmlns:p14="http://schemas.microsoft.com/office/powerpoint/2010/main" val="30111857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This Study</a:t>
            </a:r>
            <a:endParaRPr lang="en-US" sz="3200" dirty="0"/>
          </a:p>
        </p:txBody>
      </p:sp>
      <p:sp>
        <p:nvSpPr>
          <p:cNvPr id="3" name="Content Placeholder 2"/>
          <p:cNvSpPr>
            <a:spLocks noGrp="1"/>
          </p:cNvSpPr>
          <p:nvPr>
            <p:ph idx="1"/>
          </p:nvPr>
        </p:nvSpPr>
        <p:spPr>
          <a:xfrm>
            <a:off x="685800" y="1981200"/>
            <a:ext cx="7772400" cy="3352800"/>
          </a:xfrm>
        </p:spPr>
        <p:txBody>
          <a:bodyPr/>
          <a:lstStyle/>
          <a:p>
            <a:r>
              <a:rPr lang="en-US" dirty="0" smtClean="0"/>
              <a:t>Estimates abnormal returns: buy and hold returns for a large sample of activist interventions</a:t>
            </a:r>
          </a:p>
          <a:p>
            <a:r>
              <a:rPr lang="en-US" dirty="0" smtClean="0"/>
              <a:t>Distinguish between anticipation of activist results (disclosure returns) and returns to actual outcomes</a:t>
            </a:r>
          </a:p>
          <a:p>
            <a:r>
              <a:rPr lang="en-US" dirty="0" smtClean="0"/>
              <a:t>Compares returns from public </a:t>
            </a:r>
            <a:r>
              <a:rPr lang="en-US" dirty="0"/>
              <a:t>versus private activism </a:t>
            </a:r>
            <a:r>
              <a:rPr lang="en-US" dirty="0" smtClean="0"/>
              <a:t>(Europe </a:t>
            </a:r>
            <a:r>
              <a:rPr lang="en-US" dirty="0"/>
              <a:t>only)</a:t>
            </a:r>
          </a:p>
          <a:p>
            <a:r>
              <a:rPr lang="en-US" dirty="0" smtClean="0"/>
              <a:t>Addresses the issue of how much jurisdiction matters? </a:t>
            </a:r>
            <a:endParaRPr lang="en-US" dirty="0"/>
          </a:p>
          <a:p>
            <a:endParaRPr lang="en-US" dirty="0" smtClean="0"/>
          </a:p>
        </p:txBody>
      </p:sp>
    </p:spTree>
    <p:extLst>
      <p:ext uri="{BB962C8B-B14F-4D97-AF65-F5344CB8AC3E}">
        <p14:creationId xmlns:p14="http://schemas.microsoft.com/office/powerpoint/2010/main" val="264768284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ctrTitle"/>
          </p:nvPr>
        </p:nvSpPr>
        <p:spPr>
          <a:xfrm>
            <a:off x="725805" y="197168"/>
            <a:ext cx="7692390" cy="1052989"/>
          </a:xfrm>
        </p:spPr>
        <p:txBody>
          <a:bodyPr lIns="0" tIns="0" rIns="0" bIns="0"/>
          <a:lstStyle/>
          <a:p>
            <a:pPr eaLnBrk="1" hangingPunct="1">
              <a:lnSpc>
                <a:spcPct val="95000"/>
              </a:lnSpc>
            </a:pPr>
            <a:r>
              <a:rPr lang="en-US" dirty="0" smtClean="0">
                <a:solidFill>
                  <a:srgbClr val="FFFFFF"/>
                </a:solidFill>
                <a:latin typeface="Arial" charset="0"/>
              </a:rPr>
              <a:t>Two Hand-Collected Datasets</a:t>
            </a:r>
          </a:p>
        </p:txBody>
      </p:sp>
      <p:sp>
        <p:nvSpPr>
          <p:cNvPr id="15363" name="Text Box 4"/>
          <p:cNvSpPr txBox="1">
            <a:spLocks noChangeArrowheads="1"/>
          </p:cNvSpPr>
          <p:nvPr/>
        </p:nvSpPr>
        <p:spPr bwMode="auto">
          <a:xfrm>
            <a:off x="725805" y="1841278"/>
            <a:ext cx="7692390" cy="3976473"/>
          </a:xfrm>
          <a:prstGeom prst="rect">
            <a:avLst/>
          </a:prstGeom>
          <a:noFill/>
          <a:ln w="9525">
            <a:noFill/>
            <a:miter lim="800000"/>
            <a:headEnd/>
            <a:tailEnd/>
          </a:ln>
        </p:spPr>
        <p:txBody>
          <a:bodyPr lIns="0" tIns="0" rIns="0" bIns="0">
            <a:spAutoFit/>
          </a:bodyPr>
          <a:lstStyle/>
          <a:p>
            <a:pPr lvl="1" indent="-308610">
              <a:lnSpc>
                <a:spcPct val="95000"/>
              </a:lnSpc>
              <a:buClr>
                <a:srgbClr val="FFFFFF"/>
              </a:buClr>
              <a:buSzPct val="100000"/>
              <a:buFontTx/>
              <a:buChar char="•"/>
            </a:pPr>
            <a:r>
              <a:rPr lang="en-US" dirty="0">
                <a:solidFill>
                  <a:srgbClr val="FFFFFF"/>
                </a:solidFill>
              </a:rPr>
              <a:t>Public Engagements Database</a:t>
            </a:r>
            <a:endParaRPr lang="en-US" dirty="0"/>
          </a:p>
          <a:p>
            <a:pPr lvl="1" indent="-308610">
              <a:lnSpc>
                <a:spcPct val="95000"/>
              </a:lnSpc>
              <a:buClr>
                <a:srgbClr val="FFFFFF"/>
              </a:buClr>
              <a:buSzPct val="100000"/>
              <a:buFontTx/>
              <a:buChar char="•"/>
            </a:pPr>
            <a:r>
              <a:rPr lang="en-US" sz="2000" dirty="0">
                <a:solidFill>
                  <a:srgbClr val="FFFFFF"/>
                </a:solidFill>
              </a:rPr>
              <a:t>January </a:t>
            </a:r>
            <a:r>
              <a:rPr lang="en-US" sz="2000" dirty="0" smtClean="0">
                <a:solidFill>
                  <a:srgbClr val="FFFFFF"/>
                </a:solidFill>
              </a:rPr>
              <a:t>1997 </a:t>
            </a:r>
            <a:r>
              <a:rPr lang="en-US" sz="2000" dirty="0">
                <a:solidFill>
                  <a:srgbClr val="FFFFFF"/>
                </a:solidFill>
              </a:rPr>
              <a:t>to December </a:t>
            </a:r>
            <a:r>
              <a:rPr lang="en-US" sz="2000" dirty="0" smtClean="0">
                <a:solidFill>
                  <a:srgbClr val="FFFFFF"/>
                </a:solidFill>
              </a:rPr>
              <a:t>2010</a:t>
            </a:r>
            <a:endParaRPr lang="en-US" dirty="0"/>
          </a:p>
          <a:p>
            <a:pPr marL="1131570" lvl="3" indent="-205740">
              <a:lnSpc>
                <a:spcPct val="95000"/>
              </a:lnSpc>
              <a:buClr>
                <a:srgbClr val="FFFFFF"/>
              </a:buClr>
              <a:buSzPct val="100000"/>
              <a:buFont typeface="Wingdings" charset="2"/>
              <a:buChar char="§"/>
            </a:pPr>
            <a:r>
              <a:rPr lang="en-US" sz="2000" dirty="0">
                <a:solidFill>
                  <a:srgbClr val="FFFFFF"/>
                </a:solidFill>
                <a:latin typeface="Arial" charset="0"/>
              </a:rPr>
              <a:t>15 European </a:t>
            </a:r>
            <a:r>
              <a:rPr lang="en-US" sz="2000" dirty="0" smtClean="0">
                <a:solidFill>
                  <a:srgbClr val="FFFFFF"/>
                </a:solidFill>
                <a:latin typeface="Arial" charset="0"/>
              </a:rPr>
              <a:t>countries</a:t>
            </a:r>
          </a:p>
          <a:p>
            <a:pPr marL="1131570" lvl="3" indent="-205740">
              <a:lnSpc>
                <a:spcPct val="95000"/>
              </a:lnSpc>
              <a:buClr>
                <a:srgbClr val="FFFFFF"/>
              </a:buClr>
              <a:buSzPct val="100000"/>
              <a:buFont typeface="Wingdings" charset="2"/>
              <a:buChar char="§"/>
            </a:pPr>
            <a:r>
              <a:rPr lang="en-US" sz="2000" dirty="0" smtClean="0">
                <a:solidFill>
                  <a:srgbClr val="FFFFFF"/>
                </a:solidFill>
                <a:latin typeface="Arial" charset="0"/>
              </a:rPr>
              <a:t>3 Asian countries (Japan, South Korea, Hong Kong)</a:t>
            </a:r>
          </a:p>
          <a:p>
            <a:pPr marL="1131570" lvl="3" indent="-205740">
              <a:lnSpc>
                <a:spcPct val="95000"/>
              </a:lnSpc>
              <a:buClr>
                <a:srgbClr val="FFFFFF"/>
              </a:buClr>
              <a:buSzPct val="100000"/>
              <a:buFont typeface="Wingdings" charset="2"/>
              <a:buChar char="§"/>
            </a:pPr>
            <a:r>
              <a:rPr lang="en-US" sz="2000" dirty="0" smtClean="0">
                <a:solidFill>
                  <a:srgbClr val="FFFFFF"/>
                </a:solidFill>
                <a:latin typeface="Arial" charset="0"/>
              </a:rPr>
              <a:t>North America (Canada and the United States)</a:t>
            </a:r>
            <a:endParaRPr lang="en-US" sz="2000" dirty="0"/>
          </a:p>
          <a:p>
            <a:pPr lvl="1" indent="-308610">
              <a:lnSpc>
                <a:spcPct val="95000"/>
              </a:lnSpc>
              <a:buClr>
                <a:srgbClr val="FFFFFF"/>
              </a:buClr>
              <a:buSzPct val="100000"/>
              <a:buFontTx/>
              <a:buChar char="•"/>
            </a:pPr>
            <a:endParaRPr lang="en-US" dirty="0" smtClean="0">
              <a:solidFill>
                <a:srgbClr val="FFFFFF"/>
              </a:solidFill>
            </a:endParaRPr>
          </a:p>
          <a:p>
            <a:pPr lvl="1" indent="-308610">
              <a:lnSpc>
                <a:spcPct val="95000"/>
              </a:lnSpc>
              <a:buClr>
                <a:srgbClr val="FFFFFF"/>
              </a:buClr>
              <a:buSzPct val="100000"/>
              <a:buFontTx/>
              <a:buChar char="•"/>
            </a:pPr>
            <a:r>
              <a:rPr lang="en-US" dirty="0" smtClean="0">
                <a:solidFill>
                  <a:srgbClr val="FFFFFF"/>
                </a:solidFill>
              </a:rPr>
              <a:t>Proprietary Fund </a:t>
            </a:r>
            <a:r>
              <a:rPr lang="en-US" dirty="0">
                <a:solidFill>
                  <a:srgbClr val="FFFFFF"/>
                </a:solidFill>
              </a:rPr>
              <a:t>Database</a:t>
            </a:r>
            <a:endParaRPr lang="en-US" dirty="0"/>
          </a:p>
          <a:p>
            <a:pPr marL="771525" lvl="2" indent="-257175">
              <a:lnSpc>
                <a:spcPct val="95000"/>
              </a:lnSpc>
              <a:buClr>
                <a:srgbClr val="FFFFFF"/>
              </a:buClr>
              <a:buSzPct val="80000"/>
              <a:buFont typeface="Courier New" charset="0"/>
              <a:buChar char="o"/>
            </a:pPr>
            <a:r>
              <a:rPr lang="en-US" sz="2000" dirty="0">
                <a:solidFill>
                  <a:srgbClr val="FFFFFF"/>
                </a:solidFill>
              </a:rPr>
              <a:t>information on public and private engagements</a:t>
            </a:r>
            <a:endParaRPr lang="en-US" dirty="0"/>
          </a:p>
          <a:p>
            <a:pPr marL="771525" lvl="2" indent="-257175">
              <a:lnSpc>
                <a:spcPct val="95000"/>
              </a:lnSpc>
              <a:buClr>
                <a:srgbClr val="FFFFFF"/>
              </a:buClr>
              <a:buSzPct val="80000"/>
              <a:buFont typeface="Courier New" charset="0"/>
              <a:buChar char="o"/>
            </a:pPr>
            <a:r>
              <a:rPr lang="en-US" sz="2000" dirty="0">
                <a:solidFill>
                  <a:srgbClr val="FFFFFF"/>
                </a:solidFill>
              </a:rPr>
              <a:t>Five funds included at the moment [but only to end 2007]</a:t>
            </a:r>
            <a:endParaRPr lang="en-US" dirty="0"/>
          </a:p>
          <a:p>
            <a:pPr marL="771525" lvl="2" indent="-257175">
              <a:lnSpc>
                <a:spcPct val="95000"/>
              </a:lnSpc>
              <a:buClr>
                <a:srgbClr val="FFFFFF"/>
              </a:buClr>
              <a:buSzPct val="80000"/>
              <a:buFont typeface="Courier New" charset="0"/>
              <a:buChar char="o"/>
            </a:pPr>
            <a:r>
              <a:rPr lang="en-US" sz="2000" dirty="0">
                <a:solidFill>
                  <a:srgbClr val="FFFFFF"/>
                </a:solidFill>
              </a:rPr>
              <a:t>57 private and 74 public </a:t>
            </a:r>
            <a:r>
              <a:rPr lang="en-US" sz="2000" dirty="0" smtClean="0">
                <a:solidFill>
                  <a:srgbClr val="FFFFFF"/>
                </a:solidFill>
              </a:rPr>
              <a:t>engagements</a:t>
            </a:r>
          </a:p>
          <a:p>
            <a:pPr marL="771525" lvl="2" indent="-257175">
              <a:lnSpc>
                <a:spcPct val="95000"/>
              </a:lnSpc>
              <a:buClr>
                <a:srgbClr val="FFFFFF"/>
              </a:buClr>
              <a:buSzPct val="80000"/>
              <a:buFont typeface="Courier New" charset="0"/>
              <a:buChar char="o"/>
            </a:pPr>
            <a:endParaRPr lang="en-US" sz="2000" dirty="0">
              <a:solidFill>
                <a:srgbClr val="FFFFFF"/>
              </a:solidFill>
            </a:endParaRPr>
          </a:p>
          <a:p>
            <a:pPr marL="514350" lvl="2">
              <a:lnSpc>
                <a:spcPct val="95000"/>
              </a:lnSpc>
              <a:buClr>
                <a:srgbClr val="FFFFFF"/>
              </a:buClr>
              <a:buSzPct val="80000"/>
            </a:pPr>
            <a:r>
              <a:rPr lang="en-US" sz="2000" dirty="0" smtClean="0">
                <a:solidFill>
                  <a:srgbClr val="FFFFFF"/>
                </a:solidFill>
              </a:rPr>
              <a:t>	</a:t>
            </a:r>
          </a:p>
          <a:p>
            <a:pPr marL="514350" lvl="2">
              <a:lnSpc>
                <a:spcPct val="95000"/>
              </a:lnSpc>
              <a:buClr>
                <a:srgbClr val="FFFFFF"/>
              </a:buClr>
              <a:buSzPct val="80000"/>
            </a:pPr>
            <a:r>
              <a:rPr lang="en-US" sz="2000" dirty="0" smtClean="0">
                <a:solidFill>
                  <a:srgbClr val="FFFFFF"/>
                </a:solidFill>
              </a:rPr>
              <a:t>Is private activism more profitable than public activism?</a:t>
            </a:r>
            <a:endParaRPr lang="en-US" sz="2000" dirty="0">
              <a:solidFill>
                <a:srgbClr val="FFFFFF"/>
              </a:solidFill>
            </a:endParaRPr>
          </a:p>
        </p:txBody>
      </p:sp>
    </p:spTree>
    <p:extLst>
      <p:ext uri="{BB962C8B-B14F-4D97-AF65-F5344CB8AC3E}">
        <p14:creationId xmlns:p14="http://schemas.microsoft.com/office/powerpoint/2010/main" val="29105123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smtClean="0"/>
              <a:t>Public Database Coverage</a:t>
            </a:r>
            <a:endParaRPr lang="en-US" dirty="0"/>
          </a:p>
        </p:txBody>
      </p:sp>
      <p:sp>
        <p:nvSpPr>
          <p:cNvPr id="3" name="Content Placeholder 2"/>
          <p:cNvSpPr>
            <a:spLocks noGrp="1"/>
          </p:cNvSpPr>
          <p:nvPr>
            <p:ph idx="1"/>
          </p:nvPr>
        </p:nvSpPr>
        <p:spPr>
          <a:xfrm>
            <a:off x="685800" y="1981200"/>
            <a:ext cx="7772400" cy="3124200"/>
          </a:xfrm>
        </p:spPr>
        <p:txBody>
          <a:bodyPr/>
          <a:lstStyle/>
          <a:p>
            <a:r>
              <a:rPr lang="en-US" dirty="0" smtClean="0"/>
              <a:t>Europe</a:t>
            </a:r>
          </a:p>
          <a:p>
            <a:pPr lvl="1"/>
            <a:r>
              <a:rPr lang="en-US" dirty="0" smtClean="0"/>
              <a:t>2000-2010 : 390 cases</a:t>
            </a:r>
          </a:p>
          <a:p>
            <a:r>
              <a:rPr lang="en-US" dirty="0" smtClean="0"/>
              <a:t>Asia</a:t>
            </a:r>
          </a:p>
          <a:p>
            <a:pPr lvl="1"/>
            <a:r>
              <a:rPr lang="en-US" dirty="0" smtClean="0"/>
              <a:t>2000-2010 : 218 cases</a:t>
            </a:r>
          </a:p>
          <a:p>
            <a:r>
              <a:rPr lang="en-US" dirty="0" smtClean="0"/>
              <a:t>North America</a:t>
            </a:r>
          </a:p>
          <a:p>
            <a:pPr lvl="1"/>
            <a:r>
              <a:rPr lang="en-US" dirty="0" smtClean="0"/>
              <a:t>2000-2010 : 1187</a:t>
            </a:r>
          </a:p>
          <a:p>
            <a:pPr lvl="1">
              <a:buNone/>
            </a:pPr>
            <a:endParaRPr lang="en-US" dirty="0" smtClean="0"/>
          </a:p>
        </p:txBody>
      </p:sp>
    </p:spTree>
    <p:extLst>
      <p:ext uri="{BB962C8B-B14F-4D97-AF65-F5344CB8AC3E}">
        <p14:creationId xmlns:p14="http://schemas.microsoft.com/office/powerpoint/2010/main" val="396468032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5085</TotalTime>
  <Words>1707</Words>
  <Application>Microsoft Macintosh PowerPoint</Application>
  <PresentationFormat>On-screen Show (4:3)</PresentationFormat>
  <Paragraphs>454</Paragraphs>
  <Slides>31</Slides>
  <Notes>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Blank Presentation</vt:lpstr>
      <vt:lpstr>An International Study of Shareholder Activism: Does it pay?</vt:lpstr>
      <vt:lpstr>1. Some issues</vt:lpstr>
      <vt:lpstr>What Are Typical Activist Demands?</vt:lpstr>
      <vt:lpstr>Who are the Activists?</vt:lpstr>
      <vt:lpstr>Hedge Fund Activism Country Studies: Do they add value and if so how? </vt:lpstr>
      <vt:lpstr>Clinical Studies of Private Activism</vt:lpstr>
      <vt:lpstr>This Study</vt:lpstr>
      <vt:lpstr>Two Hand-Collected Datasets</vt:lpstr>
      <vt:lpstr>Public Database Coverage</vt:lpstr>
      <vt:lpstr>International Public Activism Cases Initiated</vt:lpstr>
      <vt:lpstr> Average Stake Size (red : median; blue : mean)</vt:lpstr>
      <vt:lpstr> Average Holding Period (Days)</vt:lpstr>
      <vt:lpstr>2. Public Database Results</vt:lpstr>
      <vt:lpstr>Abnormal Returns around Disclosure Window of Activist Block </vt:lpstr>
      <vt:lpstr>Abnormal Returns around Disclosure of Activist Outcomes (e.g. sale of assets, CEO change)</vt:lpstr>
      <vt:lpstr>Buy &amp; Hold Returns (pre-transactions costs)</vt:lpstr>
      <vt:lpstr>Abnormal Returns Around Disclosure of Activist Block – Date 1</vt:lpstr>
      <vt:lpstr>Date 1: Block Disclosure Cumulative Abnormal Returns (CARs) by Region and Fund Style:</vt:lpstr>
      <vt:lpstr>Date 1: European and Asian Block Disclosure CARs by Engagement Approach</vt:lpstr>
      <vt:lpstr>Date 2: European Outcome Disclosure CARs: different responses to different outcomes</vt:lpstr>
      <vt:lpstr>Date 2: Asian Outcome Disclosure CARs: </vt:lpstr>
      <vt:lpstr>Date 2: US Outcome Disclosure CARs: </vt:lpstr>
      <vt:lpstr>Decomposition of Holding Period Returns</vt:lpstr>
      <vt:lpstr> Decomposition of Market Adjusted Buy and Hold Abnormal Returns: 2000 - 2010</vt:lpstr>
      <vt:lpstr> Decomposition of Buy and Hold Abnormal Returns</vt:lpstr>
      <vt:lpstr>European Fund Proprietary Database </vt:lpstr>
      <vt:lpstr>Proprietary Data: Fully Observed Private Engagement</vt:lpstr>
      <vt:lpstr>Dates 1 to 4: Fund Database Buy and Hold Returns </vt:lpstr>
      <vt:lpstr>Date 3: Fund Database Outcome Disclosure CARs: </vt:lpstr>
      <vt:lpstr>Conclusions</vt:lpstr>
      <vt:lpstr>Disclaimer</vt:lpstr>
    </vt:vector>
  </TitlesOfParts>
  <Company>ECARES (ULB)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Becht</dc:creator>
  <cp:lastModifiedBy>Marco Becht</cp:lastModifiedBy>
  <cp:revision>391</cp:revision>
  <cp:lastPrinted>2012-06-25T13:14:17Z</cp:lastPrinted>
  <dcterms:created xsi:type="dcterms:W3CDTF">2008-03-05T13:43:59Z</dcterms:created>
  <dcterms:modified xsi:type="dcterms:W3CDTF">2012-06-28T21:31:45Z</dcterms:modified>
</cp:coreProperties>
</file>