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9" r:id="rId3"/>
    <p:sldId id="301" r:id="rId4"/>
    <p:sldId id="281" r:id="rId5"/>
    <p:sldId id="278" r:id="rId6"/>
    <p:sldId id="315" r:id="rId7"/>
    <p:sldId id="314" r:id="rId8"/>
    <p:sldId id="316" r:id="rId9"/>
    <p:sldId id="318" r:id="rId10"/>
    <p:sldId id="317" r:id="rId11"/>
    <p:sldId id="269" r:id="rId12"/>
    <p:sldId id="319" r:id="rId13"/>
    <p:sldId id="304" r:id="rId14"/>
    <p:sldId id="305" r:id="rId15"/>
    <p:sldId id="325" r:id="rId16"/>
    <p:sldId id="340" r:id="rId17"/>
    <p:sldId id="307" r:id="rId18"/>
    <p:sldId id="323" r:id="rId19"/>
    <p:sldId id="324" r:id="rId20"/>
    <p:sldId id="339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2160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069730586370843E-2"/>
          <c:y val="5.9139784946236583E-2"/>
          <c:w val="0.89223454833597449"/>
          <c:h val="0.6908602150537636"/>
        </c:manualLayout>
      </c:layout>
      <c:lineChart>
        <c:grouping val="standard"/>
        <c:varyColors val="0"/>
        <c:ser>
          <c:idx val="0"/>
          <c:order val="0"/>
          <c:tx>
            <c:strRef>
              <c:f>태광산업!$F$1</c:f>
              <c:strCache>
                <c:ptCount val="1"/>
                <c:pt idx="0">
                  <c:v>Tae Kwang Industrial Co., Ltd.</c:v>
                </c:pt>
              </c:strCache>
            </c:strRef>
          </c:tx>
          <c:spPr>
            <a:ln w="2981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태광산업!$E$2:$E$248</c:f>
              <c:numCache>
                <c:formatCode>yyyy/mm/dd</c:formatCode>
                <c:ptCount val="247"/>
                <c:pt idx="0">
                  <c:v>38719</c:v>
                </c:pt>
                <c:pt idx="1">
                  <c:v>38720</c:v>
                </c:pt>
                <c:pt idx="2">
                  <c:v>38721</c:v>
                </c:pt>
                <c:pt idx="3">
                  <c:v>38722</c:v>
                </c:pt>
                <c:pt idx="4">
                  <c:v>38723</c:v>
                </c:pt>
                <c:pt idx="5">
                  <c:v>38726</c:v>
                </c:pt>
                <c:pt idx="6">
                  <c:v>38727</c:v>
                </c:pt>
                <c:pt idx="7">
                  <c:v>38728</c:v>
                </c:pt>
                <c:pt idx="8">
                  <c:v>38729</c:v>
                </c:pt>
                <c:pt idx="9">
                  <c:v>38730</c:v>
                </c:pt>
                <c:pt idx="10">
                  <c:v>38733</c:v>
                </c:pt>
                <c:pt idx="11">
                  <c:v>38734</c:v>
                </c:pt>
                <c:pt idx="12">
                  <c:v>38735</c:v>
                </c:pt>
                <c:pt idx="13">
                  <c:v>38736</c:v>
                </c:pt>
                <c:pt idx="14">
                  <c:v>38737</c:v>
                </c:pt>
                <c:pt idx="15">
                  <c:v>38740</c:v>
                </c:pt>
                <c:pt idx="16">
                  <c:v>38741</c:v>
                </c:pt>
                <c:pt idx="17">
                  <c:v>38742</c:v>
                </c:pt>
                <c:pt idx="18">
                  <c:v>38743</c:v>
                </c:pt>
                <c:pt idx="19">
                  <c:v>38744</c:v>
                </c:pt>
                <c:pt idx="20">
                  <c:v>38748</c:v>
                </c:pt>
                <c:pt idx="21">
                  <c:v>38749</c:v>
                </c:pt>
                <c:pt idx="22">
                  <c:v>38750</c:v>
                </c:pt>
                <c:pt idx="23">
                  <c:v>38751</c:v>
                </c:pt>
                <c:pt idx="24">
                  <c:v>38754</c:v>
                </c:pt>
                <c:pt idx="25">
                  <c:v>38755</c:v>
                </c:pt>
                <c:pt idx="26">
                  <c:v>38756</c:v>
                </c:pt>
                <c:pt idx="27">
                  <c:v>38757</c:v>
                </c:pt>
                <c:pt idx="28">
                  <c:v>38758</c:v>
                </c:pt>
                <c:pt idx="29">
                  <c:v>38761</c:v>
                </c:pt>
                <c:pt idx="30">
                  <c:v>38762</c:v>
                </c:pt>
                <c:pt idx="31">
                  <c:v>38763</c:v>
                </c:pt>
                <c:pt idx="32">
                  <c:v>38764</c:v>
                </c:pt>
                <c:pt idx="33">
                  <c:v>38765</c:v>
                </c:pt>
                <c:pt idx="34">
                  <c:v>38768</c:v>
                </c:pt>
                <c:pt idx="35">
                  <c:v>38769</c:v>
                </c:pt>
                <c:pt idx="36">
                  <c:v>38770</c:v>
                </c:pt>
                <c:pt idx="37">
                  <c:v>38771</c:v>
                </c:pt>
                <c:pt idx="38">
                  <c:v>38772</c:v>
                </c:pt>
                <c:pt idx="39">
                  <c:v>38775</c:v>
                </c:pt>
                <c:pt idx="40">
                  <c:v>38776</c:v>
                </c:pt>
                <c:pt idx="41">
                  <c:v>38778</c:v>
                </c:pt>
                <c:pt idx="42">
                  <c:v>38779</c:v>
                </c:pt>
                <c:pt idx="43">
                  <c:v>38782</c:v>
                </c:pt>
                <c:pt idx="44">
                  <c:v>38783</c:v>
                </c:pt>
                <c:pt idx="45">
                  <c:v>38784</c:v>
                </c:pt>
                <c:pt idx="46">
                  <c:v>38785</c:v>
                </c:pt>
                <c:pt idx="47">
                  <c:v>38786</c:v>
                </c:pt>
                <c:pt idx="48">
                  <c:v>38789</c:v>
                </c:pt>
                <c:pt idx="49">
                  <c:v>38790</c:v>
                </c:pt>
                <c:pt idx="50">
                  <c:v>38791</c:v>
                </c:pt>
                <c:pt idx="51">
                  <c:v>38792</c:v>
                </c:pt>
                <c:pt idx="52">
                  <c:v>38793</c:v>
                </c:pt>
                <c:pt idx="53">
                  <c:v>38796</c:v>
                </c:pt>
                <c:pt idx="54">
                  <c:v>38797</c:v>
                </c:pt>
                <c:pt idx="55">
                  <c:v>38798</c:v>
                </c:pt>
                <c:pt idx="56">
                  <c:v>38799</c:v>
                </c:pt>
                <c:pt idx="57">
                  <c:v>38800</c:v>
                </c:pt>
                <c:pt idx="58">
                  <c:v>38803</c:v>
                </c:pt>
                <c:pt idx="59">
                  <c:v>38804</c:v>
                </c:pt>
                <c:pt idx="60">
                  <c:v>38805</c:v>
                </c:pt>
                <c:pt idx="61">
                  <c:v>38806</c:v>
                </c:pt>
                <c:pt idx="62">
                  <c:v>38807</c:v>
                </c:pt>
                <c:pt idx="63">
                  <c:v>38810</c:v>
                </c:pt>
                <c:pt idx="64">
                  <c:v>38811</c:v>
                </c:pt>
                <c:pt idx="65">
                  <c:v>38812</c:v>
                </c:pt>
                <c:pt idx="66">
                  <c:v>38813</c:v>
                </c:pt>
                <c:pt idx="67">
                  <c:v>38814</c:v>
                </c:pt>
                <c:pt idx="68">
                  <c:v>38817</c:v>
                </c:pt>
                <c:pt idx="69">
                  <c:v>38818</c:v>
                </c:pt>
                <c:pt idx="70">
                  <c:v>38819</c:v>
                </c:pt>
                <c:pt idx="71">
                  <c:v>38820</c:v>
                </c:pt>
                <c:pt idx="72">
                  <c:v>38821</c:v>
                </c:pt>
                <c:pt idx="73">
                  <c:v>38824</c:v>
                </c:pt>
                <c:pt idx="74">
                  <c:v>38825</c:v>
                </c:pt>
                <c:pt idx="75">
                  <c:v>38826</c:v>
                </c:pt>
                <c:pt idx="76">
                  <c:v>38827</c:v>
                </c:pt>
                <c:pt idx="77">
                  <c:v>38828</c:v>
                </c:pt>
                <c:pt idx="78">
                  <c:v>38831</c:v>
                </c:pt>
                <c:pt idx="79">
                  <c:v>38832</c:v>
                </c:pt>
                <c:pt idx="80">
                  <c:v>38833</c:v>
                </c:pt>
                <c:pt idx="81">
                  <c:v>38834</c:v>
                </c:pt>
                <c:pt idx="82">
                  <c:v>38835</c:v>
                </c:pt>
                <c:pt idx="83">
                  <c:v>38839</c:v>
                </c:pt>
                <c:pt idx="84">
                  <c:v>38840</c:v>
                </c:pt>
                <c:pt idx="85">
                  <c:v>38841</c:v>
                </c:pt>
                <c:pt idx="86">
                  <c:v>38845</c:v>
                </c:pt>
                <c:pt idx="87">
                  <c:v>38846</c:v>
                </c:pt>
                <c:pt idx="88">
                  <c:v>38847</c:v>
                </c:pt>
                <c:pt idx="89">
                  <c:v>38848</c:v>
                </c:pt>
                <c:pt idx="90">
                  <c:v>38849</c:v>
                </c:pt>
                <c:pt idx="91">
                  <c:v>38852</c:v>
                </c:pt>
                <c:pt idx="92">
                  <c:v>38853</c:v>
                </c:pt>
                <c:pt idx="93">
                  <c:v>38854</c:v>
                </c:pt>
                <c:pt idx="94">
                  <c:v>38855</c:v>
                </c:pt>
                <c:pt idx="95">
                  <c:v>38856</c:v>
                </c:pt>
                <c:pt idx="96">
                  <c:v>38859</c:v>
                </c:pt>
                <c:pt idx="97">
                  <c:v>38860</c:v>
                </c:pt>
                <c:pt idx="98">
                  <c:v>38861</c:v>
                </c:pt>
                <c:pt idx="99">
                  <c:v>38862</c:v>
                </c:pt>
                <c:pt idx="100">
                  <c:v>38863</c:v>
                </c:pt>
                <c:pt idx="101">
                  <c:v>38866</c:v>
                </c:pt>
                <c:pt idx="102">
                  <c:v>38867</c:v>
                </c:pt>
                <c:pt idx="103">
                  <c:v>38869</c:v>
                </c:pt>
                <c:pt idx="104">
                  <c:v>38870</c:v>
                </c:pt>
                <c:pt idx="105">
                  <c:v>38873</c:v>
                </c:pt>
                <c:pt idx="106">
                  <c:v>38875</c:v>
                </c:pt>
                <c:pt idx="107">
                  <c:v>38876</c:v>
                </c:pt>
                <c:pt idx="108">
                  <c:v>38877</c:v>
                </c:pt>
                <c:pt idx="109">
                  <c:v>38880</c:v>
                </c:pt>
                <c:pt idx="110">
                  <c:v>38881</c:v>
                </c:pt>
                <c:pt idx="111">
                  <c:v>38882</c:v>
                </c:pt>
                <c:pt idx="112">
                  <c:v>38883</c:v>
                </c:pt>
                <c:pt idx="113">
                  <c:v>38884</c:v>
                </c:pt>
                <c:pt idx="114">
                  <c:v>38887</c:v>
                </c:pt>
                <c:pt idx="115">
                  <c:v>38888</c:v>
                </c:pt>
                <c:pt idx="116">
                  <c:v>38889</c:v>
                </c:pt>
                <c:pt idx="117">
                  <c:v>38890</c:v>
                </c:pt>
                <c:pt idx="118">
                  <c:v>38891</c:v>
                </c:pt>
                <c:pt idx="119">
                  <c:v>38894</c:v>
                </c:pt>
                <c:pt idx="120">
                  <c:v>38895</c:v>
                </c:pt>
                <c:pt idx="121">
                  <c:v>38896</c:v>
                </c:pt>
                <c:pt idx="122">
                  <c:v>38897</c:v>
                </c:pt>
                <c:pt idx="123">
                  <c:v>38898</c:v>
                </c:pt>
                <c:pt idx="124">
                  <c:v>38901</c:v>
                </c:pt>
                <c:pt idx="125">
                  <c:v>38902</c:v>
                </c:pt>
                <c:pt idx="126">
                  <c:v>38903</c:v>
                </c:pt>
                <c:pt idx="127">
                  <c:v>38904</c:v>
                </c:pt>
                <c:pt idx="128">
                  <c:v>38905</c:v>
                </c:pt>
                <c:pt idx="129">
                  <c:v>38908</c:v>
                </c:pt>
                <c:pt idx="130">
                  <c:v>38909</c:v>
                </c:pt>
                <c:pt idx="131">
                  <c:v>38910</c:v>
                </c:pt>
                <c:pt idx="132">
                  <c:v>38911</c:v>
                </c:pt>
                <c:pt idx="133">
                  <c:v>38912</c:v>
                </c:pt>
                <c:pt idx="134">
                  <c:v>38916</c:v>
                </c:pt>
                <c:pt idx="135">
                  <c:v>38917</c:v>
                </c:pt>
                <c:pt idx="136">
                  <c:v>38918</c:v>
                </c:pt>
                <c:pt idx="137">
                  <c:v>38919</c:v>
                </c:pt>
                <c:pt idx="138">
                  <c:v>38922</c:v>
                </c:pt>
                <c:pt idx="139">
                  <c:v>38923</c:v>
                </c:pt>
                <c:pt idx="140">
                  <c:v>38924</c:v>
                </c:pt>
                <c:pt idx="141">
                  <c:v>38925</c:v>
                </c:pt>
                <c:pt idx="142">
                  <c:v>38926</c:v>
                </c:pt>
                <c:pt idx="143">
                  <c:v>38929</c:v>
                </c:pt>
                <c:pt idx="144">
                  <c:v>38930</c:v>
                </c:pt>
                <c:pt idx="145">
                  <c:v>38931</c:v>
                </c:pt>
                <c:pt idx="146">
                  <c:v>38932</c:v>
                </c:pt>
                <c:pt idx="147">
                  <c:v>38933</c:v>
                </c:pt>
                <c:pt idx="148">
                  <c:v>38936</c:v>
                </c:pt>
                <c:pt idx="149">
                  <c:v>38937</c:v>
                </c:pt>
                <c:pt idx="150">
                  <c:v>38938</c:v>
                </c:pt>
                <c:pt idx="151">
                  <c:v>38939</c:v>
                </c:pt>
                <c:pt idx="152">
                  <c:v>38940</c:v>
                </c:pt>
                <c:pt idx="153">
                  <c:v>38943</c:v>
                </c:pt>
                <c:pt idx="154">
                  <c:v>38945</c:v>
                </c:pt>
                <c:pt idx="155">
                  <c:v>38946</c:v>
                </c:pt>
                <c:pt idx="156">
                  <c:v>38947</c:v>
                </c:pt>
                <c:pt idx="157">
                  <c:v>38950</c:v>
                </c:pt>
                <c:pt idx="158">
                  <c:v>38951</c:v>
                </c:pt>
                <c:pt idx="159">
                  <c:v>38952</c:v>
                </c:pt>
                <c:pt idx="160">
                  <c:v>38953</c:v>
                </c:pt>
                <c:pt idx="161">
                  <c:v>38954</c:v>
                </c:pt>
                <c:pt idx="162">
                  <c:v>38957</c:v>
                </c:pt>
                <c:pt idx="163">
                  <c:v>38958</c:v>
                </c:pt>
                <c:pt idx="164">
                  <c:v>38959</c:v>
                </c:pt>
                <c:pt idx="165">
                  <c:v>38960</c:v>
                </c:pt>
                <c:pt idx="166">
                  <c:v>38961</c:v>
                </c:pt>
                <c:pt idx="167">
                  <c:v>38964</c:v>
                </c:pt>
                <c:pt idx="168">
                  <c:v>38965</c:v>
                </c:pt>
                <c:pt idx="169">
                  <c:v>38966</c:v>
                </c:pt>
                <c:pt idx="170">
                  <c:v>38967</c:v>
                </c:pt>
                <c:pt idx="171">
                  <c:v>38968</c:v>
                </c:pt>
                <c:pt idx="172">
                  <c:v>38971</c:v>
                </c:pt>
                <c:pt idx="173">
                  <c:v>38972</c:v>
                </c:pt>
                <c:pt idx="174">
                  <c:v>38973</c:v>
                </c:pt>
                <c:pt idx="175">
                  <c:v>38974</c:v>
                </c:pt>
                <c:pt idx="176">
                  <c:v>38975</c:v>
                </c:pt>
                <c:pt idx="177">
                  <c:v>38978</c:v>
                </c:pt>
                <c:pt idx="178">
                  <c:v>38979</c:v>
                </c:pt>
                <c:pt idx="179">
                  <c:v>38980</c:v>
                </c:pt>
                <c:pt idx="180">
                  <c:v>38981</c:v>
                </c:pt>
                <c:pt idx="181">
                  <c:v>38982</c:v>
                </c:pt>
                <c:pt idx="182">
                  <c:v>38985</c:v>
                </c:pt>
                <c:pt idx="183">
                  <c:v>38986</c:v>
                </c:pt>
                <c:pt idx="184">
                  <c:v>38987</c:v>
                </c:pt>
                <c:pt idx="185">
                  <c:v>38988</c:v>
                </c:pt>
                <c:pt idx="186">
                  <c:v>38989</c:v>
                </c:pt>
                <c:pt idx="187">
                  <c:v>38992</c:v>
                </c:pt>
                <c:pt idx="188">
                  <c:v>38994</c:v>
                </c:pt>
                <c:pt idx="189">
                  <c:v>38999</c:v>
                </c:pt>
                <c:pt idx="190">
                  <c:v>39000</c:v>
                </c:pt>
                <c:pt idx="191">
                  <c:v>39001</c:v>
                </c:pt>
                <c:pt idx="192">
                  <c:v>39002</c:v>
                </c:pt>
                <c:pt idx="193">
                  <c:v>39003</c:v>
                </c:pt>
                <c:pt idx="194">
                  <c:v>39006</c:v>
                </c:pt>
                <c:pt idx="195">
                  <c:v>39007</c:v>
                </c:pt>
                <c:pt idx="196">
                  <c:v>39008</c:v>
                </c:pt>
                <c:pt idx="197">
                  <c:v>39009</c:v>
                </c:pt>
                <c:pt idx="198">
                  <c:v>39010</c:v>
                </c:pt>
                <c:pt idx="199">
                  <c:v>39013</c:v>
                </c:pt>
                <c:pt idx="200">
                  <c:v>39014</c:v>
                </c:pt>
                <c:pt idx="201">
                  <c:v>39015</c:v>
                </c:pt>
                <c:pt idx="202">
                  <c:v>39016</c:v>
                </c:pt>
                <c:pt idx="203">
                  <c:v>39017</c:v>
                </c:pt>
                <c:pt idx="204">
                  <c:v>39020</c:v>
                </c:pt>
                <c:pt idx="205">
                  <c:v>39021</c:v>
                </c:pt>
                <c:pt idx="206">
                  <c:v>39022</c:v>
                </c:pt>
                <c:pt idx="207">
                  <c:v>39023</c:v>
                </c:pt>
                <c:pt idx="208">
                  <c:v>39024</c:v>
                </c:pt>
                <c:pt idx="209">
                  <c:v>39027</c:v>
                </c:pt>
                <c:pt idx="210">
                  <c:v>39028</c:v>
                </c:pt>
                <c:pt idx="211">
                  <c:v>39029</c:v>
                </c:pt>
                <c:pt idx="212">
                  <c:v>39030</c:v>
                </c:pt>
                <c:pt idx="213">
                  <c:v>39031</c:v>
                </c:pt>
                <c:pt idx="214">
                  <c:v>39034</c:v>
                </c:pt>
                <c:pt idx="215">
                  <c:v>39035</c:v>
                </c:pt>
                <c:pt idx="216">
                  <c:v>39036</c:v>
                </c:pt>
                <c:pt idx="217">
                  <c:v>39037</c:v>
                </c:pt>
                <c:pt idx="218">
                  <c:v>39038</c:v>
                </c:pt>
                <c:pt idx="219">
                  <c:v>39041</c:v>
                </c:pt>
                <c:pt idx="220">
                  <c:v>39042</c:v>
                </c:pt>
                <c:pt idx="221">
                  <c:v>39043</c:v>
                </c:pt>
                <c:pt idx="222">
                  <c:v>39044</c:v>
                </c:pt>
                <c:pt idx="223">
                  <c:v>39045</c:v>
                </c:pt>
                <c:pt idx="224">
                  <c:v>39048</c:v>
                </c:pt>
                <c:pt idx="225">
                  <c:v>39049</c:v>
                </c:pt>
                <c:pt idx="226">
                  <c:v>39050</c:v>
                </c:pt>
                <c:pt idx="227">
                  <c:v>39051</c:v>
                </c:pt>
                <c:pt idx="228">
                  <c:v>39052</c:v>
                </c:pt>
                <c:pt idx="229">
                  <c:v>39055</c:v>
                </c:pt>
                <c:pt idx="230">
                  <c:v>39056</c:v>
                </c:pt>
                <c:pt idx="231">
                  <c:v>39057</c:v>
                </c:pt>
                <c:pt idx="232">
                  <c:v>39058</c:v>
                </c:pt>
                <c:pt idx="233">
                  <c:v>39059</c:v>
                </c:pt>
                <c:pt idx="234">
                  <c:v>39062</c:v>
                </c:pt>
                <c:pt idx="235">
                  <c:v>39063</c:v>
                </c:pt>
                <c:pt idx="236">
                  <c:v>39064</c:v>
                </c:pt>
                <c:pt idx="237">
                  <c:v>39065</c:v>
                </c:pt>
                <c:pt idx="238">
                  <c:v>39066</c:v>
                </c:pt>
                <c:pt idx="239">
                  <c:v>39069</c:v>
                </c:pt>
                <c:pt idx="240">
                  <c:v>39070</c:v>
                </c:pt>
                <c:pt idx="241">
                  <c:v>39071</c:v>
                </c:pt>
                <c:pt idx="242">
                  <c:v>39072</c:v>
                </c:pt>
                <c:pt idx="243">
                  <c:v>39073</c:v>
                </c:pt>
                <c:pt idx="244">
                  <c:v>39077</c:v>
                </c:pt>
                <c:pt idx="245">
                  <c:v>39078</c:v>
                </c:pt>
                <c:pt idx="246">
                  <c:v>39079</c:v>
                </c:pt>
              </c:numCache>
            </c:numRef>
          </c:cat>
          <c:val>
            <c:numRef>
              <c:f>태광산업!$F$2:$F$248</c:f>
              <c:numCache>
                <c:formatCode>0_ </c:formatCode>
                <c:ptCount val="247"/>
                <c:pt idx="0">
                  <c:v>127.18894009216589</c:v>
                </c:pt>
                <c:pt idx="1">
                  <c:v>127.41935483870968</c:v>
                </c:pt>
                <c:pt idx="2">
                  <c:v>128.11059907834095</c:v>
                </c:pt>
                <c:pt idx="3">
                  <c:v>131.33640552995391</c:v>
                </c:pt>
                <c:pt idx="4">
                  <c:v>139.40092165898619</c:v>
                </c:pt>
                <c:pt idx="5">
                  <c:v>143.77880184331798</c:v>
                </c:pt>
                <c:pt idx="6">
                  <c:v>143.77880184331798</c:v>
                </c:pt>
                <c:pt idx="7">
                  <c:v>152.07373271889398</c:v>
                </c:pt>
                <c:pt idx="8">
                  <c:v>150.46082949308757</c:v>
                </c:pt>
                <c:pt idx="9">
                  <c:v>149.3087557603686</c:v>
                </c:pt>
                <c:pt idx="10">
                  <c:v>150.92165898617515</c:v>
                </c:pt>
                <c:pt idx="11">
                  <c:v>149.3087557603686</c:v>
                </c:pt>
                <c:pt idx="12">
                  <c:v>147.46543778801848</c:v>
                </c:pt>
                <c:pt idx="13">
                  <c:v>148.15668202764977</c:v>
                </c:pt>
                <c:pt idx="14">
                  <c:v>154.60829493087559</c:v>
                </c:pt>
                <c:pt idx="15">
                  <c:v>157.83410138248851</c:v>
                </c:pt>
                <c:pt idx="16">
                  <c:v>156.91244239631339</c:v>
                </c:pt>
                <c:pt idx="17">
                  <c:v>153.22580645161293</c:v>
                </c:pt>
                <c:pt idx="18">
                  <c:v>156.68202764976962</c:v>
                </c:pt>
                <c:pt idx="19">
                  <c:v>156.68202764976962</c:v>
                </c:pt>
                <c:pt idx="20">
                  <c:v>154.60829493087559</c:v>
                </c:pt>
                <c:pt idx="21">
                  <c:v>155.29953917050688</c:v>
                </c:pt>
                <c:pt idx="22">
                  <c:v>156.45161290322582</c:v>
                </c:pt>
                <c:pt idx="23">
                  <c:v>151.61290322580641</c:v>
                </c:pt>
                <c:pt idx="24">
                  <c:v>143.31797235023043</c:v>
                </c:pt>
                <c:pt idx="25">
                  <c:v>141.24423963133637</c:v>
                </c:pt>
                <c:pt idx="26">
                  <c:v>140.09216589861751</c:v>
                </c:pt>
                <c:pt idx="27">
                  <c:v>135.02304147465441</c:v>
                </c:pt>
                <c:pt idx="28">
                  <c:v>136.17511520737324</c:v>
                </c:pt>
                <c:pt idx="29">
                  <c:v>130.41474654377879</c:v>
                </c:pt>
                <c:pt idx="30">
                  <c:v>132.94930875576037</c:v>
                </c:pt>
                <c:pt idx="31">
                  <c:v>131.33640552995391</c:v>
                </c:pt>
                <c:pt idx="32">
                  <c:v>132.94930875576037</c:v>
                </c:pt>
                <c:pt idx="33">
                  <c:v>134.5622119815668</c:v>
                </c:pt>
                <c:pt idx="34">
                  <c:v>142.16589861751154</c:v>
                </c:pt>
                <c:pt idx="35">
                  <c:v>139.86175115207377</c:v>
                </c:pt>
                <c:pt idx="36">
                  <c:v>137.78801843317976</c:v>
                </c:pt>
                <c:pt idx="37">
                  <c:v>143.54838709677421</c:v>
                </c:pt>
                <c:pt idx="38">
                  <c:v>141.24423963133637</c:v>
                </c:pt>
                <c:pt idx="39">
                  <c:v>143.77880184331798</c:v>
                </c:pt>
                <c:pt idx="40">
                  <c:v>143.77880184331798</c:v>
                </c:pt>
                <c:pt idx="41">
                  <c:v>143.08755760368663</c:v>
                </c:pt>
                <c:pt idx="42">
                  <c:v>135.94470046082947</c:v>
                </c:pt>
                <c:pt idx="43">
                  <c:v>142.16589861751154</c:v>
                </c:pt>
                <c:pt idx="44">
                  <c:v>139.17050691244239</c:v>
                </c:pt>
                <c:pt idx="45">
                  <c:v>138.94009216589859</c:v>
                </c:pt>
                <c:pt idx="46">
                  <c:v>139.17050691244239</c:v>
                </c:pt>
                <c:pt idx="47">
                  <c:v>138.94009216589859</c:v>
                </c:pt>
                <c:pt idx="48">
                  <c:v>138.01843317972353</c:v>
                </c:pt>
                <c:pt idx="49">
                  <c:v>137.55760368663599</c:v>
                </c:pt>
                <c:pt idx="50">
                  <c:v>140.32258064516131</c:v>
                </c:pt>
                <c:pt idx="51">
                  <c:v>137.32718894009224</c:v>
                </c:pt>
                <c:pt idx="52">
                  <c:v>137.55760368663599</c:v>
                </c:pt>
                <c:pt idx="53">
                  <c:v>136.86635944700464</c:v>
                </c:pt>
                <c:pt idx="54">
                  <c:v>135.48387096774192</c:v>
                </c:pt>
                <c:pt idx="55">
                  <c:v>132.25806451612902</c:v>
                </c:pt>
                <c:pt idx="56">
                  <c:v>131.33640552995391</c:v>
                </c:pt>
                <c:pt idx="57">
                  <c:v>134.33179723502306</c:v>
                </c:pt>
                <c:pt idx="58">
                  <c:v>135.25345622119812</c:v>
                </c:pt>
                <c:pt idx="59">
                  <c:v>133.87096774193549</c:v>
                </c:pt>
                <c:pt idx="60">
                  <c:v>134.79262672811058</c:v>
                </c:pt>
                <c:pt idx="61">
                  <c:v>132.71889400921657</c:v>
                </c:pt>
                <c:pt idx="62">
                  <c:v>132.94930875576037</c:v>
                </c:pt>
                <c:pt idx="63">
                  <c:v>132.94930875576037</c:v>
                </c:pt>
                <c:pt idx="64">
                  <c:v>132.25806451612902</c:v>
                </c:pt>
                <c:pt idx="65">
                  <c:v>132.48847926267285</c:v>
                </c:pt>
                <c:pt idx="66">
                  <c:v>132.71889400921657</c:v>
                </c:pt>
                <c:pt idx="67">
                  <c:v>133.41013824884791</c:v>
                </c:pt>
                <c:pt idx="68">
                  <c:v>133.87096774193549</c:v>
                </c:pt>
                <c:pt idx="69">
                  <c:v>133.17972350230411</c:v>
                </c:pt>
                <c:pt idx="70">
                  <c:v>132.25806451612902</c:v>
                </c:pt>
                <c:pt idx="71">
                  <c:v>132.94930875576037</c:v>
                </c:pt>
                <c:pt idx="72">
                  <c:v>133.64055299539169</c:v>
                </c:pt>
                <c:pt idx="73">
                  <c:v>132.48847926267285</c:v>
                </c:pt>
                <c:pt idx="74">
                  <c:v>132.48847926267285</c:v>
                </c:pt>
                <c:pt idx="75">
                  <c:v>132.25806451612902</c:v>
                </c:pt>
                <c:pt idx="76">
                  <c:v>131.33640552995391</c:v>
                </c:pt>
                <c:pt idx="77">
                  <c:v>131.10599078341014</c:v>
                </c:pt>
                <c:pt idx="78">
                  <c:v>130.41474654377879</c:v>
                </c:pt>
                <c:pt idx="79">
                  <c:v>131.33640552995391</c:v>
                </c:pt>
                <c:pt idx="80">
                  <c:v>132.48847926267285</c:v>
                </c:pt>
                <c:pt idx="81">
                  <c:v>134.5622119815668</c:v>
                </c:pt>
                <c:pt idx="82">
                  <c:v>135.94470046082947</c:v>
                </c:pt>
                <c:pt idx="83">
                  <c:v>140.55299539170508</c:v>
                </c:pt>
                <c:pt idx="84">
                  <c:v>141.47465437788014</c:v>
                </c:pt>
                <c:pt idx="85">
                  <c:v>141.93548387096774</c:v>
                </c:pt>
                <c:pt idx="86">
                  <c:v>139.40092165898619</c:v>
                </c:pt>
                <c:pt idx="87">
                  <c:v>139.40092165898619</c:v>
                </c:pt>
                <c:pt idx="88">
                  <c:v>139.40092165898619</c:v>
                </c:pt>
                <c:pt idx="89">
                  <c:v>143.08755760368663</c:v>
                </c:pt>
                <c:pt idx="90">
                  <c:v>141.70506912442391</c:v>
                </c:pt>
                <c:pt idx="91">
                  <c:v>141.70506912442391</c:v>
                </c:pt>
                <c:pt idx="92">
                  <c:v>137.55760368663599</c:v>
                </c:pt>
                <c:pt idx="93">
                  <c:v>138.47926267281102</c:v>
                </c:pt>
                <c:pt idx="94">
                  <c:v>132.94930875576037</c:v>
                </c:pt>
                <c:pt idx="95">
                  <c:v>135.25345622119812</c:v>
                </c:pt>
                <c:pt idx="96">
                  <c:v>134.33179723502306</c:v>
                </c:pt>
                <c:pt idx="97">
                  <c:v>135.25345622119812</c:v>
                </c:pt>
                <c:pt idx="98">
                  <c:v>138.94009216589859</c:v>
                </c:pt>
                <c:pt idx="99">
                  <c:v>136.40552995391707</c:v>
                </c:pt>
                <c:pt idx="100">
                  <c:v>135.48387096774192</c:v>
                </c:pt>
                <c:pt idx="101">
                  <c:v>132.71889400921657</c:v>
                </c:pt>
                <c:pt idx="102">
                  <c:v>136.63594470046081</c:v>
                </c:pt>
                <c:pt idx="103">
                  <c:v>130.64516129032251</c:v>
                </c:pt>
                <c:pt idx="104">
                  <c:v>129.03225806451613</c:v>
                </c:pt>
                <c:pt idx="105">
                  <c:v>126.72811059907833</c:v>
                </c:pt>
                <c:pt idx="106">
                  <c:v>124.42396313364054</c:v>
                </c:pt>
                <c:pt idx="107">
                  <c:v>113.13364055299539</c:v>
                </c:pt>
                <c:pt idx="108">
                  <c:v>114.28571428571429</c:v>
                </c:pt>
                <c:pt idx="109">
                  <c:v>113.36405529953917</c:v>
                </c:pt>
                <c:pt idx="110">
                  <c:v>110.59907834101384</c:v>
                </c:pt>
                <c:pt idx="111">
                  <c:v>111.52073732718891</c:v>
                </c:pt>
                <c:pt idx="112">
                  <c:v>108.75576036866357</c:v>
                </c:pt>
                <c:pt idx="113">
                  <c:v>112.90322580645162</c:v>
                </c:pt>
                <c:pt idx="114">
                  <c:v>108.87096774193547</c:v>
                </c:pt>
                <c:pt idx="115">
                  <c:v>106.10599078341014</c:v>
                </c:pt>
                <c:pt idx="116">
                  <c:v>105.06912442396313</c:v>
                </c:pt>
                <c:pt idx="117">
                  <c:v>110.59907834101384</c:v>
                </c:pt>
                <c:pt idx="118">
                  <c:v>110.59907834101384</c:v>
                </c:pt>
                <c:pt idx="119">
                  <c:v>111.52073732718891</c:v>
                </c:pt>
                <c:pt idx="120">
                  <c:v>111.05990783410137</c:v>
                </c:pt>
                <c:pt idx="121">
                  <c:v>111.05990783410137</c:v>
                </c:pt>
                <c:pt idx="122">
                  <c:v>114.05529953917052</c:v>
                </c:pt>
                <c:pt idx="123">
                  <c:v>116.35944700460828</c:v>
                </c:pt>
                <c:pt idx="124">
                  <c:v>113.94009216589862</c:v>
                </c:pt>
                <c:pt idx="125">
                  <c:v>111.17511520737327</c:v>
                </c:pt>
                <c:pt idx="126">
                  <c:v>107.60368663594471</c:v>
                </c:pt>
                <c:pt idx="127">
                  <c:v>107.60368663594471</c:v>
                </c:pt>
                <c:pt idx="128">
                  <c:v>107.71889400921661</c:v>
                </c:pt>
                <c:pt idx="129">
                  <c:v>108.29493087557604</c:v>
                </c:pt>
                <c:pt idx="130">
                  <c:v>107.60368663594471</c:v>
                </c:pt>
                <c:pt idx="131">
                  <c:v>106.10599078341014</c:v>
                </c:pt>
                <c:pt idx="132">
                  <c:v>105.76036866359445</c:v>
                </c:pt>
                <c:pt idx="133">
                  <c:v>99.308755760368655</c:v>
                </c:pt>
                <c:pt idx="134">
                  <c:v>94.930875576036854</c:v>
                </c:pt>
                <c:pt idx="135">
                  <c:v>94.585253456221182</c:v>
                </c:pt>
                <c:pt idx="136">
                  <c:v>99.07834101382484</c:v>
                </c:pt>
                <c:pt idx="137">
                  <c:v>98.847926267281125</c:v>
                </c:pt>
                <c:pt idx="138">
                  <c:v>99.769585253456199</c:v>
                </c:pt>
                <c:pt idx="139">
                  <c:v>104.83870967741935</c:v>
                </c:pt>
                <c:pt idx="140">
                  <c:v>101.38248847926268</c:v>
                </c:pt>
                <c:pt idx="141">
                  <c:v>105.06912442396313</c:v>
                </c:pt>
                <c:pt idx="142">
                  <c:v>103.68663594470047</c:v>
                </c:pt>
                <c:pt idx="143">
                  <c:v>105.76036866359445</c:v>
                </c:pt>
                <c:pt idx="144">
                  <c:v>103.68663594470047</c:v>
                </c:pt>
                <c:pt idx="145">
                  <c:v>103.68663594470047</c:v>
                </c:pt>
                <c:pt idx="146">
                  <c:v>101.49769585253455</c:v>
                </c:pt>
                <c:pt idx="147">
                  <c:v>102.53456221198157</c:v>
                </c:pt>
                <c:pt idx="148">
                  <c:v>100.80645161290322</c:v>
                </c:pt>
                <c:pt idx="149">
                  <c:v>105.52995391705068</c:v>
                </c:pt>
                <c:pt idx="150">
                  <c:v>103.91705069124427</c:v>
                </c:pt>
                <c:pt idx="151">
                  <c:v>101.26728110599079</c:v>
                </c:pt>
                <c:pt idx="152">
                  <c:v>101.15207373271886</c:v>
                </c:pt>
                <c:pt idx="153">
                  <c:v>101.15207373271886</c:v>
                </c:pt>
                <c:pt idx="154">
                  <c:v>101.26728110599079</c:v>
                </c:pt>
                <c:pt idx="155">
                  <c:v>100.57603686635943</c:v>
                </c:pt>
                <c:pt idx="156">
                  <c:v>100.57603686635943</c:v>
                </c:pt>
                <c:pt idx="157">
                  <c:v>99.423963133640555</c:v>
                </c:pt>
                <c:pt idx="158">
                  <c:v>100</c:v>
                </c:pt>
                <c:pt idx="159">
                  <c:v>114.97695852534562</c:v>
                </c:pt>
                <c:pt idx="160">
                  <c:v>132.02764976958525</c:v>
                </c:pt>
                <c:pt idx="161">
                  <c:v>143.31797235023043</c:v>
                </c:pt>
                <c:pt idx="162">
                  <c:v>164.74654377880179</c:v>
                </c:pt>
                <c:pt idx="163">
                  <c:v>189.40092165898619</c:v>
                </c:pt>
                <c:pt idx="164">
                  <c:v>161.05990783410138</c:v>
                </c:pt>
                <c:pt idx="165">
                  <c:v>162.90322580645162</c:v>
                </c:pt>
                <c:pt idx="166">
                  <c:v>151.38248847926272</c:v>
                </c:pt>
                <c:pt idx="167">
                  <c:v>151.61290322580641</c:v>
                </c:pt>
                <c:pt idx="168">
                  <c:v>152.53456221198152</c:v>
                </c:pt>
                <c:pt idx="169">
                  <c:v>150.46082949308757</c:v>
                </c:pt>
                <c:pt idx="170">
                  <c:v>151.38248847926272</c:v>
                </c:pt>
                <c:pt idx="171">
                  <c:v>151.38248847926272</c:v>
                </c:pt>
                <c:pt idx="172">
                  <c:v>150.92165898617515</c:v>
                </c:pt>
                <c:pt idx="173">
                  <c:v>173.50230414746545</c:v>
                </c:pt>
                <c:pt idx="174">
                  <c:v>169.58525345622121</c:v>
                </c:pt>
                <c:pt idx="175">
                  <c:v>163.59447004608293</c:v>
                </c:pt>
                <c:pt idx="176">
                  <c:v>162.21198156682021</c:v>
                </c:pt>
                <c:pt idx="177">
                  <c:v>163.36405529953913</c:v>
                </c:pt>
                <c:pt idx="178">
                  <c:v>187.55760368663599</c:v>
                </c:pt>
                <c:pt idx="179">
                  <c:v>184.33179723502306</c:v>
                </c:pt>
                <c:pt idx="180">
                  <c:v>178.34101382488478</c:v>
                </c:pt>
                <c:pt idx="181">
                  <c:v>178.57142857142861</c:v>
                </c:pt>
                <c:pt idx="182">
                  <c:v>184.5622119815668</c:v>
                </c:pt>
                <c:pt idx="183">
                  <c:v>184.79262672811058</c:v>
                </c:pt>
                <c:pt idx="184">
                  <c:v>189.63133640553002</c:v>
                </c:pt>
                <c:pt idx="185">
                  <c:v>188.01843317972353</c:v>
                </c:pt>
                <c:pt idx="186">
                  <c:v>187.55760368663599</c:v>
                </c:pt>
                <c:pt idx="187">
                  <c:v>188.70967741935482</c:v>
                </c:pt>
                <c:pt idx="188">
                  <c:v>179.72350230414739</c:v>
                </c:pt>
                <c:pt idx="189">
                  <c:v>177.41935483870964</c:v>
                </c:pt>
                <c:pt idx="190">
                  <c:v>178.11059907834095</c:v>
                </c:pt>
                <c:pt idx="191">
                  <c:v>179.49308755760376</c:v>
                </c:pt>
                <c:pt idx="192">
                  <c:v>177.88018433179724</c:v>
                </c:pt>
                <c:pt idx="193">
                  <c:v>183.87096774193549</c:v>
                </c:pt>
                <c:pt idx="194">
                  <c:v>180.87557603686633</c:v>
                </c:pt>
                <c:pt idx="195">
                  <c:v>180.87557603686633</c:v>
                </c:pt>
                <c:pt idx="196">
                  <c:v>182.02764976958525</c:v>
                </c:pt>
                <c:pt idx="197">
                  <c:v>181.56682027649768</c:v>
                </c:pt>
                <c:pt idx="198">
                  <c:v>183.41013824884791</c:v>
                </c:pt>
                <c:pt idx="199">
                  <c:v>182.02764976958525</c:v>
                </c:pt>
                <c:pt idx="200">
                  <c:v>180.41474654377879</c:v>
                </c:pt>
                <c:pt idx="201">
                  <c:v>179.72350230414739</c:v>
                </c:pt>
                <c:pt idx="202">
                  <c:v>178.57142857142861</c:v>
                </c:pt>
                <c:pt idx="203">
                  <c:v>179.03225806451613</c:v>
                </c:pt>
                <c:pt idx="204">
                  <c:v>178.57142857142861</c:v>
                </c:pt>
                <c:pt idx="205">
                  <c:v>182.71889400921657</c:v>
                </c:pt>
                <c:pt idx="206">
                  <c:v>182.94930875576037</c:v>
                </c:pt>
                <c:pt idx="207">
                  <c:v>182.94930875576037</c:v>
                </c:pt>
                <c:pt idx="208">
                  <c:v>180.87557603686633</c:v>
                </c:pt>
                <c:pt idx="209">
                  <c:v>179.72350230414739</c:v>
                </c:pt>
                <c:pt idx="210">
                  <c:v>179.72350230414739</c:v>
                </c:pt>
                <c:pt idx="211">
                  <c:v>179.2626728110599</c:v>
                </c:pt>
                <c:pt idx="212">
                  <c:v>179.03225806451613</c:v>
                </c:pt>
                <c:pt idx="213">
                  <c:v>176.95852534562218</c:v>
                </c:pt>
                <c:pt idx="214">
                  <c:v>172.81105990783414</c:v>
                </c:pt>
                <c:pt idx="215">
                  <c:v>168.20276497695849</c:v>
                </c:pt>
                <c:pt idx="216">
                  <c:v>165.89861751152077</c:v>
                </c:pt>
                <c:pt idx="217">
                  <c:v>165.66820276497694</c:v>
                </c:pt>
                <c:pt idx="218">
                  <c:v>166.589861751152</c:v>
                </c:pt>
                <c:pt idx="219">
                  <c:v>164.28571428571428</c:v>
                </c:pt>
                <c:pt idx="220">
                  <c:v>162.21198156682021</c:v>
                </c:pt>
                <c:pt idx="221">
                  <c:v>176.72811059907835</c:v>
                </c:pt>
                <c:pt idx="222">
                  <c:v>171.19815668202764</c:v>
                </c:pt>
                <c:pt idx="223">
                  <c:v>173.963133640553</c:v>
                </c:pt>
                <c:pt idx="224">
                  <c:v>170.04608294930873</c:v>
                </c:pt>
                <c:pt idx="225">
                  <c:v>165.66820276497694</c:v>
                </c:pt>
                <c:pt idx="226">
                  <c:v>168.20276497695849</c:v>
                </c:pt>
                <c:pt idx="227">
                  <c:v>171.42857142857142</c:v>
                </c:pt>
                <c:pt idx="228">
                  <c:v>165.43778801843325</c:v>
                </c:pt>
                <c:pt idx="229">
                  <c:v>164.51612903225808</c:v>
                </c:pt>
                <c:pt idx="230">
                  <c:v>166.35944700460831</c:v>
                </c:pt>
                <c:pt idx="231">
                  <c:v>168.43317972350229</c:v>
                </c:pt>
                <c:pt idx="232">
                  <c:v>170.50691244239633</c:v>
                </c:pt>
                <c:pt idx="233">
                  <c:v>167.51152073732715</c:v>
                </c:pt>
                <c:pt idx="234">
                  <c:v>167.05069124423963</c:v>
                </c:pt>
                <c:pt idx="235">
                  <c:v>162.90322580645162</c:v>
                </c:pt>
                <c:pt idx="236">
                  <c:v>165.89861751152077</c:v>
                </c:pt>
                <c:pt idx="237">
                  <c:v>190.78341013824883</c:v>
                </c:pt>
                <c:pt idx="238">
                  <c:v>188.94009216589859</c:v>
                </c:pt>
                <c:pt idx="239">
                  <c:v>190.09216589861751</c:v>
                </c:pt>
                <c:pt idx="240">
                  <c:v>190.09216589861751</c:v>
                </c:pt>
                <c:pt idx="241">
                  <c:v>191.93548387096774</c:v>
                </c:pt>
                <c:pt idx="242">
                  <c:v>202.53456221198155</c:v>
                </c:pt>
                <c:pt idx="243">
                  <c:v>206.91244239631337</c:v>
                </c:pt>
                <c:pt idx="244">
                  <c:v>211.75115207373273</c:v>
                </c:pt>
                <c:pt idx="245">
                  <c:v>207.14285714285714</c:v>
                </c:pt>
                <c:pt idx="246">
                  <c:v>209.67741935483869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태광산업!$G$1</c:f>
              <c:strCache>
                <c:ptCount val="1"/>
                <c:pt idx="0">
                  <c:v>KOSPI</c:v>
                </c:pt>
              </c:strCache>
            </c:strRef>
          </c:tx>
          <c:spPr>
            <a:ln w="2981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태광산업!$E$2:$E$248</c:f>
              <c:numCache>
                <c:formatCode>yyyy/mm/dd</c:formatCode>
                <c:ptCount val="247"/>
                <c:pt idx="0">
                  <c:v>38719</c:v>
                </c:pt>
                <c:pt idx="1">
                  <c:v>38720</c:v>
                </c:pt>
                <c:pt idx="2">
                  <c:v>38721</c:v>
                </c:pt>
                <c:pt idx="3">
                  <c:v>38722</c:v>
                </c:pt>
                <c:pt idx="4">
                  <c:v>38723</c:v>
                </c:pt>
                <c:pt idx="5">
                  <c:v>38726</c:v>
                </c:pt>
                <c:pt idx="6">
                  <c:v>38727</c:v>
                </c:pt>
                <c:pt idx="7">
                  <c:v>38728</c:v>
                </c:pt>
                <c:pt idx="8">
                  <c:v>38729</c:v>
                </c:pt>
                <c:pt idx="9">
                  <c:v>38730</c:v>
                </c:pt>
                <c:pt idx="10">
                  <c:v>38733</c:v>
                </c:pt>
                <c:pt idx="11">
                  <c:v>38734</c:v>
                </c:pt>
                <c:pt idx="12">
                  <c:v>38735</c:v>
                </c:pt>
                <c:pt idx="13">
                  <c:v>38736</c:v>
                </c:pt>
                <c:pt idx="14">
                  <c:v>38737</c:v>
                </c:pt>
                <c:pt idx="15">
                  <c:v>38740</c:v>
                </c:pt>
                <c:pt idx="16">
                  <c:v>38741</c:v>
                </c:pt>
                <c:pt idx="17">
                  <c:v>38742</c:v>
                </c:pt>
                <c:pt idx="18">
                  <c:v>38743</c:v>
                </c:pt>
                <c:pt idx="19">
                  <c:v>38744</c:v>
                </c:pt>
                <c:pt idx="20">
                  <c:v>38748</c:v>
                </c:pt>
                <c:pt idx="21">
                  <c:v>38749</c:v>
                </c:pt>
                <c:pt idx="22">
                  <c:v>38750</c:v>
                </c:pt>
                <c:pt idx="23">
                  <c:v>38751</c:v>
                </c:pt>
                <c:pt idx="24">
                  <c:v>38754</c:v>
                </c:pt>
                <c:pt idx="25">
                  <c:v>38755</c:v>
                </c:pt>
                <c:pt idx="26">
                  <c:v>38756</c:v>
                </c:pt>
                <c:pt idx="27">
                  <c:v>38757</c:v>
                </c:pt>
                <c:pt idx="28">
                  <c:v>38758</c:v>
                </c:pt>
                <c:pt idx="29">
                  <c:v>38761</c:v>
                </c:pt>
                <c:pt idx="30">
                  <c:v>38762</c:v>
                </c:pt>
                <c:pt idx="31">
                  <c:v>38763</c:v>
                </c:pt>
                <c:pt idx="32">
                  <c:v>38764</c:v>
                </c:pt>
                <c:pt idx="33">
                  <c:v>38765</c:v>
                </c:pt>
                <c:pt idx="34">
                  <c:v>38768</c:v>
                </c:pt>
                <c:pt idx="35">
                  <c:v>38769</c:v>
                </c:pt>
                <c:pt idx="36">
                  <c:v>38770</c:v>
                </c:pt>
                <c:pt idx="37">
                  <c:v>38771</c:v>
                </c:pt>
                <c:pt idx="38">
                  <c:v>38772</c:v>
                </c:pt>
                <c:pt idx="39">
                  <c:v>38775</c:v>
                </c:pt>
                <c:pt idx="40">
                  <c:v>38776</c:v>
                </c:pt>
                <c:pt idx="41">
                  <c:v>38778</c:v>
                </c:pt>
                <c:pt idx="42">
                  <c:v>38779</c:v>
                </c:pt>
                <c:pt idx="43">
                  <c:v>38782</c:v>
                </c:pt>
                <c:pt idx="44">
                  <c:v>38783</c:v>
                </c:pt>
                <c:pt idx="45">
                  <c:v>38784</c:v>
                </c:pt>
                <c:pt idx="46">
                  <c:v>38785</c:v>
                </c:pt>
                <c:pt idx="47">
                  <c:v>38786</c:v>
                </c:pt>
                <c:pt idx="48">
                  <c:v>38789</c:v>
                </c:pt>
                <c:pt idx="49">
                  <c:v>38790</c:v>
                </c:pt>
                <c:pt idx="50">
                  <c:v>38791</c:v>
                </c:pt>
                <c:pt idx="51">
                  <c:v>38792</c:v>
                </c:pt>
                <c:pt idx="52">
                  <c:v>38793</c:v>
                </c:pt>
                <c:pt idx="53">
                  <c:v>38796</c:v>
                </c:pt>
                <c:pt idx="54">
                  <c:v>38797</c:v>
                </c:pt>
                <c:pt idx="55">
                  <c:v>38798</c:v>
                </c:pt>
                <c:pt idx="56">
                  <c:v>38799</c:v>
                </c:pt>
                <c:pt idx="57">
                  <c:v>38800</c:v>
                </c:pt>
                <c:pt idx="58">
                  <c:v>38803</c:v>
                </c:pt>
                <c:pt idx="59">
                  <c:v>38804</c:v>
                </c:pt>
                <c:pt idx="60">
                  <c:v>38805</c:v>
                </c:pt>
                <c:pt idx="61">
                  <c:v>38806</c:v>
                </c:pt>
                <c:pt idx="62">
                  <c:v>38807</c:v>
                </c:pt>
                <c:pt idx="63">
                  <c:v>38810</c:v>
                </c:pt>
                <c:pt idx="64">
                  <c:v>38811</c:v>
                </c:pt>
                <c:pt idx="65">
                  <c:v>38812</c:v>
                </c:pt>
                <c:pt idx="66">
                  <c:v>38813</c:v>
                </c:pt>
                <c:pt idx="67">
                  <c:v>38814</c:v>
                </c:pt>
                <c:pt idx="68">
                  <c:v>38817</c:v>
                </c:pt>
                <c:pt idx="69">
                  <c:v>38818</c:v>
                </c:pt>
                <c:pt idx="70">
                  <c:v>38819</c:v>
                </c:pt>
                <c:pt idx="71">
                  <c:v>38820</c:v>
                </c:pt>
                <c:pt idx="72">
                  <c:v>38821</c:v>
                </c:pt>
                <c:pt idx="73">
                  <c:v>38824</c:v>
                </c:pt>
                <c:pt idx="74">
                  <c:v>38825</c:v>
                </c:pt>
                <c:pt idx="75">
                  <c:v>38826</c:v>
                </c:pt>
                <c:pt idx="76">
                  <c:v>38827</c:v>
                </c:pt>
                <c:pt idx="77">
                  <c:v>38828</c:v>
                </c:pt>
                <c:pt idx="78">
                  <c:v>38831</c:v>
                </c:pt>
                <c:pt idx="79">
                  <c:v>38832</c:v>
                </c:pt>
                <c:pt idx="80">
                  <c:v>38833</c:v>
                </c:pt>
                <c:pt idx="81">
                  <c:v>38834</c:v>
                </c:pt>
                <c:pt idx="82">
                  <c:v>38835</c:v>
                </c:pt>
                <c:pt idx="83">
                  <c:v>38839</c:v>
                </c:pt>
                <c:pt idx="84">
                  <c:v>38840</c:v>
                </c:pt>
                <c:pt idx="85">
                  <c:v>38841</c:v>
                </c:pt>
                <c:pt idx="86">
                  <c:v>38845</c:v>
                </c:pt>
                <c:pt idx="87">
                  <c:v>38846</c:v>
                </c:pt>
                <c:pt idx="88">
                  <c:v>38847</c:v>
                </c:pt>
                <c:pt idx="89">
                  <c:v>38848</c:v>
                </c:pt>
                <c:pt idx="90">
                  <c:v>38849</c:v>
                </c:pt>
                <c:pt idx="91">
                  <c:v>38852</c:v>
                </c:pt>
                <c:pt idx="92">
                  <c:v>38853</c:v>
                </c:pt>
                <c:pt idx="93">
                  <c:v>38854</c:v>
                </c:pt>
                <c:pt idx="94">
                  <c:v>38855</c:v>
                </c:pt>
                <c:pt idx="95">
                  <c:v>38856</c:v>
                </c:pt>
                <c:pt idx="96">
                  <c:v>38859</c:v>
                </c:pt>
                <c:pt idx="97">
                  <c:v>38860</c:v>
                </c:pt>
                <c:pt idx="98">
                  <c:v>38861</c:v>
                </c:pt>
                <c:pt idx="99">
                  <c:v>38862</c:v>
                </c:pt>
                <c:pt idx="100">
                  <c:v>38863</c:v>
                </c:pt>
                <c:pt idx="101">
                  <c:v>38866</c:v>
                </c:pt>
                <c:pt idx="102">
                  <c:v>38867</c:v>
                </c:pt>
                <c:pt idx="103">
                  <c:v>38869</c:v>
                </c:pt>
                <c:pt idx="104">
                  <c:v>38870</c:v>
                </c:pt>
                <c:pt idx="105">
                  <c:v>38873</c:v>
                </c:pt>
                <c:pt idx="106">
                  <c:v>38875</c:v>
                </c:pt>
                <c:pt idx="107">
                  <c:v>38876</c:v>
                </c:pt>
                <c:pt idx="108">
                  <c:v>38877</c:v>
                </c:pt>
                <c:pt idx="109">
                  <c:v>38880</c:v>
                </c:pt>
                <c:pt idx="110">
                  <c:v>38881</c:v>
                </c:pt>
                <c:pt idx="111">
                  <c:v>38882</c:v>
                </c:pt>
                <c:pt idx="112">
                  <c:v>38883</c:v>
                </c:pt>
                <c:pt idx="113">
                  <c:v>38884</c:v>
                </c:pt>
                <c:pt idx="114">
                  <c:v>38887</c:v>
                </c:pt>
                <c:pt idx="115">
                  <c:v>38888</c:v>
                </c:pt>
                <c:pt idx="116">
                  <c:v>38889</c:v>
                </c:pt>
                <c:pt idx="117">
                  <c:v>38890</c:v>
                </c:pt>
                <c:pt idx="118">
                  <c:v>38891</c:v>
                </c:pt>
                <c:pt idx="119">
                  <c:v>38894</c:v>
                </c:pt>
                <c:pt idx="120">
                  <c:v>38895</c:v>
                </c:pt>
                <c:pt idx="121">
                  <c:v>38896</c:v>
                </c:pt>
                <c:pt idx="122">
                  <c:v>38897</c:v>
                </c:pt>
                <c:pt idx="123">
                  <c:v>38898</c:v>
                </c:pt>
                <c:pt idx="124">
                  <c:v>38901</c:v>
                </c:pt>
                <c:pt idx="125">
                  <c:v>38902</c:v>
                </c:pt>
                <c:pt idx="126">
                  <c:v>38903</c:v>
                </c:pt>
                <c:pt idx="127">
                  <c:v>38904</c:v>
                </c:pt>
                <c:pt idx="128">
                  <c:v>38905</c:v>
                </c:pt>
                <c:pt idx="129">
                  <c:v>38908</c:v>
                </c:pt>
                <c:pt idx="130">
                  <c:v>38909</c:v>
                </c:pt>
                <c:pt idx="131">
                  <c:v>38910</c:v>
                </c:pt>
                <c:pt idx="132">
                  <c:v>38911</c:v>
                </c:pt>
                <c:pt idx="133">
                  <c:v>38912</c:v>
                </c:pt>
                <c:pt idx="134">
                  <c:v>38916</c:v>
                </c:pt>
                <c:pt idx="135">
                  <c:v>38917</c:v>
                </c:pt>
                <c:pt idx="136">
                  <c:v>38918</c:v>
                </c:pt>
                <c:pt idx="137">
                  <c:v>38919</c:v>
                </c:pt>
                <c:pt idx="138">
                  <c:v>38922</c:v>
                </c:pt>
                <c:pt idx="139">
                  <c:v>38923</c:v>
                </c:pt>
                <c:pt idx="140">
                  <c:v>38924</c:v>
                </c:pt>
                <c:pt idx="141">
                  <c:v>38925</c:v>
                </c:pt>
                <c:pt idx="142">
                  <c:v>38926</c:v>
                </c:pt>
                <c:pt idx="143">
                  <c:v>38929</c:v>
                </c:pt>
                <c:pt idx="144">
                  <c:v>38930</c:v>
                </c:pt>
                <c:pt idx="145">
                  <c:v>38931</c:v>
                </c:pt>
                <c:pt idx="146">
                  <c:v>38932</c:v>
                </c:pt>
                <c:pt idx="147">
                  <c:v>38933</c:v>
                </c:pt>
                <c:pt idx="148">
                  <c:v>38936</c:v>
                </c:pt>
                <c:pt idx="149">
                  <c:v>38937</c:v>
                </c:pt>
                <c:pt idx="150">
                  <c:v>38938</c:v>
                </c:pt>
                <c:pt idx="151">
                  <c:v>38939</c:v>
                </c:pt>
                <c:pt idx="152">
                  <c:v>38940</c:v>
                </c:pt>
                <c:pt idx="153">
                  <c:v>38943</c:v>
                </c:pt>
                <c:pt idx="154">
                  <c:v>38945</c:v>
                </c:pt>
                <c:pt idx="155">
                  <c:v>38946</c:v>
                </c:pt>
                <c:pt idx="156">
                  <c:v>38947</c:v>
                </c:pt>
                <c:pt idx="157">
                  <c:v>38950</c:v>
                </c:pt>
                <c:pt idx="158">
                  <c:v>38951</c:v>
                </c:pt>
                <c:pt idx="159">
                  <c:v>38952</c:v>
                </c:pt>
                <c:pt idx="160">
                  <c:v>38953</c:v>
                </c:pt>
                <c:pt idx="161">
                  <c:v>38954</c:v>
                </c:pt>
                <c:pt idx="162">
                  <c:v>38957</c:v>
                </c:pt>
                <c:pt idx="163">
                  <c:v>38958</c:v>
                </c:pt>
                <c:pt idx="164">
                  <c:v>38959</c:v>
                </c:pt>
                <c:pt idx="165">
                  <c:v>38960</c:v>
                </c:pt>
                <c:pt idx="166">
                  <c:v>38961</c:v>
                </c:pt>
                <c:pt idx="167">
                  <c:v>38964</c:v>
                </c:pt>
                <c:pt idx="168">
                  <c:v>38965</c:v>
                </c:pt>
                <c:pt idx="169">
                  <c:v>38966</c:v>
                </c:pt>
                <c:pt idx="170">
                  <c:v>38967</c:v>
                </c:pt>
                <c:pt idx="171">
                  <c:v>38968</c:v>
                </c:pt>
                <c:pt idx="172">
                  <c:v>38971</c:v>
                </c:pt>
                <c:pt idx="173">
                  <c:v>38972</c:v>
                </c:pt>
                <c:pt idx="174">
                  <c:v>38973</c:v>
                </c:pt>
                <c:pt idx="175">
                  <c:v>38974</c:v>
                </c:pt>
                <c:pt idx="176">
                  <c:v>38975</c:v>
                </c:pt>
                <c:pt idx="177">
                  <c:v>38978</c:v>
                </c:pt>
                <c:pt idx="178">
                  <c:v>38979</c:v>
                </c:pt>
                <c:pt idx="179">
                  <c:v>38980</c:v>
                </c:pt>
                <c:pt idx="180">
                  <c:v>38981</c:v>
                </c:pt>
                <c:pt idx="181">
                  <c:v>38982</c:v>
                </c:pt>
                <c:pt idx="182">
                  <c:v>38985</c:v>
                </c:pt>
                <c:pt idx="183">
                  <c:v>38986</c:v>
                </c:pt>
                <c:pt idx="184">
                  <c:v>38987</c:v>
                </c:pt>
                <c:pt idx="185">
                  <c:v>38988</c:v>
                </c:pt>
                <c:pt idx="186">
                  <c:v>38989</c:v>
                </c:pt>
                <c:pt idx="187">
                  <c:v>38992</c:v>
                </c:pt>
                <c:pt idx="188">
                  <c:v>38994</c:v>
                </c:pt>
                <c:pt idx="189">
                  <c:v>38999</c:v>
                </c:pt>
                <c:pt idx="190">
                  <c:v>39000</c:v>
                </c:pt>
                <c:pt idx="191">
                  <c:v>39001</c:v>
                </c:pt>
                <c:pt idx="192">
                  <c:v>39002</c:v>
                </c:pt>
                <c:pt idx="193">
                  <c:v>39003</c:v>
                </c:pt>
                <c:pt idx="194">
                  <c:v>39006</c:v>
                </c:pt>
                <c:pt idx="195">
                  <c:v>39007</c:v>
                </c:pt>
                <c:pt idx="196">
                  <c:v>39008</c:v>
                </c:pt>
                <c:pt idx="197">
                  <c:v>39009</c:v>
                </c:pt>
                <c:pt idx="198">
                  <c:v>39010</c:v>
                </c:pt>
                <c:pt idx="199">
                  <c:v>39013</c:v>
                </c:pt>
                <c:pt idx="200">
                  <c:v>39014</c:v>
                </c:pt>
                <c:pt idx="201">
                  <c:v>39015</c:v>
                </c:pt>
                <c:pt idx="202">
                  <c:v>39016</c:v>
                </c:pt>
                <c:pt idx="203">
                  <c:v>39017</c:v>
                </c:pt>
                <c:pt idx="204">
                  <c:v>39020</c:v>
                </c:pt>
                <c:pt idx="205">
                  <c:v>39021</c:v>
                </c:pt>
                <c:pt idx="206">
                  <c:v>39022</c:v>
                </c:pt>
                <c:pt idx="207">
                  <c:v>39023</c:v>
                </c:pt>
                <c:pt idx="208">
                  <c:v>39024</c:v>
                </c:pt>
                <c:pt idx="209">
                  <c:v>39027</c:v>
                </c:pt>
                <c:pt idx="210">
                  <c:v>39028</c:v>
                </c:pt>
                <c:pt idx="211">
                  <c:v>39029</c:v>
                </c:pt>
                <c:pt idx="212">
                  <c:v>39030</c:v>
                </c:pt>
                <c:pt idx="213">
                  <c:v>39031</c:v>
                </c:pt>
                <c:pt idx="214">
                  <c:v>39034</c:v>
                </c:pt>
                <c:pt idx="215">
                  <c:v>39035</c:v>
                </c:pt>
                <c:pt idx="216">
                  <c:v>39036</c:v>
                </c:pt>
                <c:pt idx="217">
                  <c:v>39037</c:v>
                </c:pt>
                <c:pt idx="218">
                  <c:v>39038</c:v>
                </c:pt>
                <c:pt idx="219">
                  <c:v>39041</c:v>
                </c:pt>
                <c:pt idx="220">
                  <c:v>39042</c:v>
                </c:pt>
                <c:pt idx="221">
                  <c:v>39043</c:v>
                </c:pt>
                <c:pt idx="222">
                  <c:v>39044</c:v>
                </c:pt>
                <c:pt idx="223">
                  <c:v>39045</c:v>
                </c:pt>
                <c:pt idx="224">
                  <c:v>39048</c:v>
                </c:pt>
                <c:pt idx="225">
                  <c:v>39049</c:v>
                </c:pt>
                <c:pt idx="226">
                  <c:v>39050</c:v>
                </c:pt>
                <c:pt idx="227">
                  <c:v>39051</c:v>
                </c:pt>
                <c:pt idx="228">
                  <c:v>39052</c:v>
                </c:pt>
                <c:pt idx="229">
                  <c:v>39055</c:v>
                </c:pt>
                <c:pt idx="230">
                  <c:v>39056</c:v>
                </c:pt>
                <c:pt idx="231">
                  <c:v>39057</c:v>
                </c:pt>
                <c:pt idx="232">
                  <c:v>39058</c:v>
                </c:pt>
                <c:pt idx="233">
                  <c:v>39059</c:v>
                </c:pt>
                <c:pt idx="234">
                  <c:v>39062</c:v>
                </c:pt>
                <c:pt idx="235">
                  <c:v>39063</c:v>
                </c:pt>
                <c:pt idx="236">
                  <c:v>39064</c:v>
                </c:pt>
                <c:pt idx="237">
                  <c:v>39065</c:v>
                </c:pt>
                <c:pt idx="238">
                  <c:v>39066</c:v>
                </c:pt>
                <c:pt idx="239">
                  <c:v>39069</c:v>
                </c:pt>
                <c:pt idx="240">
                  <c:v>39070</c:v>
                </c:pt>
                <c:pt idx="241">
                  <c:v>39071</c:v>
                </c:pt>
                <c:pt idx="242">
                  <c:v>39072</c:v>
                </c:pt>
                <c:pt idx="243">
                  <c:v>39073</c:v>
                </c:pt>
                <c:pt idx="244">
                  <c:v>39077</c:v>
                </c:pt>
                <c:pt idx="245">
                  <c:v>39078</c:v>
                </c:pt>
                <c:pt idx="246">
                  <c:v>39079</c:v>
                </c:pt>
              </c:numCache>
            </c:numRef>
          </c:cat>
          <c:val>
            <c:numRef>
              <c:f>태광산업!$G$2:$G$248</c:f>
              <c:numCache>
                <c:formatCode>0_ </c:formatCode>
                <c:ptCount val="247"/>
                <c:pt idx="0">
                  <c:v>104.06828669023793</c:v>
                </c:pt>
                <c:pt idx="1">
                  <c:v>104.48777491460416</c:v>
                </c:pt>
                <c:pt idx="2">
                  <c:v>105.03011326182059</c:v>
                </c:pt>
                <c:pt idx="3">
                  <c:v>104.53571642596033</c:v>
                </c:pt>
                <c:pt idx="4">
                  <c:v>105.82938814646128</c:v>
                </c:pt>
                <c:pt idx="5">
                  <c:v>105.49604482531313</c:v>
                </c:pt>
                <c:pt idx="6">
                  <c:v>104.59414514292563</c:v>
                </c:pt>
                <c:pt idx="7">
                  <c:v>104.42934619763884</c:v>
                </c:pt>
                <c:pt idx="8">
                  <c:v>105.06532030922273</c:v>
                </c:pt>
                <c:pt idx="9">
                  <c:v>106.09156828669026</c:v>
                </c:pt>
                <c:pt idx="10">
                  <c:v>106.50431473602204</c:v>
                </c:pt>
                <c:pt idx="11">
                  <c:v>104.09150835980103</c:v>
                </c:pt>
                <c:pt idx="12">
                  <c:v>101.34460957631691</c:v>
                </c:pt>
                <c:pt idx="13">
                  <c:v>101.92365314316535</c:v>
                </c:pt>
                <c:pt idx="14">
                  <c:v>99.237430334991288</c:v>
                </c:pt>
                <c:pt idx="15">
                  <c:v>97.188679810631001</c:v>
                </c:pt>
                <c:pt idx="16">
                  <c:v>99.390992988553947</c:v>
                </c:pt>
                <c:pt idx="17">
                  <c:v>100.57155270569905</c:v>
                </c:pt>
                <c:pt idx="18">
                  <c:v>101.33262419847786</c:v>
                </c:pt>
                <c:pt idx="19">
                  <c:v>103.71546713010126</c:v>
                </c:pt>
                <c:pt idx="20">
                  <c:v>104.85932162761431</c:v>
                </c:pt>
                <c:pt idx="21">
                  <c:v>103.07200215736798</c:v>
                </c:pt>
                <c:pt idx="22">
                  <c:v>102.95739198178222</c:v>
                </c:pt>
                <c:pt idx="23">
                  <c:v>99.890633427218816</c:v>
                </c:pt>
                <c:pt idx="24">
                  <c:v>100.50038952477978</c:v>
                </c:pt>
                <c:pt idx="25">
                  <c:v>99.799244921196149</c:v>
                </c:pt>
                <c:pt idx="26">
                  <c:v>98.20444058248934</c:v>
                </c:pt>
                <c:pt idx="27">
                  <c:v>99.003715467130107</c:v>
                </c:pt>
                <c:pt idx="28">
                  <c:v>100.02022532510338</c:v>
                </c:pt>
                <c:pt idx="29">
                  <c:v>98.938544975130355</c:v>
                </c:pt>
                <c:pt idx="30">
                  <c:v>99.494366872415654</c:v>
                </c:pt>
                <c:pt idx="31">
                  <c:v>97.66884401030741</c:v>
                </c:pt>
                <c:pt idx="32">
                  <c:v>98.453886258764285</c:v>
                </c:pt>
                <c:pt idx="33">
                  <c:v>99.832953796368429</c:v>
                </c:pt>
                <c:pt idx="34">
                  <c:v>100.99553544675493</c:v>
                </c:pt>
                <c:pt idx="35">
                  <c:v>100.86369629052557</c:v>
                </c:pt>
                <c:pt idx="36">
                  <c:v>100.42098639659611</c:v>
                </c:pt>
                <c:pt idx="37">
                  <c:v>101.96784922394681</c:v>
                </c:pt>
                <c:pt idx="38">
                  <c:v>102.31167975070414</c:v>
                </c:pt>
                <c:pt idx="39">
                  <c:v>102.99035177083957</c:v>
                </c:pt>
                <c:pt idx="40">
                  <c:v>102.74390243902438</c:v>
                </c:pt>
                <c:pt idx="41">
                  <c:v>102.45250794031283</c:v>
                </c:pt>
                <c:pt idx="42">
                  <c:v>99.549799244921203</c:v>
                </c:pt>
                <c:pt idx="43">
                  <c:v>100.73410439264097</c:v>
                </c:pt>
                <c:pt idx="44">
                  <c:v>98.629921495775164</c:v>
                </c:pt>
                <c:pt idx="45">
                  <c:v>98.433660933660931</c:v>
                </c:pt>
                <c:pt idx="46">
                  <c:v>98.220920477018055</c:v>
                </c:pt>
                <c:pt idx="47">
                  <c:v>98.88461077485465</c:v>
                </c:pt>
                <c:pt idx="48">
                  <c:v>100.24869659016002</c:v>
                </c:pt>
                <c:pt idx="49">
                  <c:v>99.351291424462147</c:v>
                </c:pt>
                <c:pt idx="50">
                  <c:v>99.926589560735906</c:v>
                </c:pt>
                <c:pt idx="51">
                  <c:v>100.07640678372384</c:v>
                </c:pt>
                <c:pt idx="52">
                  <c:v>100.46143704680289</c:v>
                </c:pt>
                <c:pt idx="53">
                  <c:v>100.87867801282431</c:v>
                </c:pt>
                <c:pt idx="54">
                  <c:v>100.12659555342478</c:v>
                </c:pt>
                <c:pt idx="55">
                  <c:v>98.117546593156348</c:v>
                </c:pt>
                <c:pt idx="56">
                  <c:v>98.29957451908669</c:v>
                </c:pt>
                <c:pt idx="57">
                  <c:v>98.971504764187699</c:v>
                </c:pt>
                <c:pt idx="58">
                  <c:v>99.653922214897818</c:v>
                </c:pt>
                <c:pt idx="59">
                  <c:v>99.726583568046976</c:v>
                </c:pt>
                <c:pt idx="60">
                  <c:v>99.832204710253478</c:v>
                </c:pt>
                <c:pt idx="61">
                  <c:v>100.23820938455086</c:v>
                </c:pt>
                <c:pt idx="62">
                  <c:v>101.84574818721158</c:v>
                </c:pt>
                <c:pt idx="63">
                  <c:v>103.35515670881523</c:v>
                </c:pt>
                <c:pt idx="64">
                  <c:v>103.79636843051478</c:v>
                </c:pt>
                <c:pt idx="65">
                  <c:v>104.03083238449089</c:v>
                </c:pt>
                <c:pt idx="66">
                  <c:v>104.64733025708634</c:v>
                </c:pt>
                <c:pt idx="67">
                  <c:v>105.04884041469406</c:v>
                </c:pt>
                <c:pt idx="68">
                  <c:v>104.7439623659136</c:v>
                </c:pt>
                <c:pt idx="69">
                  <c:v>103.8293282195721</c:v>
                </c:pt>
                <c:pt idx="70">
                  <c:v>103.64280577695209</c:v>
                </c:pt>
                <c:pt idx="71">
                  <c:v>105.30053334931385</c:v>
                </c:pt>
                <c:pt idx="72">
                  <c:v>107.32306585965122</c:v>
                </c:pt>
                <c:pt idx="73">
                  <c:v>106.56723796967702</c:v>
                </c:pt>
                <c:pt idx="74">
                  <c:v>106.8945886019057</c:v>
                </c:pt>
                <c:pt idx="75">
                  <c:v>107.70659795050037</c:v>
                </c:pt>
                <c:pt idx="76">
                  <c:v>107.43018517408763</c:v>
                </c:pt>
                <c:pt idx="77">
                  <c:v>108.71561694732426</c:v>
                </c:pt>
                <c:pt idx="78">
                  <c:v>107.18972853119193</c:v>
                </c:pt>
                <c:pt idx="79">
                  <c:v>107.20545933960568</c:v>
                </c:pt>
                <c:pt idx="80">
                  <c:v>108.70887517228975</c:v>
                </c:pt>
                <c:pt idx="81">
                  <c:v>108.80700545334692</c:v>
                </c:pt>
                <c:pt idx="82">
                  <c:v>106.35000299634443</c:v>
                </c:pt>
                <c:pt idx="83">
                  <c:v>107.4863666327081</c:v>
                </c:pt>
                <c:pt idx="84">
                  <c:v>107.50659195781147</c:v>
                </c:pt>
                <c:pt idx="85">
                  <c:v>107.94480733505121</c:v>
                </c:pt>
                <c:pt idx="86">
                  <c:v>108.78453286989873</c:v>
                </c:pt>
                <c:pt idx="87">
                  <c:v>108.6504464553245</c:v>
                </c:pt>
                <c:pt idx="88">
                  <c:v>108.69913705279556</c:v>
                </c:pt>
                <c:pt idx="89">
                  <c:v>109.71864325522863</c:v>
                </c:pt>
                <c:pt idx="90">
                  <c:v>108.25792533109606</c:v>
                </c:pt>
                <c:pt idx="91">
                  <c:v>105.91927848025409</c:v>
                </c:pt>
                <c:pt idx="92">
                  <c:v>103.53194103194103</c:v>
                </c:pt>
                <c:pt idx="93">
                  <c:v>104.9821717504644</c:v>
                </c:pt>
                <c:pt idx="94">
                  <c:v>102.26149098100321</c:v>
                </c:pt>
                <c:pt idx="95">
                  <c:v>102.79633846707017</c:v>
                </c:pt>
                <c:pt idx="96">
                  <c:v>100.27191825972311</c:v>
                </c:pt>
                <c:pt idx="97">
                  <c:v>99.617966081380715</c:v>
                </c:pt>
                <c:pt idx="98">
                  <c:v>99.881644393839508</c:v>
                </c:pt>
                <c:pt idx="99">
                  <c:v>97.063582429436082</c:v>
                </c:pt>
                <c:pt idx="100">
                  <c:v>99.061395097980451</c:v>
                </c:pt>
                <c:pt idx="101">
                  <c:v>99.570024570024557</c:v>
                </c:pt>
                <c:pt idx="102">
                  <c:v>98.707077365613955</c:v>
                </c:pt>
                <c:pt idx="103">
                  <c:v>97.013393659735129</c:v>
                </c:pt>
                <c:pt idx="104">
                  <c:v>98.058368790076088</c:v>
                </c:pt>
                <c:pt idx="105">
                  <c:v>97.502546892790775</c:v>
                </c:pt>
                <c:pt idx="106">
                  <c:v>94.897225385030282</c:v>
                </c:pt>
                <c:pt idx="107">
                  <c:v>91.622969976628497</c:v>
                </c:pt>
                <c:pt idx="108">
                  <c:v>92.560825792533109</c:v>
                </c:pt>
                <c:pt idx="109">
                  <c:v>92.874692874692855</c:v>
                </c:pt>
                <c:pt idx="110">
                  <c:v>90.179481033139524</c:v>
                </c:pt>
                <c:pt idx="111">
                  <c:v>91.518097920536931</c:v>
                </c:pt>
                <c:pt idx="112">
                  <c:v>91.343560855755982</c:v>
                </c:pt>
                <c:pt idx="113">
                  <c:v>94.548900341583263</c:v>
                </c:pt>
                <c:pt idx="114">
                  <c:v>93.760861748666642</c:v>
                </c:pt>
                <c:pt idx="115">
                  <c:v>91.825223227662264</c:v>
                </c:pt>
                <c:pt idx="116">
                  <c:v>91.927098939294055</c:v>
                </c:pt>
                <c:pt idx="117">
                  <c:v>92.799035177083937</c:v>
                </c:pt>
                <c:pt idx="118">
                  <c:v>92.034218253730444</c:v>
                </c:pt>
                <c:pt idx="119">
                  <c:v>92.74060646011867</c:v>
                </c:pt>
                <c:pt idx="120">
                  <c:v>93.451489183196486</c:v>
                </c:pt>
                <c:pt idx="121">
                  <c:v>92.790046143704672</c:v>
                </c:pt>
                <c:pt idx="122">
                  <c:v>94.611074489123283</c:v>
                </c:pt>
                <c:pt idx="123">
                  <c:v>97.017888176424734</c:v>
                </c:pt>
                <c:pt idx="124">
                  <c:v>96.977437526217983</c:v>
                </c:pt>
                <c:pt idx="125">
                  <c:v>96.326481692335349</c:v>
                </c:pt>
                <c:pt idx="126">
                  <c:v>95.871786420566863</c:v>
                </c:pt>
                <c:pt idx="127">
                  <c:v>94.681488583927589</c:v>
                </c:pt>
                <c:pt idx="128">
                  <c:v>95.428327440522551</c:v>
                </c:pt>
                <c:pt idx="129">
                  <c:v>97.328009828009797</c:v>
                </c:pt>
                <c:pt idx="130">
                  <c:v>97.414154731227939</c:v>
                </c:pt>
                <c:pt idx="131">
                  <c:v>97.13324743812548</c:v>
                </c:pt>
                <c:pt idx="132">
                  <c:v>96.259063941990775</c:v>
                </c:pt>
                <c:pt idx="133">
                  <c:v>94.020045544435789</c:v>
                </c:pt>
                <c:pt idx="134">
                  <c:v>92.393779588901552</c:v>
                </c:pt>
                <c:pt idx="135">
                  <c:v>92.411008569545174</c:v>
                </c:pt>
                <c:pt idx="136">
                  <c:v>95.38113501528133</c:v>
                </c:pt>
                <c:pt idx="137">
                  <c:v>95.233565050638234</c:v>
                </c:pt>
                <c:pt idx="138">
                  <c:v>94.635794330916255</c:v>
                </c:pt>
                <c:pt idx="139">
                  <c:v>95.865793731647386</c:v>
                </c:pt>
                <c:pt idx="140">
                  <c:v>95.814106789716547</c:v>
                </c:pt>
                <c:pt idx="141">
                  <c:v>97.101785821298009</c:v>
                </c:pt>
                <c:pt idx="142">
                  <c:v>97.161712710493163</c:v>
                </c:pt>
                <c:pt idx="143">
                  <c:v>97.217894169113691</c:v>
                </c:pt>
                <c:pt idx="144">
                  <c:v>96.434350092886646</c:v>
                </c:pt>
                <c:pt idx="145">
                  <c:v>97.014891831964988</c:v>
                </c:pt>
                <c:pt idx="146">
                  <c:v>96.785671480793411</c:v>
                </c:pt>
                <c:pt idx="147">
                  <c:v>97.719032780008391</c:v>
                </c:pt>
                <c:pt idx="148">
                  <c:v>96.59765086594355</c:v>
                </c:pt>
                <c:pt idx="149">
                  <c:v>98.212680529753698</c:v>
                </c:pt>
                <c:pt idx="150">
                  <c:v>98.499580511775633</c:v>
                </c:pt>
                <c:pt idx="151">
                  <c:v>97.704051057709577</c:v>
                </c:pt>
                <c:pt idx="152">
                  <c:v>96.789416911368122</c:v>
                </c:pt>
                <c:pt idx="153">
                  <c:v>97.014891831964988</c:v>
                </c:pt>
                <c:pt idx="154">
                  <c:v>98.550518367591508</c:v>
                </c:pt>
                <c:pt idx="155">
                  <c:v>99.462156169473232</c:v>
                </c:pt>
                <c:pt idx="156">
                  <c:v>99.710852759633241</c:v>
                </c:pt>
                <c:pt idx="157">
                  <c:v>99.004464553245057</c:v>
                </c:pt>
                <c:pt idx="158">
                  <c:v>100</c:v>
                </c:pt>
                <c:pt idx="159">
                  <c:v>99.250164798945306</c:v>
                </c:pt>
                <c:pt idx="160">
                  <c:v>98.559507400970816</c:v>
                </c:pt>
                <c:pt idx="161">
                  <c:v>99.579762689518802</c:v>
                </c:pt>
                <c:pt idx="162">
                  <c:v>99.470396116737547</c:v>
                </c:pt>
                <c:pt idx="163">
                  <c:v>100.72286810091684</c:v>
                </c:pt>
                <c:pt idx="164">
                  <c:v>100.47866602744651</c:v>
                </c:pt>
                <c:pt idx="165">
                  <c:v>101.33187511236289</c:v>
                </c:pt>
                <c:pt idx="166">
                  <c:v>101.62626595553425</c:v>
                </c:pt>
                <c:pt idx="167">
                  <c:v>101.80529753700483</c:v>
                </c:pt>
                <c:pt idx="168">
                  <c:v>101.96859831006172</c:v>
                </c:pt>
                <c:pt idx="169">
                  <c:v>101.65173488344217</c:v>
                </c:pt>
                <c:pt idx="170">
                  <c:v>101.2142685923174</c:v>
                </c:pt>
                <c:pt idx="171">
                  <c:v>101.49292862707497</c:v>
                </c:pt>
                <c:pt idx="172">
                  <c:v>99.934080421885312</c:v>
                </c:pt>
                <c:pt idx="173">
                  <c:v>99.481632408461678</c:v>
                </c:pt>
                <c:pt idx="174">
                  <c:v>99.862917240966013</c:v>
                </c:pt>
                <c:pt idx="175">
                  <c:v>101.78207586744169</c:v>
                </c:pt>
                <c:pt idx="176">
                  <c:v>101.95811110445256</c:v>
                </c:pt>
                <c:pt idx="177">
                  <c:v>102.94690477617307</c:v>
                </c:pt>
                <c:pt idx="178">
                  <c:v>102.92068676215018</c:v>
                </c:pt>
                <c:pt idx="179">
                  <c:v>102.35812308983043</c:v>
                </c:pt>
                <c:pt idx="180">
                  <c:v>102.38434110385326</c:v>
                </c:pt>
                <c:pt idx="181">
                  <c:v>101.00527356624917</c:v>
                </c:pt>
                <c:pt idx="182">
                  <c:v>101.51689938275304</c:v>
                </c:pt>
                <c:pt idx="183">
                  <c:v>100.67492658956074</c:v>
                </c:pt>
                <c:pt idx="184">
                  <c:v>101.87795889015399</c:v>
                </c:pt>
                <c:pt idx="185">
                  <c:v>102.73191706118537</c:v>
                </c:pt>
                <c:pt idx="186">
                  <c:v>102.73041888895548</c:v>
                </c:pt>
                <c:pt idx="187">
                  <c:v>102.94091208725357</c:v>
                </c:pt>
                <c:pt idx="188">
                  <c:v>101.27644273985734</c:v>
                </c:pt>
                <c:pt idx="189">
                  <c:v>98.834422005153712</c:v>
                </c:pt>
                <c:pt idx="190">
                  <c:v>99.506352250254665</c:v>
                </c:pt>
                <c:pt idx="191">
                  <c:v>99.290615449152057</c:v>
                </c:pt>
                <c:pt idx="192">
                  <c:v>99.761790615449144</c:v>
                </c:pt>
                <c:pt idx="193">
                  <c:v>101.02175346077786</c:v>
                </c:pt>
                <c:pt idx="194">
                  <c:v>101.63001138610895</c:v>
                </c:pt>
                <c:pt idx="195">
                  <c:v>101.22400671181157</c:v>
                </c:pt>
                <c:pt idx="196">
                  <c:v>101.44573620183377</c:v>
                </c:pt>
                <c:pt idx="197">
                  <c:v>101.43075447953495</c:v>
                </c:pt>
                <c:pt idx="198">
                  <c:v>102.19332414454365</c:v>
                </c:pt>
                <c:pt idx="199">
                  <c:v>102.24650925870439</c:v>
                </c:pt>
                <c:pt idx="200">
                  <c:v>102.36261760652002</c:v>
                </c:pt>
                <c:pt idx="201">
                  <c:v>102.73191706118537</c:v>
                </c:pt>
                <c:pt idx="202">
                  <c:v>102.89821417870198</c:v>
                </c:pt>
                <c:pt idx="203">
                  <c:v>102.55663091028943</c:v>
                </c:pt>
                <c:pt idx="204">
                  <c:v>101.5843171330976</c:v>
                </c:pt>
                <c:pt idx="205">
                  <c:v>102.21654581410678</c:v>
                </c:pt>
                <c:pt idx="206">
                  <c:v>102.95065020674778</c:v>
                </c:pt>
                <c:pt idx="207">
                  <c:v>103.65329298256125</c:v>
                </c:pt>
                <c:pt idx="208">
                  <c:v>103.66452927428539</c:v>
                </c:pt>
                <c:pt idx="209">
                  <c:v>103.31320788637862</c:v>
                </c:pt>
                <c:pt idx="210">
                  <c:v>103.93120393120397</c:v>
                </c:pt>
                <c:pt idx="211">
                  <c:v>103.37912746449331</c:v>
                </c:pt>
                <c:pt idx="212">
                  <c:v>104.83010726913167</c:v>
                </c:pt>
                <c:pt idx="213">
                  <c:v>104.55219632048897</c:v>
                </c:pt>
                <c:pt idx="214">
                  <c:v>104.6241085875232</c:v>
                </c:pt>
                <c:pt idx="215">
                  <c:v>105.4241325582789</c:v>
                </c:pt>
                <c:pt idx="216">
                  <c:v>105.81141007970278</c:v>
                </c:pt>
                <c:pt idx="217">
                  <c:v>105.67732366512855</c:v>
                </c:pt>
                <c:pt idx="218">
                  <c:v>105.78743932402466</c:v>
                </c:pt>
                <c:pt idx="219">
                  <c:v>105.03760412296998</c:v>
                </c:pt>
                <c:pt idx="220">
                  <c:v>105.31401689938276</c:v>
                </c:pt>
                <c:pt idx="221">
                  <c:v>106.56049619464254</c:v>
                </c:pt>
                <c:pt idx="222">
                  <c:v>106.31254869059748</c:v>
                </c:pt>
                <c:pt idx="223">
                  <c:v>106.49982021933243</c:v>
                </c:pt>
                <c:pt idx="224">
                  <c:v>106.75450949841196</c:v>
                </c:pt>
                <c:pt idx="225">
                  <c:v>105.7312578654042</c:v>
                </c:pt>
                <c:pt idx="226">
                  <c:v>106.5612452807575</c:v>
                </c:pt>
                <c:pt idx="227">
                  <c:v>107.2848624677893</c:v>
                </c:pt>
                <c:pt idx="228">
                  <c:v>107.44591598250133</c:v>
                </c:pt>
                <c:pt idx="229">
                  <c:v>106.85413795169892</c:v>
                </c:pt>
                <c:pt idx="230">
                  <c:v>106.4144244022293</c:v>
                </c:pt>
                <c:pt idx="231">
                  <c:v>105.90055132738058</c:v>
                </c:pt>
                <c:pt idx="232">
                  <c:v>105.64361478995627</c:v>
                </c:pt>
                <c:pt idx="233">
                  <c:v>104.1551806795709</c:v>
                </c:pt>
                <c:pt idx="234">
                  <c:v>104.17765326301912</c:v>
                </c:pt>
                <c:pt idx="235">
                  <c:v>103.14765985497695</c:v>
                </c:pt>
                <c:pt idx="236">
                  <c:v>103.61958410738897</c:v>
                </c:pt>
                <c:pt idx="237">
                  <c:v>106.24887637082759</c:v>
                </c:pt>
                <c:pt idx="238">
                  <c:v>106.51030742494156</c:v>
                </c:pt>
                <c:pt idx="239">
                  <c:v>107.36126925151318</c:v>
                </c:pt>
                <c:pt idx="240">
                  <c:v>106.95151914664109</c:v>
                </c:pt>
                <c:pt idx="241">
                  <c:v>108.03919218553364</c:v>
                </c:pt>
                <c:pt idx="242">
                  <c:v>107.60397315275358</c:v>
                </c:pt>
                <c:pt idx="243">
                  <c:v>107.68037993647746</c:v>
                </c:pt>
                <c:pt idx="244">
                  <c:v>107.41295619344399</c:v>
                </c:pt>
                <c:pt idx="245">
                  <c:v>106.75226224006713</c:v>
                </c:pt>
                <c:pt idx="246">
                  <c:v>107.45340684365073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751104"/>
        <c:axId val="170752640"/>
      </c:lineChart>
      <c:dateAx>
        <c:axId val="170751104"/>
        <c:scaling>
          <c:orientation val="minMax"/>
        </c:scaling>
        <c:delete val="0"/>
        <c:axPos val="b"/>
        <c:numFmt formatCode="[$-409]mmm&quot;-&quot;yy;@" sourceLinked="0"/>
        <c:majorTickMark val="in"/>
        <c:minorTickMark val="none"/>
        <c:tickLblPos val="nextTo"/>
        <c:spPr>
          <a:ln w="3726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74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ko-KR"/>
          </a:p>
        </c:txPr>
        <c:crossAx val="170752640"/>
        <c:crosses val="autoZero"/>
        <c:auto val="1"/>
        <c:lblOffset val="100"/>
        <c:baseTimeUnit val="days"/>
        <c:majorUnit val="1"/>
        <c:majorTimeUnit val="months"/>
        <c:minorUnit val="1"/>
        <c:minorTimeUnit val="months"/>
      </c:dateAx>
      <c:valAx>
        <c:axId val="170752640"/>
        <c:scaling>
          <c:orientation val="minMax"/>
          <c:max val="250"/>
          <c:min val="50"/>
        </c:scaling>
        <c:delete val="1"/>
        <c:axPos val="l"/>
        <c:majorGridlines>
          <c:spPr>
            <a:ln w="3726">
              <a:solidFill>
                <a:srgbClr val="000000"/>
              </a:solidFill>
              <a:prstDash val="solid"/>
            </a:ln>
          </c:spPr>
        </c:majorGridlines>
        <c:numFmt formatCode="0_ " sourceLinked="1"/>
        <c:majorTickMark val="none"/>
        <c:minorTickMark val="none"/>
        <c:tickLblPos val="none"/>
        <c:crossAx val="170751104"/>
        <c:crossesAt val="38978"/>
        <c:crossBetween val="between"/>
      </c:valAx>
      <c:spPr>
        <a:noFill/>
        <a:ln w="29810">
          <a:noFill/>
        </a:ln>
      </c:spPr>
    </c:plotArea>
    <c:legend>
      <c:legendPos val="b"/>
      <c:layout>
        <c:manualLayout>
          <c:xMode val="edge"/>
          <c:yMode val="edge"/>
          <c:x val="0.27892234548335981"/>
          <c:y val="0.92741935483870952"/>
          <c:w val="0.48177496038034878"/>
          <c:h val="6.4516129032258077E-2"/>
        </c:manualLayout>
      </c:layout>
      <c:overlay val="0"/>
      <c:spPr>
        <a:solidFill>
          <a:srgbClr val="FFFFFF"/>
        </a:solidFill>
        <a:ln w="3726">
          <a:solidFill>
            <a:srgbClr val="000000"/>
          </a:solidFill>
          <a:prstDash val="solid"/>
        </a:ln>
      </c:spPr>
      <c:txPr>
        <a:bodyPr/>
        <a:lstStyle/>
        <a:p>
          <a:pPr>
            <a:defRPr sz="108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174" b="0" i="0" u="none" strike="noStrike" baseline="0">
          <a:solidFill>
            <a:srgbClr val="000000"/>
          </a:solidFill>
          <a:latin typeface="돋움"/>
          <a:ea typeface="돋움"/>
          <a:cs typeface="돋움"/>
        </a:defRPr>
      </a:pPr>
      <a:endParaRPr lang="ko-K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823FA-E8FE-46F5-911A-D87D356F9396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6E9E5-28A7-40C6-AD6D-4EC4F910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482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7C586-1D59-435A-A83F-3E6071AE147B}" type="slidenum">
              <a:rPr lang="en-US" altLang="ko-KR"/>
              <a:pPr/>
              <a:t>28</a:t>
            </a:fld>
            <a:endParaRPr lang="en-US" altLang="ko-KR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ko-KR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719E29-1B60-46EA-B019-D517C0FF90DB}" type="slidenum">
              <a:rPr lang="en-US" altLang="ko-KR"/>
              <a:pPr/>
              <a:t>29</a:t>
            </a:fld>
            <a:endParaRPr lang="en-US" altLang="ko-KR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2B7F0C-125D-4073-9E38-3CDD08811A0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151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0830D-D7B1-44C0-8035-859B94E818F9}" type="datetimeFigureOut">
              <a:rPr lang="ko-KR" altLang="en-US" smtClean="0"/>
              <a:pPr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43D84-3240-431A-A536-4209ED4928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3600" kern="1200">
          <a:solidFill>
            <a:schemeClr val="bg1"/>
          </a:solidFill>
          <a:latin typeface="Book Antiqu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___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Excel_97-2003_____2.xls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____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____4.xls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044000"/>
            <a:ext cx="7772400" cy="1470025"/>
          </a:xfrm>
        </p:spPr>
        <p:txBody>
          <a:bodyPr/>
          <a:lstStyle/>
          <a:p>
            <a:r>
              <a:rPr lang="en-US" altLang="ko-KR" dirty="0" smtClean="0"/>
              <a:t>Shareholder Activism in Asia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7848872" cy="2353816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</a:rPr>
              <a:t>EU Asia Corporate Governance Dialogue</a:t>
            </a:r>
            <a:endParaRPr lang="ko-KR" altLang="ko-KR" dirty="0" smtClean="0">
              <a:solidFill>
                <a:schemeClr val="bg1"/>
              </a:solidFill>
            </a:endParaRPr>
          </a:p>
          <a:p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en-US" altLang="ko-KR" sz="2400" dirty="0" smtClean="0">
                <a:solidFill>
                  <a:schemeClr val="bg1"/>
                </a:solidFill>
              </a:rPr>
              <a:t>July 6, 2012</a:t>
            </a:r>
          </a:p>
          <a:p>
            <a:r>
              <a:rPr lang="en-US" altLang="ko-KR" sz="2400" dirty="0" smtClean="0">
                <a:solidFill>
                  <a:schemeClr val="bg1"/>
                </a:solidFill>
              </a:rPr>
              <a:t>Tokyo</a:t>
            </a:r>
          </a:p>
          <a:p>
            <a:endParaRPr lang="en-US" altLang="ko-KR" dirty="0" smtClean="0"/>
          </a:p>
          <a:p>
            <a:r>
              <a:rPr lang="en-US" altLang="ko-KR" sz="2600" dirty="0" smtClean="0">
                <a:solidFill>
                  <a:schemeClr val="bg1"/>
                </a:solidFill>
              </a:rPr>
              <a:t>Hasung Jang</a:t>
            </a:r>
            <a:endParaRPr lang="ko-KR" altLang="en-US" sz="2600" dirty="0">
              <a:solidFill>
                <a:schemeClr val="bg1"/>
              </a:solidFill>
            </a:endParaRPr>
          </a:p>
        </p:txBody>
      </p:sp>
      <p:pic>
        <p:nvPicPr>
          <p:cNvPr id="4" name="그림 3" descr="kubs-lucida san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4000" y="5652000"/>
            <a:ext cx="3092833" cy="440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69269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</a:t>
            </a:r>
            <a:r>
              <a:rPr lang="en-US" altLang="ko-KR" sz="3200" dirty="0" smtClean="0"/>
              <a:t>Shareholders' Rights: </a:t>
            </a:r>
            <a:r>
              <a:rPr lang="en-US" altLang="ko-KR" sz="2700" i="1" dirty="0" smtClean="0"/>
              <a:t>Changes from 2000-2002 to 2010-2012</a:t>
            </a:r>
            <a:endParaRPr lang="ko-KR" altLang="en-US" dirty="0">
              <a:latin typeface="Book Antiqua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7815-2DD4-4E85-87EA-BB78CB831174}" type="slidenum">
              <a:rPr lang="en-US" altLang="ko-KR" smtClean="0"/>
              <a:pPr/>
              <a:t>10</a:t>
            </a:fld>
            <a:endParaRPr lang="en-US" altLang="ko-KR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382233"/>
              </p:ext>
            </p:extLst>
          </p:nvPr>
        </p:nvGraphicFramePr>
        <p:xfrm>
          <a:off x="432000" y="1260000"/>
          <a:ext cx="3419920" cy="5539725"/>
        </p:xfrm>
        <a:graphic>
          <a:graphicData uri="http://schemas.openxmlformats.org/drawingml/2006/table">
            <a:tbl>
              <a:tblPr/>
              <a:tblGrid>
                <a:gridCol w="1303120"/>
                <a:gridCol w="605793"/>
                <a:gridCol w="360040"/>
                <a:gridCol w="646911"/>
                <a:gridCol w="504056"/>
              </a:tblGrid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Japan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1.79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5.98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4.19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Czech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Rep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1.78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4.74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Slovak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Rep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1.70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5.49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3.78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Estonia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1.60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6.60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5.00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Thailand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1.47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6.90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5.43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Indonesia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1.43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6.40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4.97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Malaysia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1.00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7.37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6.37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India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0.93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6.82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5.89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Colombia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0.79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6.67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5.87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Korea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0.59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5.18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4.59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Taiwan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0.58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7.10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6.53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Brazil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0.38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6.95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Belgium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0.34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7.06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6.72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South Africa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0.22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7.58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7.36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Philippines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0.20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 dirty="0">
                        <a:solidFill>
                          <a:srgbClr val="FFC000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6.26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6.06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Norway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0.19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8.11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7.92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Poland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0.07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5.95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5.87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France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-0.03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6.51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6.54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Germany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-0.09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7.52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7.61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Turkey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-0.10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6.07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6.17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Spain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-0.11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6.47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6.58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Chile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-0.12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7.35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7.47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Mexico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-0.16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6.06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6.22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Switzerland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-0.22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7.13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7.35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Denmark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-0.23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8.07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8.30</a:t>
                      </a:r>
                    </a:p>
                  </a:txBody>
                  <a:tcPr marL="8229" marR="8229" marT="8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318232"/>
              </p:ext>
            </p:extLst>
          </p:nvPr>
        </p:nvGraphicFramePr>
        <p:xfrm>
          <a:off x="5112000" y="1260000"/>
          <a:ext cx="3564448" cy="5326368"/>
        </p:xfrm>
        <a:graphic>
          <a:graphicData uri="http://schemas.openxmlformats.org/drawingml/2006/table">
            <a:tbl>
              <a:tblPr/>
              <a:tblGrid>
                <a:gridCol w="1476176"/>
                <a:gridCol w="576064"/>
                <a:gridCol w="288032"/>
                <a:gridCol w="648072"/>
                <a:gridCol w="576104"/>
              </a:tblGrid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Netherlands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-0.32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7.47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7.79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Finland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-0.34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8.44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8.78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Portugal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-0.37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6.46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6.83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Hong Kong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-0.42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1" i="0" u="none" strike="noStrike" dirty="0">
                        <a:solidFill>
                          <a:srgbClr val="FFC000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6.88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7.30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Luxembourg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-0.52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7.13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7.65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Singapore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-0.53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7.31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7.85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Austria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-0.55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6.97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7.52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Hungary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-0.57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6.08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6.64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Italy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-0.58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5.14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5.71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Greece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-0.65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5.65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6.31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Argentina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-0.67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5.24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5.90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Sweden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-0.68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7.71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8.39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Russia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-0.68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3.83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4.51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New Zealand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-0.70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6.47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7.16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China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-0.74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4.75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5.49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Australia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-0.85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7.60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8.45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Israel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-0.86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6.71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7.57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Canada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-1.04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7.31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8.35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Ireland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-1.09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6.75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7.84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Slovenia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-1.24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4.27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5.51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UK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-1.30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6.55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7.85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Iceland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-1.68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5.74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7.42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USA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-1.76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6.75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8.51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Venezuela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-2.05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*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3.69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5.74</a:t>
                      </a:r>
                    </a:p>
                  </a:txBody>
                  <a:tcPr marL="8572" marR="8572" marT="85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688318"/>
              </p:ext>
            </p:extLst>
          </p:nvPr>
        </p:nvGraphicFramePr>
        <p:xfrm>
          <a:off x="1548000" y="692696"/>
          <a:ext cx="2989685" cy="497205"/>
        </p:xfrm>
        <a:graphic>
          <a:graphicData uri="http://schemas.openxmlformats.org/drawingml/2006/table">
            <a:tbl>
              <a:tblPr/>
              <a:tblGrid>
                <a:gridCol w="831305"/>
                <a:gridCol w="246912"/>
                <a:gridCol w="903356"/>
                <a:gridCol w="1008112"/>
              </a:tblGrid>
              <a:tr h="4972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Changes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600" b="0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2010-2012 Avg.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2000-2002 Avg.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824576"/>
              </p:ext>
            </p:extLst>
          </p:nvPr>
        </p:nvGraphicFramePr>
        <p:xfrm>
          <a:off x="6120000" y="720000"/>
          <a:ext cx="2989685" cy="497205"/>
        </p:xfrm>
        <a:graphic>
          <a:graphicData uri="http://schemas.openxmlformats.org/drawingml/2006/table">
            <a:tbl>
              <a:tblPr/>
              <a:tblGrid>
                <a:gridCol w="1033767"/>
                <a:gridCol w="44450"/>
                <a:gridCol w="903356"/>
                <a:gridCol w="1008112"/>
              </a:tblGrid>
              <a:tr h="4972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Changes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600" b="0" i="0" u="none" strike="noStrike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2010-2012 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   Avg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2000-2002 Avg.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3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5516" y="216000"/>
            <a:ext cx="8712968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Auditing and Accounting Practices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sz="2200" i="1" dirty="0" smtClean="0">
                <a:latin typeface="Book Antiqua" pitchFamily="18" charset="0"/>
              </a:rPr>
              <a:t>IMD </a:t>
            </a:r>
            <a:r>
              <a:rPr lang="en-US" altLang="ko-KR" sz="2200" i="1" dirty="0" smtClean="0">
                <a:latin typeface="Book Antiqua" pitchFamily="18" charset="0"/>
              </a:rPr>
              <a:t>WORLD COMPETITIVENESS, 2010-2012 Avg.</a:t>
            </a:r>
            <a:endParaRPr lang="ko-KR" altLang="en-US" sz="31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7815-2DD4-4E85-87EA-BB78CB831174}" type="slidenum">
              <a:rPr lang="en-US" altLang="ko-KR" smtClean="0"/>
              <a:pPr/>
              <a:t>11</a:t>
            </a:fld>
            <a:endParaRPr lang="en-US" altLang="ko-KR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563225"/>
              </p:ext>
            </p:extLst>
          </p:nvPr>
        </p:nvGraphicFramePr>
        <p:xfrm>
          <a:off x="216000" y="1620000"/>
          <a:ext cx="2484000" cy="5067300"/>
        </p:xfrm>
        <a:graphic>
          <a:graphicData uri="http://schemas.openxmlformats.org/drawingml/2006/table">
            <a:tbl>
              <a:tblPr/>
              <a:tblGrid>
                <a:gridCol w="576000"/>
                <a:gridCol w="1332000"/>
                <a:gridCol w="576000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Finland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8.50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Norway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8.44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Denmark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8.39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Singapore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8.22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Sweden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8.08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Canada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8.04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Switzerland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South Africa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Australia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Luxembourg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Austria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Germany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Hong Kong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7.69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New Zealand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Malaysia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7.62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Estonia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Netherlands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Qatar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Taiwan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7.49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Hungary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706675"/>
              </p:ext>
            </p:extLst>
          </p:nvPr>
        </p:nvGraphicFramePr>
        <p:xfrm>
          <a:off x="3312000" y="1620000"/>
          <a:ext cx="2484000" cy="5067300"/>
        </p:xfrm>
        <a:graphic>
          <a:graphicData uri="http://schemas.openxmlformats.org/drawingml/2006/table">
            <a:tbl>
              <a:tblPr/>
              <a:tblGrid>
                <a:gridCol w="576000"/>
                <a:gridCol w="1332000"/>
                <a:gridCol w="576000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Kazakhstan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Belgium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Israel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/>
                        </a:rPr>
                        <a:t>UK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rgbClr val="FF0000"/>
                          </a:solidFill>
                          <a:effectLst/>
                          <a:latin typeface="Book Antiqua"/>
                        </a:rPr>
                        <a:t>7.09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rgbClr val="FF0000"/>
                          </a:solidFill>
                          <a:effectLst/>
                          <a:latin typeface="Book Antiqua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/>
                        </a:rPr>
                        <a:t>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/>
                        </a:rPr>
                        <a:t>7.08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India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7.05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Colombia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Czech Rep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Japan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7.00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Brazil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Thailand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6.99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Lithuania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France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Spain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Slovak Rep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Venezuela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Romania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Philippines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6.78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Poland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527354"/>
              </p:ext>
            </p:extLst>
          </p:nvPr>
        </p:nvGraphicFramePr>
        <p:xfrm>
          <a:off x="6264000" y="1620000"/>
          <a:ext cx="2484000" cy="4813935"/>
        </p:xfrm>
        <a:graphic>
          <a:graphicData uri="http://schemas.openxmlformats.org/drawingml/2006/table">
            <a:tbl>
              <a:tblPr/>
              <a:tblGrid>
                <a:gridCol w="576000"/>
                <a:gridCol w="1332000"/>
                <a:gridCol w="576000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Jordan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Mexico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Argentina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Iceland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Ireland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Indonesia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6.43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6.39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Turkey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Portugal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Greece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Ukraine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Russia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Italy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5.70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China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/>
                        </a:rPr>
                        <a:t>5.70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Croatia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Bulgaria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Slovenia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5.10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UAE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4.61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1540" y="216000"/>
            <a:ext cx="828092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  CG in Asian Economies</a:t>
            </a:r>
            <a:r>
              <a:rPr lang="en-US" altLang="ko-KR" sz="3200" b="1" dirty="0" smtClean="0"/>
              <a:t/>
            </a:r>
            <a:br>
              <a:rPr lang="en-US" altLang="ko-KR" sz="3200" b="1" dirty="0" smtClean="0"/>
            </a:br>
            <a:r>
              <a:rPr lang="en-US" altLang="ko-KR" sz="2700" i="1" dirty="0" smtClean="0">
                <a:latin typeface="Book Antiqua" pitchFamily="18" charset="0"/>
              </a:rPr>
              <a:t>IMD WORLD COMPETITIVENESS, 2010-2012 Avg.</a:t>
            </a:r>
            <a:endParaRPr lang="ko-KR" altLang="en-US" sz="3200" dirty="0">
              <a:latin typeface="Book Antiqua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7815-2DD4-4E85-87EA-BB78CB831174}" type="slidenum">
              <a:rPr lang="en-US" altLang="ko-KR" smtClean="0"/>
              <a:pPr/>
              <a:t>12</a:t>
            </a:fld>
            <a:endParaRPr lang="en-US" altLang="ko-KR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96877"/>
              </p:ext>
            </p:extLst>
          </p:nvPr>
        </p:nvGraphicFramePr>
        <p:xfrm>
          <a:off x="827584" y="1844824"/>
          <a:ext cx="7200416" cy="4752686"/>
        </p:xfrm>
        <a:graphic>
          <a:graphicData uri="http://schemas.openxmlformats.org/drawingml/2006/table">
            <a:tbl>
              <a:tblPr/>
              <a:tblGrid>
                <a:gridCol w="936416"/>
                <a:gridCol w="1584000"/>
                <a:gridCol w="863960"/>
                <a:gridCol w="864040"/>
                <a:gridCol w="648000"/>
                <a:gridCol w="1584000"/>
                <a:gridCol w="720000"/>
              </a:tblGrid>
              <a:tr h="6072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Auditing and accounting </a:t>
                      </a:r>
                      <a:endParaRPr lang="en-US" sz="2400" b="1" i="1" u="none" strike="noStrike" dirty="0" smtClean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  <a:p>
                      <a:pPr algn="ctr" fontAlgn="b"/>
                      <a:r>
                        <a:rPr lang="en-US" sz="2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practices</a:t>
                      </a:r>
                      <a:endParaRPr lang="en-US" sz="2400" b="1" i="1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Shareholders' rights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Rank</a:t>
                      </a:r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               2010-2012 Avg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Rank</a:t>
                      </a:r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            2010-2012 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Avg.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Singapore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8.22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Malaysia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Hong Kong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Singapore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Malaysia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Taiwan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Taiwan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Thailand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India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Hong Kong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Japan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7.00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India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Thailand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Indonesia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Philippines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Philippines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Indonesia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Japan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5.98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6.39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5.18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4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China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5.70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800" b="1" i="0" u="none" strike="noStrike" dirty="0">
                        <a:solidFill>
                          <a:schemeClr val="bg1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China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/>
                        </a:rPr>
                        <a:t>4.75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67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Why disparity between regulations and practices?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ko-KR" dirty="0" smtClean="0"/>
              <a:t>Entrenched ownership structure</a:t>
            </a:r>
          </a:p>
          <a:p>
            <a:pPr lvl="1"/>
            <a:r>
              <a:rPr lang="en-US" altLang="ko-KR" dirty="0" smtClean="0"/>
              <a:t>Concentrated ownership </a:t>
            </a:r>
          </a:p>
          <a:p>
            <a:pPr lvl="2"/>
            <a:r>
              <a:rPr lang="en-US" altLang="ko-KR" sz="2400" dirty="0" smtClean="0"/>
              <a:t>Cross ownership</a:t>
            </a:r>
            <a:endParaRPr lang="en-US" altLang="ko-KR" sz="2400" dirty="0" smtClean="0"/>
          </a:p>
          <a:p>
            <a:pPr lvl="2"/>
            <a:r>
              <a:rPr lang="en-US" altLang="ko-KR" sz="2400" dirty="0" smtClean="0"/>
              <a:t>Circuitous ownership</a:t>
            </a:r>
          </a:p>
          <a:p>
            <a:pPr lvl="1">
              <a:lnSpc>
                <a:spcPct val="80000"/>
              </a:lnSpc>
            </a:pPr>
            <a:endParaRPr lang="en-US" altLang="ko-KR" sz="1400" dirty="0" smtClean="0"/>
          </a:p>
          <a:p>
            <a:r>
              <a:rPr lang="en-US" altLang="ko-KR" dirty="0" smtClean="0"/>
              <a:t>Moral hazard of controlling shareholder</a:t>
            </a:r>
          </a:p>
          <a:p>
            <a:pPr lvl="1"/>
            <a:r>
              <a:rPr lang="en-US" altLang="ko-KR" dirty="0" smtClean="0"/>
              <a:t>Family values control right more than share </a:t>
            </a:r>
            <a:r>
              <a:rPr lang="en-US" altLang="ko-KR" dirty="0" smtClean="0"/>
              <a:t>value</a:t>
            </a:r>
          </a:p>
          <a:p>
            <a:pPr lvl="1"/>
            <a:r>
              <a:rPr lang="en-US" altLang="ko-KR" dirty="0" smtClean="0"/>
              <a:t>Expropriation of minority shareholders</a:t>
            </a:r>
            <a:endParaRPr lang="en-US" altLang="ko-KR" dirty="0" smtClean="0"/>
          </a:p>
          <a:p>
            <a:pPr lvl="1">
              <a:lnSpc>
                <a:spcPct val="80000"/>
              </a:lnSpc>
            </a:pPr>
            <a:endParaRPr lang="ko-KR" altLang="en-US" sz="1100" dirty="0" smtClean="0"/>
          </a:p>
          <a:p>
            <a:r>
              <a:rPr lang="en-US" altLang="ko-KR" dirty="0" smtClean="0"/>
              <a:t>Unfair related party transactions </a:t>
            </a:r>
          </a:p>
          <a:p>
            <a:pPr lvl="1"/>
            <a:r>
              <a:rPr lang="en-US" altLang="ko-KR" dirty="0" smtClean="0"/>
              <a:t>Tunneling asset through related party transactions</a:t>
            </a:r>
          </a:p>
          <a:p>
            <a:pPr lvl="1"/>
            <a:r>
              <a:rPr lang="en-US" altLang="ko-KR" dirty="0" smtClean="0"/>
              <a:t>Stripping business opportunities to private company owned by the controlling shareholder</a:t>
            </a:r>
          </a:p>
          <a:p>
            <a:pPr lvl="1"/>
            <a:endParaRPr lang="en-US" altLang="ko-KR" sz="1400" dirty="0" smtClean="0"/>
          </a:p>
          <a:p>
            <a:pPr lvl="1">
              <a:lnSpc>
                <a:spcPct val="80000"/>
              </a:lnSpc>
            </a:pPr>
            <a:endParaRPr lang="en-US" altLang="ko-KR" sz="2400" dirty="0" smtClean="0"/>
          </a:p>
          <a:p>
            <a:pPr lvl="1">
              <a:lnSpc>
                <a:spcPct val="80000"/>
              </a:lnSpc>
            </a:pPr>
            <a:endParaRPr lang="en-US" altLang="ko-K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Why disparity between practices and regulation?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85926"/>
            <a:ext cx="8579296" cy="459540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Bank-financing is stronger than capital market financing</a:t>
            </a:r>
          </a:p>
          <a:p>
            <a:pPr lvl="1"/>
            <a:r>
              <a:rPr lang="en-US" altLang="ko-KR" dirty="0" smtClean="0"/>
              <a:t>Banks have its own poor governance problem</a:t>
            </a:r>
          </a:p>
          <a:p>
            <a:pPr lvl="1"/>
            <a:r>
              <a:rPr lang="en-US" altLang="ko-KR" dirty="0" smtClean="0"/>
              <a:t>Bank’s capacity of CG risk management is weak </a:t>
            </a:r>
          </a:p>
          <a:p>
            <a:pPr lvl="1"/>
            <a:endParaRPr lang="en-US" altLang="ko-KR" sz="1200" dirty="0" smtClean="0"/>
          </a:p>
          <a:p>
            <a:pPr>
              <a:lnSpc>
                <a:spcPct val="80000"/>
              </a:lnSpc>
            </a:pPr>
            <a:r>
              <a:rPr lang="en-US" altLang="ko-KR" sz="2800" dirty="0" smtClean="0"/>
              <a:t>Enforcements of rules and regulations are weak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Supervisory agency’s capacity is limited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Prosecutors are not independent from business influence &amp; political consideration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Judges are not properly </a:t>
            </a:r>
            <a:r>
              <a:rPr lang="en-US" altLang="ko-KR" sz="2400" dirty="0" smtClean="0"/>
              <a:t>trained, </a:t>
            </a:r>
            <a:r>
              <a:rPr lang="en-US" altLang="ko-KR" sz="2400" dirty="0" smtClean="0"/>
              <a:t>and are not independent from interest conflicts  &amp; outside influence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Samsung Ownership Structure 2011-Family sha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2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Why </a:t>
            </a:r>
            <a:r>
              <a:rPr lang="en-US" altLang="ko-KR" dirty="0"/>
              <a:t>Shareholders are </a:t>
            </a:r>
            <a:r>
              <a:rPr lang="en-US" altLang="ko-KR" dirty="0" smtClean="0"/>
              <a:t>inactive?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3941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dirty="0" smtClean="0"/>
              <a:t>High barriers in exercising rights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Difficulties in fact discovery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High legal cost</a:t>
            </a:r>
          </a:p>
          <a:p>
            <a:pPr lvl="1">
              <a:lnSpc>
                <a:spcPct val="90000"/>
              </a:lnSpc>
            </a:pPr>
            <a:r>
              <a:rPr lang="en-US" altLang="ko-KR" dirty="0" smtClean="0"/>
              <a:t>Independent lawyers are scarce</a:t>
            </a:r>
          </a:p>
          <a:p>
            <a:pPr lvl="1">
              <a:lnSpc>
                <a:spcPct val="90000"/>
              </a:lnSpc>
            </a:pPr>
            <a:endParaRPr lang="en-US" altLang="ko-KR" sz="1100" dirty="0" smtClean="0"/>
          </a:p>
          <a:p>
            <a:pPr>
              <a:lnSpc>
                <a:spcPct val="90000"/>
              </a:lnSpc>
            </a:pPr>
            <a:r>
              <a:rPr lang="en-US" altLang="ko-KR" sz="2800" dirty="0" smtClean="0"/>
              <a:t>Establishments have strong influences on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Politics</a:t>
            </a:r>
          </a:p>
          <a:p>
            <a:pPr lvl="1">
              <a:lnSpc>
                <a:spcPct val="90000"/>
              </a:lnSpc>
            </a:pPr>
            <a:r>
              <a:rPr lang="en-US" altLang="ko-KR" dirty="0" smtClean="0"/>
              <a:t>Media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Prosecutors and judges</a:t>
            </a:r>
            <a:r>
              <a:rPr lang="en-US" altLang="ko-KR" sz="2400" dirty="0" smtClean="0"/>
              <a:t> </a:t>
            </a:r>
            <a:endParaRPr lang="en-US" altLang="ko-KR" sz="2400" dirty="0" smtClean="0"/>
          </a:p>
        </p:txBody>
      </p:sp>
    </p:spTree>
    <p:extLst>
      <p:ext uri="{BB962C8B-B14F-4D97-AF65-F5344CB8AC3E}">
        <p14:creationId xmlns:p14="http://schemas.microsoft.com/office/powerpoint/2010/main" val="121281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Why </a:t>
            </a:r>
            <a:r>
              <a:rPr lang="en-US" altLang="ko-KR" dirty="0"/>
              <a:t>Shareholders are </a:t>
            </a:r>
            <a:r>
              <a:rPr lang="en-US" altLang="ko-KR" dirty="0" smtClean="0"/>
              <a:t>inactive?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3941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dirty="0" smtClean="0"/>
              <a:t>Individual </a:t>
            </a:r>
            <a:r>
              <a:rPr lang="en-US" altLang="ko-KR" dirty="0" smtClean="0"/>
              <a:t>shareholders</a:t>
            </a:r>
            <a:endParaRPr lang="en-US" altLang="ko-KR" dirty="0" smtClean="0"/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Speculative short term trading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Investment horizon is too short </a:t>
            </a:r>
            <a:endParaRPr lang="en-US" altLang="ko-KR" sz="2400" dirty="0" smtClean="0"/>
          </a:p>
          <a:p>
            <a:pPr>
              <a:lnSpc>
                <a:spcPct val="90000"/>
              </a:lnSpc>
            </a:pPr>
            <a:endParaRPr lang="en-US" altLang="ko-KR" sz="1300" dirty="0"/>
          </a:p>
          <a:p>
            <a:pPr>
              <a:lnSpc>
                <a:spcPct val="90000"/>
              </a:lnSpc>
            </a:pPr>
            <a:r>
              <a:rPr lang="en-US" altLang="ko-KR" sz="2800" dirty="0" smtClean="0"/>
              <a:t>Institutions shareholders</a:t>
            </a:r>
          </a:p>
          <a:p>
            <a:pPr lvl="1">
              <a:lnSpc>
                <a:spcPct val="90000"/>
              </a:lnSpc>
            </a:pPr>
            <a:r>
              <a:rPr lang="en-US" altLang="ko-KR" dirty="0" smtClean="0"/>
              <a:t>Local institutions: Interest conflicts</a:t>
            </a:r>
          </a:p>
          <a:p>
            <a:pPr lvl="1">
              <a:lnSpc>
                <a:spcPct val="90000"/>
              </a:lnSpc>
            </a:pPr>
            <a:r>
              <a:rPr lang="en-US" altLang="ko-KR" dirty="0" smtClean="0"/>
              <a:t>Foreign institutions: Lack </a:t>
            </a:r>
            <a:r>
              <a:rPr lang="en-US" altLang="ko-KR" dirty="0" smtClean="0"/>
              <a:t>of long-term </a:t>
            </a:r>
            <a:r>
              <a:rPr lang="en-US" altLang="ko-KR" dirty="0" smtClean="0"/>
              <a:t>commitment</a:t>
            </a:r>
          </a:p>
          <a:p>
            <a:pPr lvl="1">
              <a:lnSpc>
                <a:spcPct val="90000"/>
              </a:lnSpc>
            </a:pPr>
            <a:r>
              <a:rPr lang="en-US" altLang="ko-KR" dirty="0" smtClean="0"/>
              <a:t>Pension funds: Political </a:t>
            </a:r>
            <a:r>
              <a:rPr lang="en-US" altLang="ko-KR" dirty="0" err="1" smtClean="0"/>
              <a:t>inflences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F5A3A1-188F-4163-BEA8-033CB892D777}" type="slidenum">
              <a:rPr lang="ko-KR" altLang="en-US"/>
              <a:pPr/>
              <a:t>18</a:t>
            </a:fld>
            <a:endParaRPr lang="en-US" altLang="ko-KR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6574" y="1916832"/>
            <a:ext cx="7741626" cy="446449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Empower </a:t>
            </a:r>
            <a:r>
              <a:rPr lang="en-US" altLang="ko-KR" dirty="0" smtClean="0"/>
              <a:t>Shareholders</a:t>
            </a:r>
            <a:endParaRPr lang="ko-KR" altLang="en-US" dirty="0"/>
          </a:p>
          <a:p>
            <a:pPr lvl="1">
              <a:lnSpc>
                <a:spcPct val="90000"/>
              </a:lnSpc>
            </a:pPr>
            <a:r>
              <a:rPr lang="en-US" altLang="ko-KR" dirty="0" smtClean="0"/>
              <a:t>Lower </a:t>
            </a:r>
            <a:r>
              <a:rPr lang="en-US" altLang="ko-KR" dirty="0"/>
              <a:t>barriers in exercising rights</a:t>
            </a:r>
          </a:p>
          <a:p>
            <a:pPr lvl="2">
              <a:lnSpc>
                <a:spcPct val="90000"/>
              </a:lnSpc>
            </a:pPr>
            <a:r>
              <a:rPr lang="en-US" altLang="ko-KR" dirty="0" smtClean="0"/>
              <a:t>Procedures</a:t>
            </a:r>
            <a:endParaRPr lang="en-US" altLang="ko-KR" dirty="0"/>
          </a:p>
          <a:p>
            <a:pPr lvl="2">
              <a:lnSpc>
                <a:spcPct val="90000"/>
              </a:lnSpc>
            </a:pPr>
            <a:r>
              <a:rPr lang="en-US" altLang="ko-KR" dirty="0" smtClean="0"/>
              <a:t>Cost</a:t>
            </a:r>
          </a:p>
          <a:p>
            <a:pPr lvl="2">
              <a:lnSpc>
                <a:spcPct val="90000"/>
              </a:lnSpc>
            </a:pPr>
            <a:endParaRPr lang="en-US" altLang="ko-KR" sz="900" dirty="0"/>
          </a:p>
          <a:p>
            <a:pPr lvl="1">
              <a:lnSpc>
                <a:spcPct val="90000"/>
              </a:lnSpc>
            </a:pPr>
            <a:r>
              <a:rPr lang="en-US" altLang="ko-KR" dirty="0"/>
              <a:t>Provide </a:t>
            </a:r>
            <a:r>
              <a:rPr lang="en-US" altLang="ko-KR" dirty="0" smtClean="0"/>
              <a:t>mechanisms </a:t>
            </a:r>
            <a:r>
              <a:rPr lang="en-US" altLang="ko-KR" dirty="0"/>
              <a:t>to be active</a:t>
            </a:r>
          </a:p>
          <a:p>
            <a:pPr lvl="2">
              <a:lnSpc>
                <a:spcPct val="90000"/>
              </a:lnSpc>
            </a:pPr>
            <a:r>
              <a:rPr lang="en-US" altLang="ko-KR" dirty="0" smtClean="0"/>
              <a:t>Electronic voting </a:t>
            </a:r>
          </a:p>
          <a:p>
            <a:pPr lvl="2">
              <a:lnSpc>
                <a:spcPct val="90000"/>
              </a:lnSpc>
            </a:pPr>
            <a:r>
              <a:rPr lang="en-US" altLang="ko-KR" dirty="0" smtClean="0"/>
              <a:t>Cumulative voting</a:t>
            </a:r>
          </a:p>
          <a:p>
            <a:pPr lvl="2">
              <a:lnSpc>
                <a:spcPct val="90000"/>
              </a:lnSpc>
            </a:pPr>
            <a:r>
              <a:rPr lang="en-US" altLang="ko-KR" dirty="0" smtClean="0"/>
              <a:t>Class </a:t>
            </a:r>
            <a:r>
              <a:rPr lang="en-US" altLang="ko-KR" dirty="0"/>
              <a:t>action </a:t>
            </a:r>
            <a:r>
              <a:rPr lang="en-US" altLang="ko-KR" dirty="0" smtClean="0"/>
              <a:t>lawsuit</a:t>
            </a:r>
          </a:p>
          <a:p>
            <a:pPr lvl="1">
              <a:lnSpc>
                <a:spcPct val="90000"/>
              </a:lnSpc>
            </a:pPr>
            <a:endParaRPr lang="en-US" altLang="ko-KR" sz="1300" dirty="0" smtClean="0"/>
          </a:p>
          <a:p>
            <a:pPr>
              <a:lnSpc>
                <a:spcPct val="90000"/>
              </a:lnSpc>
            </a:pPr>
            <a:r>
              <a:rPr lang="en-US" altLang="ko-KR" dirty="0" smtClean="0"/>
              <a:t>Create </a:t>
            </a:r>
            <a:r>
              <a:rPr lang="en-US" altLang="ko-KR" dirty="0" smtClean="0"/>
              <a:t>activist </a:t>
            </a:r>
            <a:r>
              <a:rPr lang="en-US" altLang="ko-KR" dirty="0" smtClean="0"/>
              <a:t>institutional </a:t>
            </a:r>
            <a:r>
              <a:rPr lang="en-US" altLang="ko-KR" dirty="0" smtClean="0"/>
              <a:t>investors</a:t>
            </a:r>
          </a:p>
          <a:p>
            <a:pPr>
              <a:lnSpc>
                <a:spcPct val="90000"/>
              </a:lnSpc>
            </a:pPr>
            <a:r>
              <a:rPr lang="en-US" altLang="ko-KR" dirty="0" smtClean="0"/>
              <a:t>Public pension fund should be active investor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ko-KR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Shareholder Activism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503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F5A3A1-188F-4163-BEA8-033CB892D777}" type="slidenum">
              <a:rPr lang="ko-KR" altLang="en-US"/>
              <a:pPr/>
              <a:t>19</a:t>
            </a:fld>
            <a:endParaRPr lang="en-US" altLang="ko-KR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6574" y="1844824"/>
            <a:ext cx="7741626" cy="4608512"/>
          </a:xfrm>
        </p:spPr>
        <p:txBody>
          <a:bodyPr>
            <a:normAutofit/>
          </a:bodyPr>
          <a:lstStyle/>
          <a:p>
            <a:pPr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sz="3200" dirty="0" smtClean="0"/>
              <a:t>Shareholder activism in Asia is weak</a:t>
            </a:r>
          </a:p>
          <a:p>
            <a:pPr lvl="1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 smtClean="0"/>
              <a:t>Activist </a:t>
            </a:r>
            <a:r>
              <a:rPr lang="en-US" altLang="ko-KR" dirty="0" smtClean="0"/>
              <a:t>investors</a:t>
            </a:r>
          </a:p>
          <a:p>
            <a:pPr lvl="2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/>
              <a:t>Hong Kong: David </a:t>
            </a:r>
            <a:r>
              <a:rPr lang="en-US" altLang="ko-KR" dirty="0" smtClean="0"/>
              <a:t>Webb</a:t>
            </a:r>
          </a:p>
          <a:p>
            <a:pPr lvl="2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 smtClean="0"/>
              <a:t>Korea: Lazard Korea CG Fund</a:t>
            </a:r>
            <a:endParaRPr lang="en-US" altLang="ko-KR" dirty="0"/>
          </a:p>
          <a:p>
            <a:pPr lvl="2" fontAlgn="ctr">
              <a:lnSpc>
                <a:spcPct val="110000"/>
              </a:lnSpc>
              <a:spcBef>
                <a:spcPct val="0"/>
              </a:spcBef>
            </a:pPr>
            <a:endParaRPr lang="en-US" altLang="ko-KR" sz="800" dirty="0" smtClean="0"/>
          </a:p>
          <a:p>
            <a:pPr lvl="1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/>
              <a:t>Quasi-Government </a:t>
            </a:r>
            <a:r>
              <a:rPr lang="en-US" altLang="ko-KR" dirty="0" smtClean="0"/>
              <a:t>Agency</a:t>
            </a:r>
          </a:p>
          <a:p>
            <a:pPr lvl="2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/>
              <a:t>Taiwan: Securities and Futures Investors Protection Center</a:t>
            </a:r>
            <a:endParaRPr lang="en-US" altLang="ko-KR" sz="800" dirty="0"/>
          </a:p>
          <a:p>
            <a:pPr lvl="1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 smtClean="0"/>
              <a:t>NGO</a:t>
            </a:r>
            <a:endParaRPr lang="en-US" altLang="ko-KR" dirty="0" smtClean="0"/>
          </a:p>
          <a:p>
            <a:pPr lvl="2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/>
              <a:t>Korea: Solidarity for Economic Reform</a:t>
            </a:r>
          </a:p>
          <a:p>
            <a:pPr lvl="2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/>
              <a:t>Malaysia: Shareholder Watchdog Group</a:t>
            </a:r>
          </a:p>
          <a:p>
            <a:pPr lvl="2" fontAlgn="ctr">
              <a:lnSpc>
                <a:spcPct val="110000"/>
              </a:lnSpc>
              <a:spcBef>
                <a:spcPct val="0"/>
              </a:spcBef>
            </a:pPr>
            <a:r>
              <a:rPr lang="en-US" altLang="ko-KR" dirty="0" smtClean="0"/>
              <a:t>Japan</a:t>
            </a:r>
            <a:r>
              <a:rPr lang="en-US" altLang="ko-KR" dirty="0" smtClean="0"/>
              <a:t>: </a:t>
            </a:r>
            <a:r>
              <a:rPr lang="en-US" altLang="ko-KR" dirty="0" smtClean="0"/>
              <a:t>Ombudsman(Osaka)</a:t>
            </a:r>
            <a:endParaRPr lang="en-US" altLang="ko-KR" dirty="0" smtClean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Shareholder </a:t>
            </a:r>
            <a:r>
              <a:rPr lang="en-US" altLang="ko-KR" dirty="0" smtClean="0"/>
              <a:t>activism in Asia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80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>Corporate Governance Progress in Asia for last 10 years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507288" cy="4584572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Financial crisis in 1997 opened new era in corporate governance development in Asia</a:t>
            </a:r>
          </a:p>
          <a:p>
            <a:endParaRPr lang="en-US" altLang="ko-KR" sz="1050" dirty="0" smtClean="0"/>
          </a:p>
          <a:p>
            <a:endParaRPr lang="en-US" altLang="ko-KR" sz="100" dirty="0" smtClean="0"/>
          </a:p>
          <a:p>
            <a:r>
              <a:rPr lang="en-US" altLang="ko-KR" dirty="0" smtClean="0"/>
              <a:t>New rules and regulations are introduced</a:t>
            </a:r>
          </a:p>
          <a:p>
            <a:pPr lvl="1"/>
            <a:r>
              <a:rPr lang="en-US" altLang="ko-KR" sz="2800" dirty="0" smtClean="0"/>
              <a:t>Board</a:t>
            </a:r>
          </a:p>
          <a:p>
            <a:pPr lvl="2"/>
            <a:r>
              <a:rPr lang="en-US" altLang="ko-KR" sz="2400" dirty="0" smtClean="0"/>
              <a:t>Outside </a:t>
            </a:r>
            <a:r>
              <a:rPr lang="en-US" altLang="ko-KR" sz="2400" dirty="0" smtClean="0"/>
              <a:t>directors</a:t>
            </a:r>
          </a:p>
          <a:p>
            <a:pPr lvl="2"/>
            <a:r>
              <a:rPr lang="en-US" altLang="ko-KR" sz="2400" dirty="0" smtClean="0"/>
              <a:t>Audit committee</a:t>
            </a:r>
          </a:p>
          <a:p>
            <a:pPr lvl="1"/>
            <a:r>
              <a:rPr lang="en-US" altLang="ko-KR" sz="2800" dirty="0" smtClean="0"/>
              <a:t>Shareholder rights strengthened</a:t>
            </a:r>
          </a:p>
          <a:p>
            <a:pPr lvl="2"/>
            <a:r>
              <a:rPr lang="en-US" altLang="ko-KR" sz="2400" dirty="0" smtClean="0"/>
              <a:t>Derivative lawsuit</a:t>
            </a:r>
          </a:p>
          <a:p>
            <a:pPr lvl="2"/>
            <a:r>
              <a:rPr lang="en-US" altLang="ko-KR" sz="2400" dirty="0" smtClean="0"/>
              <a:t>Class action lawsuit</a:t>
            </a:r>
          </a:p>
          <a:p>
            <a:pPr lvl="2"/>
            <a:r>
              <a:rPr lang="en-US" altLang="ko-KR" sz="2400" dirty="0" smtClean="0"/>
              <a:t>Cumulative voting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300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50D5-BCDB-4FCC-ACC8-014122C9C486}" type="slidenum">
              <a:rPr lang="en-US" altLang="ko-KR"/>
              <a:pPr/>
              <a:t>20</a:t>
            </a:fld>
            <a:endParaRPr lang="en-US" altLang="ko-KR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Actions Shareholder Can Take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FF9933"/>
              </a:buClr>
            </a:pPr>
            <a:r>
              <a:rPr lang="en-US" altLang="ko-KR" sz="2800"/>
              <a:t>Attending shareholder meetings</a:t>
            </a:r>
          </a:p>
          <a:p>
            <a:pPr>
              <a:lnSpc>
                <a:spcPct val="80000"/>
              </a:lnSpc>
              <a:buClr>
                <a:srgbClr val="FF9933"/>
              </a:buClr>
            </a:pPr>
            <a:r>
              <a:rPr lang="en-US" altLang="ko-KR" sz="2800"/>
              <a:t>Proposing agenda at the shareholders meetings</a:t>
            </a:r>
          </a:p>
          <a:p>
            <a:pPr>
              <a:lnSpc>
                <a:spcPct val="80000"/>
              </a:lnSpc>
              <a:buClr>
                <a:srgbClr val="FF9933"/>
              </a:buClr>
            </a:pPr>
            <a:r>
              <a:rPr lang="en-US" altLang="ko-KR" sz="2800"/>
              <a:t>Public campaign through media</a:t>
            </a:r>
          </a:p>
          <a:p>
            <a:pPr>
              <a:lnSpc>
                <a:spcPct val="80000"/>
              </a:lnSpc>
              <a:buClr>
                <a:srgbClr val="FF9933"/>
              </a:buClr>
            </a:pPr>
            <a:r>
              <a:rPr lang="en-US" altLang="ko-KR" sz="2800"/>
              <a:t>Electing directors</a:t>
            </a:r>
          </a:p>
          <a:p>
            <a:pPr lvl="1">
              <a:lnSpc>
                <a:spcPct val="80000"/>
              </a:lnSpc>
            </a:pPr>
            <a:r>
              <a:rPr lang="en-US" altLang="ko-KR" sz="2400"/>
              <a:t>Proposing outside director candidate</a:t>
            </a:r>
          </a:p>
          <a:p>
            <a:pPr lvl="1">
              <a:lnSpc>
                <a:spcPct val="80000"/>
              </a:lnSpc>
            </a:pPr>
            <a:r>
              <a:rPr lang="en-US" altLang="ko-KR" sz="2400"/>
              <a:t>Proxy fights</a:t>
            </a:r>
          </a:p>
          <a:p>
            <a:pPr>
              <a:lnSpc>
                <a:spcPct val="80000"/>
              </a:lnSpc>
              <a:buClr>
                <a:srgbClr val="FF9933"/>
              </a:buClr>
            </a:pPr>
            <a:r>
              <a:rPr lang="en-US" altLang="ko-KR" sz="2800"/>
              <a:t>Taking l</a:t>
            </a:r>
            <a:r>
              <a:rPr lang="en-US" altLang="en-US" sz="2800"/>
              <a:t>egal actions</a:t>
            </a:r>
          </a:p>
          <a:p>
            <a:pPr lvl="1">
              <a:lnSpc>
                <a:spcPct val="80000"/>
              </a:lnSpc>
            </a:pPr>
            <a:r>
              <a:rPr lang="en-US" altLang="ko-KR" sz="2400"/>
              <a:t>Filing civil l</a:t>
            </a:r>
            <a:r>
              <a:rPr lang="en-US" altLang="en-US" sz="2400"/>
              <a:t>awsuit</a:t>
            </a:r>
            <a:endParaRPr lang="en-US" altLang="ko-KR" sz="2400"/>
          </a:p>
          <a:p>
            <a:pPr lvl="2">
              <a:lnSpc>
                <a:spcPct val="80000"/>
              </a:lnSpc>
            </a:pPr>
            <a:r>
              <a:rPr lang="en-US" altLang="ko-KR" sz="2000"/>
              <a:t>Derivative actions</a:t>
            </a:r>
          </a:p>
          <a:p>
            <a:pPr lvl="2">
              <a:lnSpc>
                <a:spcPct val="80000"/>
              </a:lnSpc>
            </a:pPr>
            <a:r>
              <a:rPr lang="en-US" altLang="ko-KR" sz="2000"/>
              <a:t>Class-Actions</a:t>
            </a:r>
            <a:endParaRPr lang="en-US" altLang="en-US" sz="2000"/>
          </a:p>
          <a:p>
            <a:pPr lvl="1">
              <a:lnSpc>
                <a:spcPct val="80000"/>
              </a:lnSpc>
            </a:pPr>
            <a:r>
              <a:rPr lang="en-US" altLang="en-US" sz="2400"/>
              <a:t>Filing criminal investigation</a:t>
            </a:r>
            <a:endParaRPr lang="en-US" altLang="ko-KR" sz="2400"/>
          </a:p>
          <a:p>
            <a:pPr>
              <a:lnSpc>
                <a:spcPct val="80000"/>
              </a:lnSpc>
            </a:pPr>
            <a:endParaRPr lang="en-US" altLang="ko-KR" sz="2800"/>
          </a:p>
        </p:txBody>
      </p:sp>
    </p:spTree>
    <p:extLst>
      <p:ext uri="{BB962C8B-B14F-4D97-AF65-F5344CB8AC3E}">
        <p14:creationId xmlns:p14="http://schemas.microsoft.com/office/powerpoint/2010/main" val="1746935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Activist Investment: Case 1</a:t>
            </a:r>
            <a:br>
              <a:rPr lang="en-US" altLang="ko-KR" dirty="0" smtClean="0"/>
            </a:br>
            <a:r>
              <a:rPr lang="en-US" altLang="ko-KR" sz="2800" dirty="0" smtClean="0"/>
              <a:t> Sovereign Asset Mgt. </a:t>
            </a:r>
            <a:r>
              <a:rPr lang="en-US" altLang="ko-KR" sz="2800" dirty="0" err="1" smtClean="0"/>
              <a:t>vs</a:t>
            </a:r>
            <a:r>
              <a:rPr lang="en-US" altLang="ko-KR" sz="2800" dirty="0" smtClean="0"/>
              <a:t> SK Corp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sz="3300" dirty="0" smtClean="0"/>
              <a:t>Sovereign Asset Management</a:t>
            </a:r>
          </a:p>
          <a:p>
            <a:pPr lvl="1"/>
            <a:r>
              <a:rPr lang="en-US" altLang="ko-KR" sz="2800" dirty="0" smtClean="0"/>
              <a:t>Activist foreign investor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3300" dirty="0" smtClean="0"/>
              <a:t>SK corporation scandal in March 2003</a:t>
            </a:r>
          </a:p>
          <a:p>
            <a:pPr lvl="1"/>
            <a:r>
              <a:rPr lang="en-US" altLang="ko-KR" sz="2800" dirty="0" smtClean="0"/>
              <a:t>Accounting fraud </a:t>
            </a:r>
          </a:p>
          <a:p>
            <a:pPr lvl="1"/>
            <a:r>
              <a:rPr lang="en-US" altLang="ko-KR" sz="2800" dirty="0" smtClean="0"/>
              <a:t>Embezzlements by controlling family</a:t>
            </a:r>
          </a:p>
          <a:p>
            <a:endParaRPr lang="en-US" altLang="ko-KR" sz="2100" dirty="0" smtClean="0"/>
          </a:p>
          <a:p>
            <a:r>
              <a:rPr lang="en-US" altLang="ko-KR" sz="3300" dirty="0" smtClean="0"/>
              <a:t>Sovereign’s investments in SK shares </a:t>
            </a:r>
          </a:p>
          <a:p>
            <a:pPr lvl="1"/>
            <a:r>
              <a:rPr lang="en-US" altLang="ko-KR" sz="2800" dirty="0" smtClean="0"/>
              <a:t>Investments of $150 million  in March 2003</a:t>
            </a:r>
          </a:p>
          <a:p>
            <a:pPr lvl="1"/>
            <a:r>
              <a:rPr lang="en-US" altLang="ko-KR" sz="2800" dirty="0" smtClean="0"/>
              <a:t>Capital gains of $800 million  in July 2005</a:t>
            </a:r>
          </a:p>
          <a:p>
            <a:pPr lvl="1"/>
            <a:endParaRPr lang="en-US" altLang="ko-KR" sz="2800" dirty="0" smtClean="0"/>
          </a:p>
          <a:p>
            <a:r>
              <a:rPr lang="en-US" altLang="ko-KR" sz="3300" dirty="0" smtClean="0"/>
              <a:t>Sovereign’s strategy</a:t>
            </a:r>
          </a:p>
          <a:p>
            <a:pPr lvl="1"/>
            <a:r>
              <a:rPr lang="en-US" altLang="ko-KR" sz="2800" dirty="0" smtClean="0"/>
              <a:t>Proxy fight for management control</a:t>
            </a:r>
          </a:p>
          <a:p>
            <a:pPr lvl="1"/>
            <a:r>
              <a:rPr lang="en-US" altLang="ko-KR" sz="2800" dirty="0" smtClean="0"/>
              <a:t>Proposed improvements in corporate governance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sz="1800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975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 smtClean="0"/>
              <a:t>Activist Investment: Case 1</a:t>
            </a:r>
            <a:br>
              <a:rPr lang="en-US" altLang="ko-KR" sz="4000" dirty="0" smtClean="0"/>
            </a:br>
            <a:r>
              <a:rPr lang="en-US" altLang="ko-KR" sz="3100" dirty="0" smtClean="0"/>
              <a:t>Sovereign Asset Mgt. </a:t>
            </a:r>
            <a:r>
              <a:rPr lang="en-US" altLang="ko-KR" sz="3100" dirty="0" err="1" smtClean="0"/>
              <a:t>vs</a:t>
            </a:r>
            <a:r>
              <a:rPr lang="en-US" altLang="ko-KR" sz="3100" dirty="0" smtClean="0"/>
              <a:t> SK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o-KR" alt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35038" y="1628775"/>
          <a:ext cx="7524750" cy="478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차트" r:id="rId3" imgW="5838707" imgH="3629004" progId="Excel.Sheet.8">
                  <p:embed/>
                </p:oleObj>
              </mc:Choice>
              <mc:Fallback>
                <p:oleObj name="차트" r:id="rId3" imgW="5838707" imgH="362900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628775"/>
                        <a:ext cx="7524750" cy="478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16000" y="2196000"/>
            <a:ext cx="1548680" cy="3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ko-KR" dirty="0" smtClean="0">
                <a:latin typeface="Book Antiqua" pitchFamily="18" charset="0"/>
              </a:rPr>
              <a:t>SK Scandal</a:t>
            </a:r>
            <a:endParaRPr lang="en-US" altLang="ko-KR" dirty="0">
              <a:latin typeface="Book Antiqua" pitchFamily="18" charset="0"/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 flipH="1">
            <a:off x="4355976" y="2420888"/>
            <a:ext cx="0" cy="3600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3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684213" y="333375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SK Share Price</a:t>
            </a:r>
            <a:br>
              <a:rPr lang="en-US" altLang="ko-KR" sz="3600" dirty="0" smtClean="0"/>
            </a:br>
            <a:r>
              <a:rPr lang="en-US" altLang="ko-KR" sz="2400" dirty="0" smtClean="0"/>
              <a:t>2003 - 2006</a:t>
            </a:r>
            <a:endParaRPr lang="en-US" altLang="ko-KR" sz="2700" dirty="0"/>
          </a:p>
        </p:txBody>
      </p:sp>
      <p:sp>
        <p:nvSpPr>
          <p:cNvPr id="339971" name="Oval 3"/>
          <p:cNvSpPr>
            <a:spLocks noChangeArrowheads="1"/>
          </p:cNvSpPr>
          <p:nvPr/>
        </p:nvSpPr>
        <p:spPr bwMode="auto">
          <a:xfrm>
            <a:off x="1871663" y="4113213"/>
            <a:ext cx="539750" cy="503237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aphicFrame>
        <p:nvGraphicFramePr>
          <p:cNvPr id="33997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557622" y="1412776"/>
          <a:ext cx="8028756" cy="493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차트" r:id="rId5" imgW="4619507" imgH="2466885" progId="Excel.Sheet.8">
                  <p:embed/>
                </p:oleObj>
              </mc:Choice>
              <mc:Fallback>
                <p:oleObj name="차트" r:id="rId5" imgW="4619507" imgH="246688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22" y="1412776"/>
                        <a:ext cx="8028756" cy="4932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9973" name="Oval 5"/>
          <p:cNvSpPr>
            <a:spLocks noChangeArrowheads="1"/>
          </p:cNvSpPr>
          <p:nvPr/>
        </p:nvSpPr>
        <p:spPr bwMode="auto">
          <a:xfrm>
            <a:off x="1908175" y="4221163"/>
            <a:ext cx="395288" cy="323850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39974" name="Oval 6"/>
          <p:cNvSpPr>
            <a:spLocks noChangeArrowheads="1"/>
          </p:cNvSpPr>
          <p:nvPr/>
        </p:nvSpPr>
        <p:spPr bwMode="auto">
          <a:xfrm>
            <a:off x="5940425" y="2600325"/>
            <a:ext cx="323850" cy="287338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39976" name="Text Box 8"/>
          <p:cNvSpPr txBox="1">
            <a:spLocks noChangeArrowheads="1"/>
          </p:cNvSpPr>
          <p:nvPr/>
        </p:nvSpPr>
        <p:spPr bwMode="auto">
          <a:xfrm>
            <a:off x="5508104" y="2782669"/>
            <a:ext cx="124906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1800" b="1" dirty="0" smtClean="0">
                <a:latin typeface="Book Antiqua" pitchFamily="18" charset="0"/>
              </a:rPr>
              <a:t>Sovereign</a:t>
            </a:r>
          </a:p>
          <a:p>
            <a:r>
              <a:rPr lang="en-US" altLang="ko-KR" b="1" dirty="0" smtClean="0">
                <a:latin typeface="Book Antiqua" pitchFamily="18" charset="0"/>
              </a:rPr>
              <a:t>left</a:t>
            </a:r>
            <a:endParaRPr lang="ko-KR" altLang="en-US" sz="1800" b="1" dirty="0">
              <a:solidFill>
                <a:schemeClr val="bg2"/>
              </a:solidFill>
              <a:latin typeface="Book Antiqua" pitchFamily="18" charset="0"/>
            </a:endParaRPr>
          </a:p>
        </p:txBody>
      </p:sp>
      <p:sp>
        <p:nvSpPr>
          <p:cNvPr id="339977" name="Line 9"/>
          <p:cNvSpPr>
            <a:spLocks noChangeShapeType="1"/>
          </p:cNvSpPr>
          <p:nvPr/>
        </p:nvSpPr>
        <p:spPr bwMode="auto">
          <a:xfrm flipV="1">
            <a:off x="2124075" y="1736725"/>
            <a:ext cx="0" cy="29162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339978" name="Line 10"/>
          <p:cNvSpPr>
            <a:spLocks noChangeShapeType="1"/>
          </p:cNvSpPr>
          <p:nvPr/>
        </p:nvSpPr>
        <p:spPr bwMode="auto">
          <a:xfrm flipV="1">
            <a:off x="6048375" y="1773238"/>
            <a:ext cx="0" cy="287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339980" name="Line 12"/>
          <p:cNvSpPr>
            <a:spLocks noChangeShapeType="1"/>
          </p:cNvSpPr>
          <p:nvPr/>
        </p:nvSpPr>
        <p:spPr bwMode="auto">
          <a:xfrm flipH="1">
            <a:off x="2106000" y="3752850"/>
            <a:ext cx="0" cy="396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836000" y="3492000"/>
            <a:ext cx="1331832" cy="276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ko-KR" sz="1600" b="1" dirty="0" smtClean="0">
                <a:latin typeface="Book Antiqua" pitchFamily="18" charset="0"/>
              </a:rPr>
              <a:t>SK Scandal</a:t>
            </a:r>
            <a:endParaRPr lang="en-US" altLang="ko-KR" sz="1600" b="1" dirty="0">
              <a:latin typeface="Book Antiqua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7209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049" name="Group 65"/>
          <p:cNvGraphicFramePr>
            <a:graphicFrameLocks noGrp="1"/>
          </p:cNvGraphicFramePr>
          <p:nvPr>
            <p:ph idx="1"/>
          </p:nvPr>
        </p:nvGraphicFramePr>
        <p:xfrm>
          <a:off x="1043609" y="4077072"/>
          <a:ext cx="7200799" cy="1656184"/>
        </p:xfrm>
        <a:graphic>
          <a:graphicData uri="http://schemas.openxmlformats.org/drawingml/2006/table">
            <a:tbl>
              <a:tblPr/>
              <a:tblGrid>
                <a:gridCol w="2280314"/>
                <a:gridCol w="1243481"/>
                <a:gridCol w="1302272"/>
                <a:gridCol w="1302272"/>
                <a:gridCol w="1072460"/>
              </a:tblGrid>
              <a:tr h="41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Stock price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ROR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KOSPI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SK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KOSPI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SK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25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March 2003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556.33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8,600W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July 2005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1019.01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55,100W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83.2%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540.7%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8020" name="Text Box 36"/>
          <p:cNvSpPr txBox="1">
            <a:spLocks noChangeArrowheads="1"/>
          </p:cNvSpPr>
          <p:nvPr/>
        </p:nvSpPr>
        <p:spPr bwMode="auto">
          <a:xfrm>
            <a:off x="827088" y="692696"/>
            <a:ext cx="8016933" cy="31393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altLang="ko-KR" sz="20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Increase in SK market capitalization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 from $1 billion to $6.3 billion</a:t>
            </a:r>
          </a:p>
          <a:p>
            <a:pPr lvl="1">
              <a:buFont typeface="Arial" pitchFamily="34" charset="0"/>
              <a:buChar char="•"/>
            </a:pPr>
            <a:endParaRPr lang="ko-KR" altLang="en-US" sz="2800" dirty="0" smtClean="0">
              <a:solidFill>
                <a:schemeClr val="bg1"/>
              </a:solidFill>
              <a:latin typeface="Book Antiqua" pitchFamily="18" charset="0"/>
              <a:ea typeface="맑은 고딕" pitchFamily="50" charset="-127"/>
            </a:endParaRPr>
          </a:p>
          <a:p>
            <a:pPr>
              <a:buFontTx/>
              <a:buChar char="•"/>
            </a:pP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Capital Gains</a:t>
            </a:r>
          </a:p>
          <a:p>
            <a:pPr lvl="1" algn="l"/>
            <a:r>
              <a:rPr lang="en-US" altLang="ko-KR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                                    shares   	capital gains</a:t>
            </a:r>
          </a:p>
          <a:p>
            <a:pPr lvl="1" algn="l"/>
            <a:r>
              <a:rPr lang="en-US" altLang="ko-KR" sz="2400" dirty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Sovereign: </a:t>
            </a:r>
            <a:r>
              <a:rPr lang="ko-KR" altLang="en-US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  </a:t>
            </a:r>
            <a:r>
              <a:rPr lang="en-US" altLang="ko-KR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                15%     	$800 million</a:t>
            </a:r>
            <a:endParaRPr lang="ko-KR" altLang="en-US" sz="2400" dirty="0">
              <a:solidFill>
                <a:schemeClr val="bg1"/>
              </a:solidFill>
              <a:latin typeface="Book Antiqua" pitchFamily="18" charset="0"/>
              <a:ea typeface="맑은 고딕" pitchFamily="50" charset="-127"/>
            </a:endParaRPr>
          </a:p>
          <a:p>
            <a:pPr lvl="1" algn="l"/>
            <a:r>
              <a:rPr lang="ko-KR" altLang="en-US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Rest of shareholders: </a:t>
            </a:r>
            <a:r>
              <a:rPr lang="ko-KR" altLang="en-US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85%     	$4.5 billion</a:t>
            </a:r>
            <a:endParaRPr lang="en-US" altLang="ko-KR" sz="2800" dirty="0" smtClean="0">
              <a:solidFill>
                <a:schemeClr val="bg1"/>
              </a:solidFill>
              <a:latin typeface="Book Antiqua" pitchFamily="18" charset="0"/>
              <a:ea typeface="맑은 고딕" pitchFamily="50" charset="-127"/>
            </a:endParaRPr>
          </a:p>
          <a:p>
            <a:pPr lvl="1"/>
            <a:endParaRPr lang="ko-KR" altLang="en-US" dirty="0">
              <a:solidFill>
                <a:schemeClr val="bg1"/>
              </a:solidFill>
              <a:latin typeface="Book Antiqua" pitchFamily="18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74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76CA0-2309-401E-A7A3-C9D7562D8947}" type="slidenum">
              <a:rPr lang="en-US" altLang="ko-KR"/>
              <a:pPr/>
              <a:t>25</a:t>
            </a:fld>
            <a:endParaRPr lang="en-US" altLang="ko-KR"/>
          </a:p>
        </p:txBody>
      </p:sp>
      <p:sp>
        <p:nvSpPr>
          <p:cNvPr id="340997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936625"/>
          </a:xfrm>
        </p:spPr>
        <p:txBody>
          <a:bodyPr>
            <a:normAutofit fontScale="90000"/>
          </a:bodyPr>
          <a:lstStyle/>
          <a:p>
            <a:r>
              <a:rPr lang="en-US" altLang="ko-KR" sz="3600" dirty="0" smtClean="0"/>
              <a:t>SK Share Price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sz="2400" dirty="0"/>
              <a:t>2003 – 2007 </a:t>
            </a:r>
            <a:endParaRPr lang="en-US" altLang="ko-KR" sz="2800" dirty="0"/>
          </a:p>
        </p:txBody>
      </p:sp>
      <p:graphicFrame>
        <p:nvGraphicFramePr>
          <p:cNvPr id="34099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11188" y="1196975"/>
          <a:ext cx="8128000" cy="532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Worksheet" r:id="rId3" imgW="4819550" imgH="2905175" progId="Excel.Sheet.8">
                  <p:embed/>
                </p:oleObj>
              </mc:Choice>
              <mc:Fallback>
                <p:oleObj name="Worksheet" r:id="rId3" imgW="4819550" imgH="29051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196975"/>
                        <a:ext cx="8128000" cy="532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0999" name="Oval 7"/>
          <p:cNvSpPr>
            <a:spLocks noChangeArrowheads="1"/>
          </p:cNvSpPr>
          <p:nvPr/>
        </p:nvSpPr>
        <p:spPr bwMode="auto">
          <a:xfrm>
            <a:off x="1584324" y="5436000"/>
            <a:ext cx="288000" cy="252000"/>
          </a:xfrm>
          <a:prstGeom prst="ellips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41000" name="Oval 8"/>
          <p:cNvSpPr>
            <a:spLocks noChangeArrowheads="1"/>
          </p:cNvSpPr>
          <p:nvPr/>
        </p:nvSpPr>
        <p:spPr bwMode="auto">
          <a:xfrm>
            <a:off x="5256213" y="4724400"/>
            <a:ext cx="287337" cy="252413"/>
          </a:xfrm>
          <a:prstGeom prst="ellips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41001" name="Oval 9"/>
          <p:cNvSpPr>
            <a:spLocks noChangeArrowheads="1"/>
          </p:cNvSpPr>
          <p:nvPr/>
        </p:nvSpPr>
        <p:spPr bwMode="auto">
          <a:xfrm>
            <a:off x="8064500" y="3321050"/>
            <a:ext cx="215900" cy="180975"/>
          </a:xfrm>
          <a:prstGeom prst="ellips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1368000" y="5112000"/>
            <a:ext cx="136683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400" b="1" dirty="0" smtClean="0">
                <a:latin typeface="Book Antiqua" pitchFamily="18" charset="0"/>
              </a:rPr>
              <a:t>SK Scandal</a:t>
            </a:r>
            <a:endParaRPr lang="ko-KR" altLang="en-US" sz="1400" b="1" dirty="0">
              <a:latin typeface="Book Antiqua" pitchFamily="18" charset="0"/>
            </a:endParaRPr>
          </a:p>
        </p:txBody>
      </p:sp>
      <p:sp>
        <p:nvSpPr>
          <p:cNvPr id="341003" name="Text Box 11"/>
          <p:cNvSpPr txBox="1">
            <a:spLocks noChangeArrowheads="1"/>
          </p:cNvSpPr>
          <p:nvPr/>
        </p:nvSpPr>
        <p:spPr bwMode="auto">
          <a:xfrm>
            <a:off x="4968000" y="4176000"/>
            <a:ext cx="116522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400" b="1" dirty="0" smtClean="0">
                <a:latin typeface="Book Antiqua" pitchFamily="18" charset="0"/>
              </a:rPr>
              <a:t>Sovereign</a:t>
            </a:r>
          </a:p>
          <a:p>
            <a:r>
              <a:rPr lang="en-US" altLang="ko-KR" sz="1400" b="1" dirty="0" smtClean="0">
                <a:latin typeface="Book Antiqua" pitchFamily="18" charset="0"/>
              </a:rPr>
              <a:t>Left</a:t>
            </a:r>
            <a:endParaRPr lang="ko-KR" altLang="en-US" sz="1400" b="1" dirty="0">
              <a:latin typeface="Book Antiqua" pitchFamily="18" charset="0"/>
            </a:endParaRPr>
          </a:p>
        </p:txBody>
      </p:sp>
      <p:sp>
        <p:nvSpPr>
          <p:cNvPr id="341004" name="Text Box 12"/>
          <p:cNvSpPr txBox="1">
            <a:spLocks noChangeArrowheads="1"/>
          </p:cNvSpPr>
          <p:nvPr/>
        </p:nvSpPr>
        <p:spPr bwMode="auto">
          <a:xfrm>
            <a:off x="7020000" y="2916000"/>
            <a:ext cx="145415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400" b="1" dirty="0" smtClean="0">
                <a:latin typeface="Book Antiqua" pitchFamily="18" charset="0"/>
              </a:rPr>
              <a:t>Holding Co.</a:t>
            </a:r>
          </a:p>
          <a:p>
            <a:r>
              <a:rPr lang="en-US" altLang="ko-KR" sz="1400" b="1" dirty="0" smtClean="0">
                <a:latin typeface="Book Antiqua" pitchFamily="18" charset="0"/>
              </a:rPr>
              <a:t>established</a:t>
            </a:r>
            <a:endParaRPr lang="ko-KR" altLang="en-US" sz="1400" b="1" dirty="0">
              <a:latin typeface="Book Antiqua" pitchFamily="18" charset="0"/>
            </a:endParaRPr>
          </a:p>
        </p:txBody>
      </p:sp>
      <p:sp>
        <p:nvSpPr>
          <p:cNvPr id="341005" name="Line 13"/>
          <p:cNvSpPr>
            <a:spLocks noChangeShapeType="1"/>
          </p:cNvSpPr>
          <p:nvPr/>
        </p:nvSpPr>
        <p:spPr bwMode="auto">
          <a:xfrm>
            <a:off x="1692275" y="5157788"/>
            <a:ext cx="0" cy="179387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8101013" y="3105150"/>
            <a:ext cx="0" cy="1793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4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049" name="Group 65"/>
          <p:cNvGraphicFramePr>
            <a:graphicFrameLocks noGrp="1"/>
          </p:cNvGraphicFramePr>
          <p:nvPr>
            <p:ph idx="1"/>
          </p:nvPr>
        </p:nvGraphicFramePr>
        <p:xfrm>
          <a:off x="1043608" y="3789040"/>
          <a:ext cx="7200801" cy="1828800"/>
        </p:xfrm>
        <a:graphic>
          <a:graphicData uri="http://schemas.openxmlformats.org/drawingml/2006/table">
            <a:tbl>
              <a:tblPr/>
              <a:tblGrid>
                <a:gridCol w="2280314"/>
                <a:gridCol w="1243481"/>
                <a:gridCol w="1302273"/>
                <a:gridCol w="1302273"/>
                <a:gridCol w="1072460"/>
              </a:tblGrid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Stock price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ROR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KOSPI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SK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KOSPI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SK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March 2003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556.33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8,600W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July 2005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1019.01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55,100W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83.2%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540.7%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June 2007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1733.10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  <a:cs typeface="Times New Roman" pitchFamily="18" charset="0"/>
                        </a:rPr>
                        <a:t>134,500W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211.5%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  <a:ea typeface="맑은 고딕" pitchFamily="50" charset="-127"/>
                        </a:rPr>
                        <a:t>1463.9%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8020" name="Text Box 36"/>
          <p:cNvSpPr txBox="1">
            <a:spLocks noChangeArrowheads="1"/>
          </p:cNvSpPr>
          <p:nvPr/>
        </p:nvSpPr>
        <p:spPr bwMode="auto">
          <a:xfrm>
            <a:off x="827088" y="692696"/>
            <a:ext cx="8016933" cy="2616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SK introduced major reforms </a:t>
            </a:r>
          </a:p>
          <a:p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        in corporate governance in 2007</a:t>
            </a:r>
          </a:p>
          <a:p>
            <a:pPr lvl="1"/>
            <a:endParaRPr lang="ko-KR" altLang="en-US" sz="2400" dirty="0">
              <a:solidFill>
                <a:schemeClr val="bg1"/>
              </a:solidFill>
              <a:latin typeface="Book Antiqua" pitchFamily="18" charset="0"/>
              <a:ea typeface="맑은 고딕" pitchFamily="50" charset="-127"/>
            </a:endParaRPr>
          </a:p>
          <a:p>
            <a:pPr algn="l">
              <a:buFontTx/>
              <a:buChar char="•"/>
            </a:pPr>
            <a:r>
              <a:rPr lang="ko-KR" altLang="en-US" sz="2400" dirty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If Sovereign stayed until June 2007, </a:t>
            </a:r>
          </a:p>
          <a:p>
            <a:pPr algn="l"/>
            <a:r>
              <a:rPr lang="en-US" altLang="ko-KR" sz="2800" dirty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 they could have made capital gains of </a:t>
            </a:r>
          </a:p>
          <a:p>
            <a:pPr algn="l"/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  <a:ea typeface="맑은 고딕" pitchFamily="50" charset="-127"/>
              </a:rPr>
              <a:t>   $2.4 billion out of $150 million investment</a:t>
            </a:r>
            <a:endParaRPr lang="ko-KR" altLang="en-US" sz="2800" dirty="0">
              <a:solidFill>
                <a:schemeClr val="bg1"/>
              </a:solidFill>
              <a:latin typeface="Book Antiqua" pitchFamily="18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481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09600"/>
            <a:ext cx="8208963" cy="1143000"/>
          </a:xfrm>
        </p:spPr>
        <p:txBody>
          <a:bodyPr/>
          <a:lstStyle/>
          <a:p>
            <a:r>
              <a:rPr lang="en-US" altLang="ko-KR" sz="3600"/>
              <a:t>Alternative Approaches in Korea</a:t>
            </a:r>
            <a:endParaRPr lang="en-US" altLang="ko-KR">
              <a:solidFill>
                <a:schemeClr val="accent2"/>
              </a:solidFill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16113"/>
            <a:ext cx="8207375" cy="4392612"/>
          </a:xfrm>
        </p:spPr>
        <p:txBody>
          <a:bodyPr/>
          <a:lstStyle/>
          <a:p>
            <a:r>
              <a:rPr lang="en-US" altLang="ko-KR" dirty="0"/>
              <a:t>Shareholder Activism</a:t>
            </a:r>
          </a:p>
          <a:p>
            <a:pPr lvl="1"/>
            <a:r>
              <a:rPr lang="en-US" altLang="ko-KR" dirty="0"/>
              <a:t>NGO shareholder activists since 1997</a:t>
            </a:r>
          </a:p>
          <a:p>
            <a:pPr lvl="1"/>
            <a:r>
              <a:rPr lang="en-US" altLang="ko-KR" dirty="0"/>
              <a:t>Group of two dozens volunteer professionals</a:t>
            </a:r>
          </a:p>
          <a:p>
            <a:pPr lvl="1"/>
            <a:r>
              <a:rPr lang="en-US" altLang="ko-KR" dirty="0"/>
              <a:t>Landmark lawsuit cases brought changes</a:t>
            </a:r>
          </a:p>
          <a:p>
            <a:r>
              <a:rPr lang="en-US" altLang="ko-KR" dirty="0"/>
              <a:t>Korea Corporate Governance Fund</a:t>
            </a:r>
          </a:p>
          <a:p>
            <a:pPr lvl="1"/>
            <a:r>
              <a:rPr lang="en-US" altLang="ko-KR" dirty="0"/>
              <a:t>Established in April of 2006</a:t>
            </a:r>
          </a:p>
          <a:p>
            <a:pPr lvl="1"/>
            <a:r>
              <a:rPr lang="en-US" altLang="ko-KR" dirty="0"/>
              <a:t>Enhancing share value by improving CG</a:t>
            </a:r>
          </a:p>
          <a:p>
            <a:pPr lvl="1"/>
            <a:r>
              <a:rPr lang="en-US" altLang="ko-KR" dirty="0"/>
              <a:t>Long-term commitments in value investment</a:t>
            </a:r>
          </a:p>
        </p:txBody>
      </p:sp>
    </p:spTree>
    <p:extLst>
      <p:ext uri="{BB962C8B-B14F-4D97-AF65-F5344CB8AC3E}">
        <p14:creationId xmlns:p14="http://schemas.microsoft.com/office/powerpoint/2010/main" val="12790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Text Box 2"/>
          <p:cNvSpPr txBox="1">
            <a:spLocks noChangeArrowheads="1"/>
          </p:cNvSpPr>
          <p:nvPr/>
        </p:nvSpPr>
        <p:spPr bwMode="auto">
          <a:xfrm>
            <a:off x="683419" y="260648"/>
            <a:ext cx="777716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</a:rPr>
              <a:t>Activist Investment: Case 2</a:t>
            </a:r>
          </a:p>
          <a:p>
            <a:pPr algn="ctr"/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</a:rPr>
              <a:t>Korea Corporate Governance Fund </a:t>
            </a:r>
          </a:p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Book Antiqua" pitchFamily="18" charset="0"/>
              </a:rPr>
              <a:t>Disclosure </a:t>
            </a:r>
            <a:r>
              <a:rPr lang="en-US" altLang="ko-KR" dirty="0">
                <a:solidFill>
                  <a:schemeClr val="bg1"/>
                </a:solidFill>
                <a:latin typeface="Book Antiqua" pitchFamily="18" charset="0"/>
              </a:rPr>
              <a:t>of 5% </a:t>
            </a:r>
            <a:r>
              <a:rPr lang="en-US" altLang="ko-KR" dirty="0" smtClean="0">
                <a:solidFill>
                  <a:schemeClr val="bg1"/>
                </a:solidFill>
                <a:latin typeface="Book Antiqua" pitchFamily="18" charset="0"/>
              </a:rPr>
              <a:t>shareholding of </a:t>
            </a:r>
            <a:r>
              <a:rPr lang="en-US" altLang="ko-KR" dirty="0" err="1" smtClean="0">
                <a:solidFill>
                  <a:schemeClr val="bg1"/>
                </a:solidFill>
                <a:latin typeface="Book Antiqua" pitchFamily="18" charset="0"/>
              </a:rPr>
              <a:t>Daehan</a:t>
            </a:r>
            <a:r>
              <a:rPr lang="en-US" altLang="ko-KR" dirty="0" smtClean="0">
                <a:solidFill>
                  <a:schemeClr val="bg1"/>
                </a:solidFill>
                <a:latin typeface="Book Antiqua" pitchFamily="18" charset="0"/>
              </a:rPr>
              <a:t> Synthetic Fiber Co.</a:t>
            </a:r>
          </a:p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Book Antiqua" pitchFamily="18" charset="0"/>
              </a:rPr>
              <a:t>on </a:t>
            </a:r>
            <a:r>
              <a:rPr lang="en-US" altLang="ko-KR" dirty="0">
                <a:solidFill>
                  <a:schemeClr val="bg1"/>
                </a:solidFill>
                <a:latin typeface="Book Antiqua" pitchFamily="18" charset="0"/>
              </a:rPr>
              <a:t>August 23, </a:t>
            </a:r>
            <a:r>
              <a:rPr lang="en-US" altLang="ko-KR" dirty="0" smtClean="0">
                <a:solidFill>
                  <a:schemeClr val="bg1"/>
                </a:solidFill>
                <a:latin typeface="Book Antiqua" pitchFamily="18" charset="0"/>
              </a:rPr>
              <a:t>2006</a:t>
            </a:r>
          </a:p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Book Antiqua" pitchFamily="18" charset="0"/>
              </a:rPr>
              <a:t>Index </a:t>
            </a:r>
            <a:r>
              <a:rPr lang="en-US" altLang="ko-KR" dirty="0">
                <a:solidFill>
                  <a:schemeClr val="bg1"/>
                </a:solidFill>
                <a:latin typeface="Book Antiqua" pitchFamily="18" charset="0"/>
              </a:rPr>
              <a:t>= 100 as of August 22, 2006</a:t>
            </a:r>
          </a:p>
        </p:txBody>
      </p:sp>
      <p:graphicFrame>
        <p:nvGraphicFramePr>
          <p:cNvPr id="422915" name="Object 3"/>
          <p:cNvGraphicFramePr>
            <a:graphicFrameLocks noChangeAspect="1"/>
          </p:cNvGraphicFramePr>
          <p:nvPr/>
        </p:nvGraphicFramePr>
        <p:xfrm>
          <a:off x="935831" y="2060848"/>
          <a:ext cx="7272338" cy="467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차트" r:id="rId4" imgW="6076829" imgH="3809889" progId="Excel.Chart.8">
                  <p:embed/>
                </p:oleObj>
              </mc:Choice>
              <mc:Fallback>
                <p:oleObj name="차트" r:id="rId4" imgW="6076829" imgH="380988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831" y="2060848"/>
                        <a:ext cx="7272338" cy="467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09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576263" y="512763"/>
            <a:ext cx="777716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</a:rPr>
              <a:t>Activist Investment: Case 2</a:t>
            </a:r>
          </a:p>
          <a:p>
            <a:pPr algn="ctr"/>
            <a:r>
              <a:rPr lang="en-US" altLang="ko-KR" sz="2800" dirty="0" smtClean="0">
                <a:solidFill>
                  <a:schemeClr val="bg1"/>
                </a:solidFill>
                <a:latin typeface="Book Antiqua" pitchFamily="18" charset="0"/>
              </a:rPr>
              <a:t>Korea Corporate Governance Fund </a:t>
            </a:r>
          </a:p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Book Antiqua" pitchFamily="18" charset="0"/>
              </a:rPr>
              <a:t>Disclosure </a:t>
            </a:r>
            <a:r>
              <a:rPr lang="en-US" altLang="ko-KR" dirty="0">
                <a:solidFill>
                  <a:schemeClr val="bg1"/>
                </a:solidFill>
                <a:latin typeface="Book Antiqua" pitchFamily="18" charset="0"/>
              </a:rPr>
              <a:t>of Ownership: September 19, 2006</a:t>
            </a:r>
          </a:p>
          <a:p>
            <a:pPr algn="ctr"/>
            <a:r>
              <a:rPr lang="en-US" altLang="ko-KR" dirty="0">
                <a:solidFill>
                  <a:schemeClr val="bg1"/>
                </a:solidFill>
                <a:latin typeface="Book Antiqua" pitchFamily="18" charset="0"/>
              </a:rPr>
              <a:t>Index = 100 as of August 22, 2006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039812" y="2183656"/>
          <a:ext cx="7064375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5988" name="Line 4"/>
          <p:cNvSpPr>
            <a:spLocks noChangeShapeType="1"/>
          </p:cNvSpPr>
          <p:nvPr/>
        </p:nvSpPr>
        <p:spPr bwMode="auto">
          <a:xfrm flipV="1">
            <a:off x="5616000" y="2412000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5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89654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Improvements are mostly in </a:t>
            </a:r>
            <a:r>
              <a:rPr lang="en-US" altLang="ko-KR" dirty="0" smtClean="0"/>
              <a:t>rules and regulations</a:t>
            </a:r>
          </a:p>
          <a:p>
            <a:endParaRPr lang="en-US" altLang="ko-KR" dirty="0"/>
          </a:p>
          <a:p>
            <a:r>
              <a:rPr lang="en-US" altLang="ko-KR" dirty="0" smtClean="0"/>
              <a:t>Practices has not improved as much as regulations did</a:t>
            </a:r>
          </a:p>
          <a:p>
            <a:pPr lvl="1"/>
            <a:r>
              <a:rPr lang="en-US" altLang="ko-KR" dirty="0" smtClean="0"/>
              <a:t>Disparity </a:t>
            </a:r>
            <a:r>
              <a:rPr lang="en-US" altLang="ko-KR" dirty="0" smtClean="0"/>
              <a:t>between regulations and practices</a:t>
            </a:r>
          </a:p>
          <a:p>
            <a:pPr lvl="1"/>
            <a:r>
              <a:rPr lang="en-US" altLang="ko-KR" dirty="0"/>
              <a:t>Many laws and regulations exist in the </a:t>
            </a:r>
            <a:r>
              <a:rPr lang="en-US" altLang="ko-KR" dirty="0" smtClean="0"/>
              <a:t>law, but </a:t>
            </a:r>
            <a:r>
              <a:rPr lang="en-US" altLang="ko-KR" dirty="0" smtClean="0"/>
              <a:t>it is not practiced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Weak enforcements of regulations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>Corporate Governance Progress in Asia for last 10 years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None/>
            </a:pPr>
            <a:endParaRPr lang="en-US" altLang="ko-KR" sz="3200" dirty="0" smtClean="0"/>
          </a:p>
          <a:p>
            <a:pPr marL="514350" indent="-514350" algn="ctr">
              <a:buNone/>
            </a:pPr>
            <a:r>
              <a:rPr lang="en-US" altLang="ko-KR" sz="3200" dirty="0" smtClean="0"/>
              <a:t>Shareholder activism will create w</a:t>
            </a:r>
            <a:r>
              <a:rPr lang="en-US" altLang="ko-KR" sz="3200" dirty="0" smtClean="0"/>
              <a:t>ealth </a:t>
            </a:r>
            <a:r>
              <a:rPr lang="en-US" altLang="ko-KR" sz="3200" dirty="0" smtClean="0"/>
              <a:t>with Justice &amp; </a:t>
            </a:r>
            <a:r>
              <a:rPr lang="en-US" altLang="ko-KR" sz="3200" dirty="0" smtClean="0"/>
              <a:t>Cause for minority investors</a:t>
            </a:r>
            <a:endParaRPr lang="en-US" altLang="ko-KR" sz="3200" dirty="0" smtClean="0"/>
          </a:p>
          <a:p>
            <a:pPr algn="ctr">
              <a:buNone/>
            </a:pPr>
            <a:endParaRPr lang="en-US" altLang="ko-KR" sz="3200" dirty="0" smtClean="0"/>
          </a:p>
          <a:p>
            <a:pPr algn="ctr">
              <a:buNone/>
            </a:pPr>
            <a:endParaRPr lang="en-US" altLang="ko-KR" sz="3200" dirty="0" smtClean="0"/>
          </a:p>
          <a:p>
            <a:pPr algn="ctr">
              <a:buNone/>
            </a:pPr>
            <a:r>
              <a:rPr lang="en-US" altLang="ko-KR" sz="3600" dirty="0" smtClean="0"/>
              <a:t>Thank you!</a:t>
            </a:r>
          </a:p>
          <a:p>
            <a:pPr algn="ctr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758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 smtClean="0"/>
              <a:t>Corporate Governance Regulations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in Asian Countries</a:t>
            </a:r>
            <a:endParaRPr lang="ko-KR" alt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88000" y="1728000"/>
          <a:ext cx="8712000" cy="4538390"/>
        </p:xfrm>
        <a:graphic>
          <a:graphicData uri="http://schemas.openxmlformats.org/drawingml/2006/table">
            <a:tbl>
              <a:tblPr/>
              <a:tblGrid>
                <a:gridCol w="1332000"/>
                <a:gridCol w="648000"/>
                <a:gridCol w="648000"/>
                <a:gridCol w="648000"/>
                <a:gridCol w="648000"/>
                <a:gridCol w="1116000"/>
                <a:gridCol w="1188000"/>
                <a:gridCol w="1188000"/>
                <a:gridCol w="1296000"/>
              </a:tblGrid>
              <a:tr h="908912">
                <a:tc>
                  <a:txBody>
                    <a:bodyPr/>
                    <a:lstStyle/>
                    <a:p>
                      <a:pPr algn="l" fontAlgn="ctr"/>
                      <a:endParaRPr lang="ko-KR" altLang="en-US" sz="16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Independent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Director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Audit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Committee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Derivative Lawsuit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Class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Action Lawsuit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Cumulative Voting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Liabilities on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“Shadow“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Directors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78">
                <a:tc>
                  <a:txBody>
                    <a:bodyPr/>
                    <a:lstStyle/>
                    <a:p>
                      <a:pPr algn="l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1997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1997</a:t>
                      </a:r>
                      <a:endParaRPr lang="en-US" altLang="ko-KR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China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Hong Kong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C000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India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Indonesia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Korea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Malaysia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C000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C000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Philippines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Singapore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C000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C000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Taiwan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Thailand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v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48000" y="6336000"/>
            <a:ext cx="304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Book Antiqua" pitchFamily="18" charset="0"/>
              </a:rPr>
              <a:t>Data source: ACGA, OECD </a:t>
            </a:r>
            <a:endParaRPr lang="ko-KR" altLang="en-US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Improvements in Corporate Governance 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 smtClean="0"/>
              <a:t>in Asian Countries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6"/>
            <a:ext cx="8686800" cy="4608512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>Two Surveys on Corporate Governance</a:t>
            </a:r>
          </a:p>
          <a:p>
            <a:endParaRPr lang="en-US" altLang="ko-KR" sz="1000" dirty="0" smtClean="0"/>
          </a:p>
          <a:p>
            <a:r>
              <a:rPr lang="en-US" altLang="ko-KR" sz="2400" i="1" dirty="0" smtClean="0"/>
              <a:t>CG Watch </a:t>
            </a:r>
            <a:r>
              <a:rPr lang="en-US" altLang="ko-KR" sz="2400" dirty="0" smtClean="0"/>
              <a:t>2010 by CLSA &amp; ACGA</a:t>
            </a:r>
          </a:p>
          <a:p>
            <a:pPr lvl="1"/>
            <a:r>
              <a:rPr lang="en-US" altLang="ko-KR" sz="2000" dirty="0" smtClean="0"/>
              <a:t>CG Rules and Practices</a:t>
            </a:r>
          </a:p>
          <a:p>
            <a:pPr lvl="1"/>
            <a:r>
              <a:rPr lang="en-US" altLang="ko-KR" sz="2000" dirty="0" smtClean="0"/>
              <a:t>Enforcement</a:t>
            </a:r>
          </a:p>
          <a:p>
            <a:pPr lvl="1"/>
            <a:r>
              <a:rPr lang="en-US" altLang="ko-KR" sz="2000" dirty="0" smtClean="0"/>
              <a:t>Political &amp; Regulatory</a:t>
            </a:r>
          </a:p>
          <a:p>
            <a:pPr lvl="1"/>
            <a:r>
              <a:rPr lang="en-US" altLang="ko-KR" sz="2000" dirty="0" smtClean="0"/>
              <a:t>IGAAP</a:t>
            </a:r>
          </a:p>
          <a:p>
            <a:pPr lvl="1"/>
            <a:r>
              <a:rPr lang="en-US" altLang="ko-KR" sz="2000" dirty="0" smtClean="0"/>
              <a:t>CG Cultures</a:t>
            </a:r>
          </a:p>
          <a:p>
            <a:endParaRPr lang="en-US" altLang="ko-KR" sz="1100" dirty="0" smtClean="0"/>
          </a:p>
          <a:p>
            <a:r>
              <a:rPr lang="en-US" altLang="ko-KR" sz="2400" i="1" dirty="0" smtClean="0"/>
              <a:t>World Competitiveness by </a:t>
            </a:r>
            <a:r>
              <a:rPr lang="en-US" altLang="ko-KR" sz="2400" dirty="0" smtClean="0"/>
              <a:t>IMD</a:t>
            </a:r>
          </a:p>
          <a:p>
            <a:pPr lvl="1"/>
            <a:r>
              <a:rPr lang="en-US" altLang="ko-KR" sz="2000" dirty="0" smtClean="0"/>
              <a:t>Shareholders’ Rights</a:t>
            </a:r>
          </a:p>
          <a:p>
            <a:pPr lvl="1"/>
            <a:r>
              <a:rPr lang="en-US" altLang="ko-KR" sz="2000" dirty="0" smtClean="0"/>
              <a:t>Auditing &amp; Accounting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000" y="1980000"/>
            <a:ext cx="7920000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직선 연결선 4"/>
          <p:cNvCxnSpPr/>
          <p:nvPr/>
        </p:nvCxnSpPr>
        <p:spPr>
          <a:xfrm>
            <a:off x="702000" y="3789040"/>
            <a:ext cx="774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692809" y="5373216"/>
            <a:ext cx="774000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altLang="ko-KR" sz="3200" dirty="0" smtClean="0"/>
              <a:t>Corporate Governance Evaluation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 smtClean="0"/>
              <a:t>Asian Economies</a:t>
            </a:r>
            <a:endParaRPr lang="ko-KR" altLang="en-US" sz="28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4000" y="1260000"/>
            <a:ext cx="3797618" cy="68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altLang="ko-KR" sz="3200" dirty="0" smtClean="0"/>
              <a:t>Corporate Governance Evaluation</a:t>
            </a:r>
            <a:br>
              <a:rPr lang="en-US" altLang="ko-KR" sz="3200" dirty="0" smtClean="0"/>
            </a:br>
            <a:r>
              <a:rPr lang="en-US" altLang="ko-KR" sz="2800" dirty="0" smtClean="0"/>
              <a:t>Asian Economies</a:t>
            </a:r>
            <a:endParaRPr lang="ko-KR" altLang="en-US" sz="2800" dirty="0"/>
          </a:p>
        </p:txBody>
      </p:sp>
      <p:pic>
        <p:nvPicPr>
          <p:cNvPr id="1026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000" y="1980000"/>
            <a:ext cx="7920000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직선 연결선 3"/>
          <p:cNvCxnSpPr/>
          <p:nvPr/>
        </p:nvCxnSpPr>
        <p:spPr>
          <a:xfrm>
            <a:off x="720000" y="3573016"/>
            <a:ext cx="738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756000" y="5364000"/>
            <a:ext cx="738000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000" y="1260000"/>
            <a:ext cx="3797618" cy="68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1540" y="216000"/>
            <a:ext cx="828092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Shareholders' Rights</a:t>
            </a:r>
            <a:br>
              <a:rPr lang="en-US" altLang="ko-KR" dirty="0" smtClean="0"/>
            </a:br>
            <a:r>
              <a:rPr lang="en-US" altLang="ko-KR" sz="2700" i="1" dirty="0"/>
              <a:t>IMD WORLD COMPETITIVENESS, </a:t>
            </a:r>
            <a:r>
              <a:rPr lang="en-US" altLang="ko-KR" sz="2700" i="1" dirty="0" smtClean="0"/>
              <a:t>2010-2012</a:t>
            </a:r>
            <a:r>
              <a:rPr lang="en-US" altLang="ko-KR" sz="2700" dirty="0"/>
              <a:t/>
            </a:r>
            <a:br>
              <a:rPr lang="en-US" altLang="ko-KR" sz="2700" dirty="0"/>
            </a:br>
            <a:r>
              <a:rPr lang="en-US" altLang="ko-KR" sz="2700" i="1" dirty="0" smtClean="0"/>
              <a:t>2010-2012 Average</a:t>
            </a:r>
            <a:r>
              <a:rPr lang="en-US" altLang="ko-KR" sz="2200" i="1" dirty="0" smtClean="0"/>
              <a:t>, </a:t>
            </a:r>
            <a:endParaRPr lang="ko-KR" altLang="en-US" sz="3200" dirty="0">
              <a:latin typeface="Book Antiqua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7815-2DD4-4E85-87EA-BB78CB831174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165616"/>
              </p:ext>
            </p:extLst>
          </p:nvPr>
        </p:nvGraphicFramePr>
        <p:xfrm>
          <a:off x="216000" y="1620000"/>
          <a:ext cx="2485161" cy="5067300"/>
        </p:xfrm>
        <a:graphic>
          <a:graphicData uri="http://schemas.openxmlformats.org/drawingml/2006/table">
            <a:tbl>
              <a:tblPr/>
              <a:tblGrid>
                <a:gridCol w="576000"/>
                <a:gridCol w="1333161"/>
                <a:gridCol w="576000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Finland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Norway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Denmark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Sweden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Australia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South Africa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Germany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Netherlands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Malaysia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Singapore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Canada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Switzerland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Luxembourg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Taiwan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Belgium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Austria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Qatar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Brazil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Thailand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284395"/>
              </p:ext>
            </p:extLst>
          </p:nvPr>
        </p:nvGraphicFramePr>
        <p:xfrm>
          <a:off x="3312000" y="1620000"/>
          <a:ext cx="2520000" cy="5067300"/>
        </p:xfrm>
        <a:graphic>
          <a:graphicData uri="http://schemas.openxmlformats.org/drawingml/2006/table">
            <a:tbl>
              <a:tblPr/>
              <a:tblGrid>
                <a:gridCol w="576000"/>
                <a:gridCol w="1368000"/>
                <a:gridCol w="576000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Hong Kong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India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Ireland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6.75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Lithuania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Israel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Colombia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Estonia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UK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6.55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Czech Rep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Spain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New Zealand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Portugal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Indonesia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Philippines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Hungary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Turkey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Jordan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9415"/>
              </p:ext>
            </p:extLst>
          </p:nvPr>
        </p:nvGraphicFramePr>
        <p:xfrm>
          <a:off x="6264000" y="1620000"/>
          <a:ext cx="2448000" cy="4813935"/>
        </p:xfrm>
        <a:graphic>
          <a:graphicData uri="http://schemas.openxmlformats.org/drawingml/2006/table">
            <a:tbl>
              <a:tblPr/>
              <a:tblGrid>
                <a:gridCol w="576000"/>
                <a:gridCol w="1296000"/>
                <a:gridCol w="576000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Mexico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Japan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Poland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Romania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Kazakhstan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Iceland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Greece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Slovak Rep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Argentina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Italy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Croatia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China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Slovenia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4.27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Bulgaria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4.20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UAE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Russia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3.83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Venezuela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3.69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Ukraine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16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1540" y="216000"/>
            <a:ext cx="828092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Shareholders' Rights</a:t>
            </a:r>
            <a:br>
              <a:rPr lang="en-US" altLang="ko-KR" dirty="0" smtClean="0"/>
            </a:br>
            <a:r>
              <a:rPr lang="en-US" altLang="ko-KR" sz="2700" i="1" dirty="0" smtClean="0"/>
              <a:t>IMD </a:t>
            </a:r>
            <a:r>
              <a:rPr lang="en-US" altLang="ko-KR" sz="2700" i="1" dirty="0"/>
              <a:t>WORLD COMPETITIVENESS, </a:t>
            </a:r>
            <a:r>
              <a:rPr lang="en-US" altLang="ko-KR" sz="2700" i="1" dirty="0" smtClean="0"/>
              <a:t>2000-2002</a:t>
            </a:r>
            <a:r>
              <a:rPr lang="en-US" altLang="ko-KR" sz="2700" dirty="0"/>
              <a:t/>
            </a:r>
            <a:br>
              <a:rPr lang="en-US" altLang="ko-KR" sz="2700" dirty="0"/>
            </a:br>
            <a:r>
              <a:rPr lang="en-US" altLang="ko-KR" sz="2700" i="1" dirty="0" smtClean="0"/>
              <a:t>2000-2002 </a:t>
            </a:r>
            <a:r>
              <a:rPr lang="en-US" altLang="ko-KR" sz="2700" i="1" dirty="0" smtClean="0"/>
              <a:t>Average</a:t>
            </a:r>
            <a:endParaRPr lang="ko-KR" altLang="en-US" sz="3200" dirty="0">
              <a:latin typeface="Book Antiqua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7815-2DD4-4E85-87EA-BB78CB831174}" type="slidenum">
              <a:rPr lang="en-US" altLang="ko-KR" smtClean="0"/>
              <a:pPr/>
              <a:t>9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137948"/>
              </p:ext>
            </p:extLst>
          </p:nvPr>
        </p:nvGraphicFramePr>
        <p:xfrm>
          <a:off x="216000" y="1620000"/>
          <a:ext cx="2484128" cy="5067300"/>
        </p:xfrm>
        <a:graphic>
          <a:graphicData uri="http://schemas.openxmlformats.org/drawingml/2006/table">
            <a:tbl>
              <a:tblPr/>
              <a:tblGrid>
                <a:gridCol w="576064"/>
                <a:gridCol w="1332000"/>
                <a:gridCol w="576064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Finland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8.51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Australia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Sweden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Canada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Denmark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8.30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Norway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UK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7.85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Singapore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Ireland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Netherlands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Luxembourg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Germany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Israel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Austria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Iceland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South Africa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Switzerland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Hong Kong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7.30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136343"/>
              </p:ext>
            </p:extLst>
          </p:nvPr>
        </p:nvGraphicFramePr>
        <p:xfrm>
          <a:off x="3312000" y="1620000"/>
          <a:ext cx="2520152" cy="5067300"/>
        </p:xfrm>
        <a:graphic>
          <a:graphicData uri="http://schemas.openxmlformats.org/drawingml/2006/table">
            <a:tbl>
              <a:tblPr/>
              <a:tblGrid>
                <a:gridCol w="576000"/>
                <a:gridCol w="1368152"/>
                <a:gridCol w="576000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New Zealand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7.16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Portugal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Belgium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Hungary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Spain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Brazil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Taiwan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Malaysia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Greece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Mexico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Turkey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6.17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Philippines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6.06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Argentina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India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Colombia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Poland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Venezuela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Italy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Slovenia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961659"/>
              </p:ext>
            </p:extLst>
          </p:nvPr>
        </p:nvGraphicFramePr>
        <p:xfrm>
          <a:off x="6264000" y="1620000"/>
          <a:ext cx="2448000" cy="2280285"/>
        </p:xfrm>
        <a:graphic>
          <a:graphicData uri="http://schemas.openxmlformats.org/drawingml/2006/table">
            <a:tbl>
              <a:tblPr/>
              <a:tblGrid>
                <a:gridCol w="576000"/>
                <a:gridCol w="1296000"/>
                <a:gridCol w="576000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China</a:t>
                      </a:r>
                      <a:endParaRPr lang="en-US" sz="1600" b="1" i="0" u="none" strike="noStrike" dirty="0">
                        <a:solidFill>
                          <a:srgbClr val="FFC000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Thailand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5.43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Estonia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Indonesia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4.97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Czech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Rep.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4.74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Russia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4.51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Japan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Book Antiqua" pitchFamily="18" charset="0"/>
                        </a:rPr>
                        <a:t>4.19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Slovak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Rep.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3.78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2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</p:tagLst>
</file>

<file path=ppt/theme/theme1.xml><?xml version="1.0" encoding="utf-8"?>
<a:theme xmlns:a="http://schemas.openxmlformats.org/drawingml/2006/main" name="Office 테마">
  <a:themeElements>
    <a:clrScheme name="열정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1782</Words>
  <Application>Microsoft Office PowerPoint</Application>
  <PresentationFormat>화면 슬라이드 쇼(4:3)</PresentationFormat>
  <Paragraphs>1129</Paragraphs>
  <Slides>30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30</vt:i4>
      </vt:variant>
    </vt:vector>
  </HeadingPairs>
  <TitlesOfParts>
    <vt:vector size="33" baseType="lpstr">
      <vt:lpstr>Office 테마</vt:lpstr>
      <vt:lpstr>차트</vt:lpstr>
      <vt:lpstr>Worksheet</vt:lpstr>
      <vt:lpstr>Shareholder Activism in Asia </vt:lpstr>
      <vt:lpstr>Corporate Governance Progress in Asia for last 10 years</vt:lpstr>
      <vt:lpstr>Corporate Governance Progress in Asia for last 10 years</vt:lpstr>
      <vt:lpstr>Corporate Governance Regulations  in Asian Countries</vt:lpstr>
      <vt:lpstr>Improvements in Corporate Governance  in Asian Countries</vt:lpstr>
      <vt:lpstr>Corporate Governance Evaluation Asian Economies</vt:lpstr>
      <vt:lpstr>Corporate Governance Evaluation Asian Economies</vt:lpstr>
      <vt:lpstr> Shareholders' Rights IMD WORLD COMPETITIVENESS, 2010-2012 2010-2012 Average, </vt:lpstr>
      <vt:lpstr> Shareholders' Rights IMD WORLD COMPETITIVENESS, 2000-2002 2000-2002 Average</vt:lpstr>
      <vt:lpstr> Shareholders' Rights: Changes from 2000-2002 to 2010-2012</vt:lpstr>
      <vt:lpstr> Auditing and Accounting Practices IMD WORLD COMPETITIVENESS, 2010-2012 Avg.</vt:lpstr>
      <vt:lpstr>   CG in Asian Economies IMD WORLD COMPETITIVENESS, 2010-2012 Avg.</vt:lpstr>
      <vt:lpstr>Why disparity between regulations and practices?</vt:lpstr>
      <vt:lpstr>Why disparity between practices and regulation?</vt:lpstr>
      <vt:lpstr>PowerPoint 프레젠테이션</vt:lpstr>
      <vt:lpstr>Why Shareholders are inactive?</vt:lpstr>
      <vt:lpstr>Why Shareholders are inactive?</vt:lpstr>
      <vt:lpstr>Shareholder Activism</vt:lpstr>
      <vt:lpstr>Shareholder activism in Asia</vt:lpstr>
      <vt:lpstr>Actions Shareholder Can Take</vt:lpstr>
      <vt:lpstr>Activist Investment: Case 1  Sovereign Asset Mgt. vs SK Corp</vt:lpstr>
      <vt:lpstr>Activist Investment: Case 1 Sovereign Asset Mgt. vs SK</vt:lpstr>
      <vt:lpstr>SK Share Price 2003 - 2006</vt:lpstr>
      <vt:lpstr>PowerPoint 프레젠테이션</vt:lpstr>
      <vt:lpstr>SK Share Price 2003 – 2007 </vt:lpstr>
      <vt:lpstr>PowerPoint 프레젠테이션</vt:lpstr>
      <vt:lpstr>Alternative Approaches in Korea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Ha Sung Jang</dc:creator>
  <cp:lastModifiedBy>Ha Sung Jang</cp:lastModifiedBy>
  <cp:revision>64</cp:revision>
  <dcterms:created xsi:type="dcterms:W3CDTF">2011-08-17T12:43:30Z</dcterms:created>
  <dcterms:modified xsi:type="dcterms:W3CDTF">2012-07-05T03:16:09Z</dcterms:modified>
</cp:coreProperties>
</file>