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wmf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6"/>
  </p:notesMasterIdLst>
  <p:sldIdLst>
    <p:sldId id="257" r:id="rId2"/>
    <p:sldId id="259" r:id="rId3"/>
    <p:sldId id="263" r:id="rId4"/>
    <p:sldId id="264" r:id="rId5"/>
    <p:sldId id="265" r:id="rId6"/>
    <p:sldId id="260" r:id="rId7"/>
    <p:sldId id="261" r:id="rId8"/>
    <p:sldId id="266" r:id="rId9"/>
    <p:sldId id="267" r:id="rId10"/>
    <p:sldId id="258" r:id="rId11"/>
    <p:sldId id="278" r:id="rId12"/>
    <p:sldId id="269" r:id="rId13"/>
    <p:sldId id="274" r:id="rId14"/>
    <p:sldId id="279" r:id="rId15"/>
    <p:sldId id="272" r:id="rId16"/>
    <p:sldId id="280" r:id="rId17"/>
    <p:sldId id="275" r:id="rId18"/>
    <p:sldId id="281" r:id="rId19"/>
    <p:sldId id="277" r:id="rId20"/>
    <p:sldId id="282" r:id="rId21"/>
    <p:sldId id="283" r:id="rId22"/>
    <p:sldId id="284" r:id="rId23"/>
    <p:sldId id="289" r:id="rId24"/>
    <p:sldId id="285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/>
    <p:restoredTop sz="98467" autoAdjust="0"/>
  </p:normalViewPr>
  <p:slideViewPr>
    <p:cSldViewPr snapToGrid="0" snapToObjects="1">
      <p:cViewPr>
        <p:scale>
          <a:sx n="100" d="100"/>
          <a:sy n="100" d="100"/>
        </p:scale>
        <p:origin x="144" y="1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96523B-C506-46E6-8EC7-29A1A0FB7759}" type="datetimeFigureOut">
              <a:rPr lang="en-US"/>
              <a:pPr>
                <a:defRPr/>
              </a:pPr>
              <a:t>9/27/16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30360A-CC6E-444F-A384-5636B9EA9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98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ARs – more specifically, comparing the returns on a portfolio of “treated firms” (ASAs in OSE) to portfolio of different control groups</a:t>
            </a:r>
          </a:p>
          <a:p>
            <a:pPr>
              <a:spcBef>
                <a:spcPct val="0"/>
              </a:spcBef>
            </a:pPr>
            <a:r>
              <a:rPr lang="en-US" smtClean="0"/>
              <a:t>Q –firm-level IV regressions of ind-adj tobin’s q on the predicted value of a measure of big a change the mandatory quota represented for each firm, which is in turn estimated in a first stage regression of the shortfall of female directors as of 2001 (prior to all quota-related events) on interactions of the same variable year dummies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3420EB-09FE-4876-83C3-B0A5F810757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5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ARs – more specifically, comparing the returns on a portfolio of “treated firms” (ASAs in OSE) to portfolio of different control groups</a:t>
            </a:r>
          </a:p>
          <a:p>
            <a:pPr>
              <a:spcBef>
                <a:spcPct val="0"/>
              </a:spcBef>
            </a:pPr>
            <a:r>
              <a:rPr lang="en-US" smtClean="0"/>
              <a:t>Q –firm-level IV regressions of ind-adj tobin’s q on the predicted value of a measure of big a change the mandatory quota represented for each firm, which is in turn estimated in a first stage regression of the shortfall of female directors as of 2001 (prior to all quota-related events) on interactions of the same variable year dummies</a:t>
            </a:r>
          </a:p>
          <a:p>
            <a:pPr>
              <a:spcBef>
                <a:spcPct val="0"/>
              </a:spcBef>
            </a:pPr>
            <a:r>
              <a:rPr lang="en-US" smtClean="0"/>
              <a:t>P[Conversion] regressed on shortfall too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AC57F1-C446-44ED-9C9E-C77F68452FB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11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Or three, rather?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A7809B-9F8C-4984-9063-9F05E1937AC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2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A7CF2F-1828-450C-BD05-4E076A76A1C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040C24-53DC-428A-9689-E75F06E8381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00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817463-2242-46F9-8FD0-E2F3029E70F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4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defTabSz="914400"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42BAB-D235-45B7-AC42-40F79745369A}" type="datetimeFigureOut">
              <a:rPr lang="en-US"/>
              <a:pPr>
                <a:defRPr/>
              </a:pPr>
              <a:t>9/27/16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03FC6-CD45-48EC-80C2-B60628867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7A8C3-5425-4CC4-89A3-468839F9EFA4}" type="datetimeFigureOut">
              <a:rPr lang="en-US"/>
              <a:pPr>
                <a:defRPr/>
              </a:pPr>
              <a:t>9/27/16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6839A-BE65-44B6-A535-11C12AAA0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3B4D6-5872-45C3-898D-EDFCD71B3290}" type="datetimeFigureOut">
              <a:rPr lang="en-US"/>
              <a:pPr>
                <a:defRPr/>
              </a:pPr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C104-F16B-453F-B00C-E30EDB956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667FF-7770-403B-A1A5-61AEEFEC6490}" type="datetimeFigureOut">
              <a:rPr lang="en-US"/>
              <a:pPr>
                <a:defRPr/>
              </a:pPr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0C4F4-D381-40BE-BF4D-7460C77E1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1863-2291-42C7-AE75-7178B4B826AB}" type="datetimeFigureOut">
              <a:rPr lang="en-US"/>
              <a:pPr>
                <a:defRPr/>
              </a:pPr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24755-C207-46AC-A2A6-0279FF1DB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C0A83-3C37-4170-9EEF-C237197B5A64}" type="datetimeFigureOut">
              <a:rPr lang="en-US"/>
              <a:pPr>
                <a:defRPr/>
              </a:pPr>
              <a:t>9/27/16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CDD00-B834-4B98-8FD8-1FE3EC532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508F-1B72-4804-881B-84D8EA58AF8C}" type="datetimeFigureOut">
              <a:rPr lang="en-US"/>
              <a:pPr>
                <a:defRPr/>
              </a:pPr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709F6-7B46-4D66-BD3C-EA48A1E33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5731-FF81-4887-B3FD-60B9766585D8}" type="datetimeFigureOut">
              <a:rPr lang="en-US"/>
              <a:pPr>
                <a:defRPr/>
              </a:pPr>
              <a:t>9/27/16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8D7E-7B90-416B-9B64-84CED9C77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CC539-3E29-4C2B-989C-1BE7BD962008}" type="datetimeFigureOut">
              <a:rPr lang="en-US"/>
              <a:pPr>
                <a:defRPr/>
              </a:pPr>
              <a:t>9/27/16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0478C-8B3A-4579-818A-DF3D36DD5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C9CF9-C7AF-4087-9921-18152753FC8F}" type="datetimeFigureOut">
              <a:rPr lang="en-US"/>
              <a:pPr>
                <a:defRPr/>
              </a:pPr>
              <a:t>9/27/16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99A5-E5B9-4BB2-AAA2-AE723F6F1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C745-08DC-4EF6-8980-116D5A9724A5}" type="datetimeFigureOut">
              <a:rPr lang="en-US"/>
              <a:pPr>
                <a:defRPr/>
              </a:pPr>
              <a:t>9/27/16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BC014-E1B5-44F7-902F-1FC8F8C01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8130-8D30-4B8E-A589-2FE6A7A46EDB}" type="datetimeFigureOut">
              <a:rPr lang="en-US"/>
              <a:pPr>
                <a:defRPr/>
              </a:pPr>
              <a:t>9/27/16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7671C-D053-40FB-8111-E43AEC48F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E32F2D-76FF-4A39-B93A-B57373BDE738}" type="datetimeFigureOut">
              <a:rPr lang="en-US"/>
              <a:pPr>
                <a:defRPr/>
              </a:pPr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1B4AA5-E1E1-45C6-9461-1C6E974EC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  <p:sldLayoutId id="214748368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 txBox="1">
            <a:spLocks/>
          </p:cNvSpPr>
          <p:nvPr/>
        </p:nvSpPr>
        <p:spPr bwMode="auto">
          <a:xfrm>
            <a:off x="531813" y="1798638"/>
            <a:ext cx="82899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/>
            <a:r>
              <a:rPr lang="en-US" sz="3200">
                <a:solidFill>
                  <a:schemeClr val="accent1"/>
                </a:solidFill>
                <a:latin typeface="News Gothic MT"/>
              </a:rPr>
              <a:t>Discussion of</a:t>
            </a:r>
            <a:br>
              <a:rPr lang="en-US" sz="3200">
                <a:solidFill>
                  <a:schemeClr val="accent1"/>
                </a:solidFill>
                <a:latin typeface="News Gothic MT"/>
              </a:rPr>
            </a:br>
            <a:r>
              <a:rPr lang="en-US" sz="3200">
                <a:solidFill>
                  <a:schemeClr val="accent1"/>
                </a:solidFill>
                <a:latin typeface="News Gothic MT"/>
              </a:rPr>
              <a:t>Eckbo, Nygaard, &amp; Thorburn,</a:t>
            </a:r>
            <a:br>
              <a:rPr lang="en-US" sz="3200">
                <a:solidFill>
                  <a:schemeClr val="accent1"/>
                </a:solidFill>
                <a:latin typeface="News Gothic MT"/>
              </a:rPr>
            </a:br>
            <a:r>
              <a:rPr lang="en-US" sz="3200">
                <a:solidFill>
                  <a:schemeClr val="accent1"/>
                </a:solidFill>
                <a:latin typeface="News Gothic MT"/>
              </a:rPr>
              <a:t> </a:t>
            </a:r>
            <a:br>
              <a:rPr lang="en-US" sz="3200">
                <a:solidFill>
                  <a:schemeClr val="accent1"/>
                </a:solidFill>
                <a:latin typeface="News Gothic MT"/>
              </a:rPr>
            </a:br>
            <a:r>
              <a:rPr lang="en-US" sz="3600" b="1" i="1">
                <a:solidFill>
                  <a:schemeClr val="accent1"/>
                </a:solidFill>
                <a:latin typeface="News Gothic MT"/>
              </a:rPr>
              <a:t>Do Board Gender Quotas </a:t>
            </a:r>
            <a:br>
              <a:rPr lang="en-US" sz="3600" b="1" i="1">
                <a:solidFill>
                  <a:schemeClr val="accent1"/>
                </a:solidFill>
                <a:latin typeface="News Gothic MT"/>
              </a:rPr>
            </a:br>
            <a:r>
              <a:rPr lang="en-US" sz="3600" b="1" i="1">
                <a:solidFill>
                  <a:schemeClr val="accent1"/>
                </a:solidFill>
                <a:latin typeface="News Gothic MT"/>
              </a:rPr>
              <a:t>Affect Firm Value</a:t>
            </a:r>
          </a:p>
        </p:txBody>
      </p:sp>
      <p:sp>
        <p:nvSpPr>
          <p:cNvPr id="15362" name="Subtitle 2"/>
          <p:cNvSpPr txBox="1">
            <a:spLocks/>
          </p:cNvSpPr>
          <p:nvPr/>
        </p:nvSpPr>
        <p:spPr bwMode="auto">
          <a:xfrm>
            <a:off x="1030288" y="4019550"/>
            <a:ext cx="710565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None/>
            </a:pPr>
            <a:r>
              <a:rPr lang="en-US" sz="2800">
                <a:solidFill>
                  <a:srgbClr val="595959"/>
                </a:solidFill>
                <a:latin typeface="News Gothic MT"/>
              </a:rPr>
              <a:t>By Belén Villalonga</a:t>
            </a:r>
          </a:p>
          <a:p>
            <a:pPr algn="ctr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None/>
            </a:pPr>
            <a:r>
              <a:rPr lang="en-US" sz="2400">
                <a:solidFill>
                  <a:srgbClr val="595959"/>
                </a:solidFill>
                <a:latin typeface="News Gothic MT"/>
              </a:rPr>
              <a:t>ECGI Global Corporate Governance Colloquia</a:t>
            </a:r>
          </a:p>
          <a:p>
            <a:pPr algn="ctr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None/>
            </a:pPr>
            <a:r>
              <a:rPr lang="en-US" sz="2400">
                <a:solidFill>
                  <a:srgbClr val="595959"/>
                </a:solidFill>
                <a:latin typeface="News Gothic MT"/>
              </a:rPr>
              <a:t>Stanford, June 6, 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884238"/>
          </a:xfrm>
        </p:spPr>
        <p:txBody>
          <a:bodyPr/>
          <a:lstStyle/>
          <a:p>
            <a:r>
              <a:rPr lang="en-US" smtClean="0"/>
              <a:t>Hint, Hint…</a:t>
            </a:r>
          </a:p>
        </p:txBody>
      </p:sp>
      <p:pic>
        <p:nvPicPr>
          <p:cNvPr id="2765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975" y="1389063"/>
            <a:ext cx="80772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801688"/>
          </a:xfrm>
        </p:spPr>
        <p:txBody>
          <a:bodyPr/>
          <a:lstStyle/>
          <a:p>
            <a:r>
              <a:rPr lang="en-US" sz="3600" smtClean="0"/>
              <a:t>Beyond Norway…</a:t>
            </a:r>
          </a:p>
        </p:txBody>
      </p:sp>
      <p:pic>
        <p:nvPicPr>
          <p:cNvPr id="2867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738" y="1119188"/>
            <a:ext cx="64706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801688"/>
          </a:xfrm>
        </p:spPr>
        <p:txBody>
          <a:bodyPr/>
          <a:lstStyle/>
          <a:p>
            <a:r>
              <a:rPr lang="en-US" sz="3600" smtClean="0"/>
              <a:t>Beyond Norway…</a:t>
            </a:r>
          </a:p>
        </p:txBody>
      </p:sp>
      <p:pic>
        <p:nvPicPr>
          <p:cNvPr id="2969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1062038"/>
            <a:ext cx="853916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1800" y="1673225"/>
            <a:ext cx="584041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801688"/>
          </a:xfrm>
        </p:spPr>
        <p:txBody>
          <a:bodyPr/>
          <a:lstStyle/>
          <a:p>
            <a:r>
              <a:rPr lang="en-US" sz="3600" smtClean="0"/>
              <a:t>… Lies Spain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1800" y="1673225"/>
            <a:ext cx="584041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801688"/>
          </a:xfrm>
        </p:spPr>
        <p:txBody>
          <a:bodyPr/>
          <a:lstStyle/>
          <a:p>
            <a:r>
              <a:rPr lang="en-US" sz="3600" smtClean="0"/>
              <a:t>… Lies Spain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792163" y="3173413"/>
            <a:ext cx="7939087" cy="1011237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en-US" b="1" smtClean="0"/>
              <a:t>2007 Law of Gender Equality established “mandatory” board quota of 40% by June 2015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53988" y="107950"/>
            <a:ext cx="4803775" cy="801688"/>
          </a:xfrm>
        </p:spPr>
        <p:txBody>
          <a:bodyPr/>
          <a:lstStyle/>
          <a:p>
            <a:r>
              <a:rPr lang="en-US" sz="3600" smtClean="0"/>
              <a:t>Full Disclosure</a:t>
            </a:r>
          </a:p>
        </p:txBody>
      </p:sp>
      <p:pic>
        <p:nvPicPr>
          <p:cNvPr id="32770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975" y="1487488"/>
            <a:ext cx="26527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3888" y="5216525"/>
            <a:ext cx="1793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8863" y="5216525"/>
            <a:ext cx="1738312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0450" y="669925"/>
            <a:ext cx="199072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0975" y="2435225"/>
            <a:ext cx="2916238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0" y="3743325"/>
            <a:ext cx="286861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0975" y="3654425"/>
            <a:ext cx="287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73913" y="669925"/>
            <a:ext cx="17907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801688"/>
          </a:xfrm>
        </p:spPr>
        <p:txBody>
          <a:bodyPr/>
          <a:lstStyle/>
          <a:p>
            <a:r>
              <a:rPr lang="en-US" sz="3600" smtClean="0"/>
              <a:t>Directresses in the IBEX35 </a:t>
            </a:r>
          </a:p>
        </p:txBody>
      </p:sp>
      <p:pic>
        <p:nvPicPr>
          <p:cNvPr id="3379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71563"/>
            <a:ext cx="3914775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24388" y="1646238"/>
            <a:ext cx="4206875" cy="45450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2006: 16 or 3% of 508 board members were women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Only 6 of those were independent (1.1%)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2015: 73 women (80 seats, or 17.3% of all)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56 of those women are independent (13.6%)</a:t>
            </a:r>
          </a:p>
          <a:p>
            <a:pPr marL="349250" lvl="1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884238"/>
          </a:xfrm>
        </p:spPr>
        <p:txBody>
          <a:bodyPr/>
          <a:lstStyle/>
          <a:p>
            <a:r>
              <a:rPr lang="en-US" sz="4000" smtClean="0"/>
              <a:t>What’s Wrong with this Picture?</a:t>
            </a:r>
          </a:p>
        </p:txBody>
      </p:sp>
      <p:pic>
        <p:nvPicPr>
          <p:cNvPr id="3481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967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884238"/>
          </a:xfrm>
        </p:spPr>
        <p:txBody>
          <a:bodyPr/>
          <a:lstStyle/>
          <a:p>
            <a:r>
              <a:rPr lang="en-US" sz="4000" smtClean="0"/>
              <a:t>What’s Wrong with this Picture?</a:t>
            </a:r>
          </a:p>
        </p:txBody>
      </p:sp>
      <p:pic>
        <p:nvPicPr>
          <p:cNvPr id="3584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967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49275" y="1325563"/>
            <a:ext cx="8253413" cy="5246687"/>
          </a:xfrm>
        </p:spPr>
        <p:txBody>
          <a:bodyPr/>
          <a:lstStyle/>
          <a:p>
            <a:r>
              <a:rPr lang="en-US" sz="2800" smtClean="0"/>
              <a:t>Less than ideal from point of view of</a:t>
            </a:r>
          </a:p>
          <a:p>
            <a:pPr lvl="1"/>
            <a:r>
              <a:rPr lang="en-US" sz="2400" smtClean="0"/>
              <a:t>Society at large (women and men)</a:t>
            </a:r>
          </a:p>
          <a:p>
            <a:pPr lvl="1"/>
            <a:r>
              <a:rPr lang="en-US" sz="2400" smtClean="0"/>
              <a:t>Stakeholders of corporations</a:t>
            </a:r>
          </a:p>
          <a:p>
            <a:pPr lvl="1"/>
            <a:r>
              <a:rPr lang="en-US" sz="2400" smtClean="0"/>
              <a:t>Perhaps even shareholders – leaving talent and money on the table</a:t>
            </a:r>
          </a:p>
          <a:p>
            <a:endParaRPr lang="en-US" sz="28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82663"/>
          </a:xfrm>
        </p:spPr>
        <p:txBody>
          <a:bodyPr/>
          <a:lstStyle/>
          <a:p>
            <a:r>
              <a:rPr lang="en-US" sz="4000" smtClean="0"/>
              <a:t>Collective Intelligence in Groups</a:t>
            </a:r>
          </a:p>
        </p:txBody>
      </p:sp>
      <p:pic>
        <p:nvPicPr>
          <p:cNvPr id="3686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0538" y="1600200"/>
            <a:ext cx="45720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4650" y="1909763"/>
            <a:ext cx="3733800" cy="427355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Woolley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Malone, et al. show that a group’s collective intelligence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6990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Bears little correlation with the IQs of its individual members. </a:t>
            </a:r>
          </a:p>
          <a:p>
            <a:pPr marL="46990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Increases with the number of women in it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801688"/>
          </a:xfrm>
        </p:spPr>
        <p:txBody>
          <a:bodyPr/>
          <a:lstStyle/>
          <a:p>
            <a:r>
              <a:rPr lang="en-US" sz="3600" smtClean="0"/>
              <a:t>The Paper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25563"/>
            <a:ext cx="8042275" cy="4852987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effect of the mandatory board gender quota introduced in Norway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2005 on: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Firms’ market value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Abnormal returns to different quota-related news events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Tobin’s q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Conversions in legal form of organization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rom quota-bound ASA (OSE-listed or unlisted) to quota-free AS (unlisted)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directress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—characteristics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Turnover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xperience as CEOs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Board experience (multiple board affiliations)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625475"/>
          </a:xfrm>
        </p:spPr>
        <p:txBody>
          <a:bodyPr/>
          <a:lstStyle/>
          <a:p>
            <a:r>
              <a:rPr lang="en-US" sz="3600" smtClean="0"/>
              <a:t>Women in S&amp;P500 (Catalyst)</a:t>
            </a:r>
          </a:p>
        </p:txBody>
      </p:sp>
      <p:pic>
        <p:nvPicPr>
          <p:cNvPr id="3789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1088"/>
            <a:ext cx="9144000" cy="52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884238"/>
          </a:xfrm>
        </p:spPr>
        <p:txBody>
          <a:bodyPr/>
          <a:lstStyle/>
          <a:p>
            <a:r>
              <a:rPr lang="en-US" sz="4000" smtClean="0"/>
              <a:t>What’s Wrong with this Picture?</a:t>
            </a:r>
          </a:p>
        </p:txBody>
      </p:sp>
      <p:pic>
        <p:nvPicPr>
          <p:cNvPr id="3891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967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549275" y="1325563"/>
            <a:ext cx="8401050" cy="5246687"/>
          </a:xfrm>
        </p:spPr>
        <p:txBody>
          <a:bodyPr/>
          <a:lstStyle/>
          <a:p>
            <a:r>
              <a:rPr lang="en-US" sz="2800" smtClean="0"/>
              <a:t>Less than ideal from point of view of</a:t>
            </a:r>
          </a:p>
          <a:p>
            <a:pPr lvl="1"/>
            <a:r>
              <a:rPr lang="en-US" sz="2400" smtClean="0"/>
              <a:t>Society at large (women and men)</a:t>
            </a:r>
          </a:p>
          <a:p>
            <a:pPr lvl="1"/>
            <a:r>
              <a:rPr lang="en-US" sz="2400" smtClean="0"/>
              <a:t>Stakeholders of corporations</a:t>
            </a:r>
          </a:p>
          <a:p>
            <a:pPr lvl="1"/>
            <a:r>
              <a:rPr lang="en-US" sz="2400" smtClean="0"/>
              <a:t>Perhaps even shareholders – leaving talent and money on the table</a:t>
            </a:r>
          </a:p>
          <a:p>
            <a:r>
              <a:rPr lang="en-US" sz="2600" smtClean="0"/>
              <a:t>There is evidence that diversity in boards trickles down the corporate pyramid</a:t>
            </a:r>
          </a:p>
          <a:p>
            <a:pPr lvl="1"/>
            <a:r>
              <a:rPr lang="en-US" smtClean="0"/>
              <a:t>Boards can have a multiplicative effect on the potential gains from diversity in an organization</a:t>
            </a:r>
          </a:p>
          <a:p>
            <a:r>
              <a:rPr lang="en-US" sz="2800" smtClean="0"/>
              <a:t>On the other hand, there is evidence about the unintended consequences of diversity policies</a:t>
            </a:r>
          </a:p>
          <a:p>
            <a:endParaRPr lang="en-US" sz="28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39700" y="107950"/>
            <a:ext cx="9004300" cy="801688"/>
          </a:xfrm>
        </p:spPr>
        <p:txBody>
          <a:bodyPr/>
          <a:lstStyle/>
          <a:p>
            <a:r>
              <a:rPr lang="en-US" sz="3600" smtClean="0"/>
              <a:t>Back to Eckbo, Nygaard, &amp; Thorburn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187450"/>
            <a:ext cx="8613775" cy="55324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Paper’s main contribution is timely and important but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 contribution lies in debunking the work of others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Built on three non-results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Minor issues: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shortfall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variable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technically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 instrument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Despite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lack of significance of the conversion results, I would like to see a Heckman selection model where the performance effects (which are estimated on the subsample of firms that did not delist as part of their conversion) are corrected for that possible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bias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even clear if the market is reacting (one way or another) to the women issue per se or to the government’s interference in business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Could compare to the reaction to other corporate governance changes mandated by law (e.g. SOX) or the exchanges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39700" y="107950"/>
            <a:ext cx="9004300" cy="801688"/>
          </a:xfrm>
        </p:spPr>
        <p:txBody>
          <a:bodyPr/>
          <a:lstStyle/>
          <a:p>
            <a:r>
              <a:rPr lang="en-US" sz="3600" smtClean="0"/>
              <a:t>Underlying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38" y="1084263"/>
            <a:ext cx="8831262" cy="5532437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Theoretical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 is shallow and not well mapped into the empirical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finding that 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quota effect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negatively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related to ownership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concentration is not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convincing evidence for the Board Entrenchment hypothesis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Neither is 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CEO experience result (directresses’ lower &amp; decreasing, directors’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increasing), although it is consistent with the neutral effect 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Directresses’ voluntary turnover does not necessarily indicate poor quality – so your failure to find such is not convincing evidence against the Board Efficiency hypothesis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Network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is creative but not too interesting since 80% of directors serve on just one board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(+ board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interlocks are in decline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Codetermination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hypothesis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not very interesting</a:t>
            </a:r>
          </a:p>
          <a:p>
            <a:pPr marL="0" indent="0" fontAlgn="auto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Need to go deeper, and/or use better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proxies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39700" y="107950"/>
            <a:ext cx="9004300" cy="801688"/>
          </a:xfrm>
        </p:spPr>
        <p:txBody>
          <a:bodyPr/>
          <a:lstStyle/>
          <a:p>
            <a:r>
              <a:rPr lang="en-US" sz="3600" smtClean="0"/>
              <a:t>Suggestions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549275" y="1325563"/>
            <a:ext cx="8382000" cy="5360987"/>
          </a:xfrm>
        </p:spPr>
        <p:txBody>
          <a:bodyPr/>
          <a:lstStyle/>
          <a:p>
            <a:r>
              <a:rPr lang="en-US" smtClean="0"/>
              <a:t>Could you do more on the board characteristics front?</a:t>
            </a:r>
          </a:p>
          <a:p>
            <a:pPr lvl="1"/>
            <a:r>
              <a:rPr lang="en-US" smtClean="0"/>
              <a:t>E.g. event study of elections of directresses and regress on the characteristics of both incoming directresses and the outgoing directors that they are replacing</a:t>
            </a:r>
          </a:p>
          <a:p>
            <a:pPr lvl="1"/>
            <a:r>
              <a:rPr lang="en-US" smtClean="0"/>
              <a:t>Better data to illustrate the network connection issue (not just board interlocks but also social / educational /other professional ties)?</a:t>
            </a:r>
          </a:p>
          <a:p>
            <a:r>
              <a:rPr lang="en-US" smtClean="0"/>
              <a:t>Perhaps look at the differential impact of some shock (post-quota) on ASA firms v. control groups with lower /no female representation on boards?</a:t>
            </a:r>
          </a:p>
          <a:p>
            <a:r>
              <a:rPr lang="en-US" smtClean="0"/>
              <a:t>Highlight the implications for another countries and the generalizability or the results (or lack thereof)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0"/>
            <a:ext cx="7418388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0"/>
            <a:ext cx="7418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801688"/>
          </a:xfrm>
        </p:spPr>
        <p:txBody>
          <a:bodyPr/>
          <a:lstStyle/>
          <a:p>
            <a:r>
              <a:rPr lang="en-US" sz="3600" smtClean="0"/>
              <a:t>The Paper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25563"/>
            <a:ext cx="8042275" cy="4852987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effect of the mandatory board gender quota introduced in Norway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2005 on: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Firms’ market value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Abnormal returns to different quota-related news events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Tobin’s q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Conversions in legal form of organization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quota-bound ASA (OSE-listed or unlisted) to quota-free AS (unlisted)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—and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directress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characteristics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Turnover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xperience as CEOs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Board experience (multiple board affiliations)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801688"/>
          </a:xfrm>
        </p:spPr>
        <p:txBody>
          <a:bodyPr/>
          <a:lstStyle/>
          <a:p>
            <a:r>
              <a:rPr lang="en-US" sz="3600" smtClean="0"/>
              <a:t>Prior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25563"/>
            <a:ext cx="8042275" cy="5264150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effect of the mandatory board gender quota introduced in Norway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2005 on: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Firms’ market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value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Nygaard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Ahern &amp;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Dittmar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Abnormal returns to different quota-related news events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Tobin’s q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Conversions in legal form of organization –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Nygaard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Bohren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Staubo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Board characteristics – e.g. Bertrand et al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Turnover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irectors’ CEO experience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Directors’ multiple board affiliations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many others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801688"/>
          </a:xfrm>
        </p:spPr>
        <p:txBody>
          <a:bodyPr/>
          <a:lstStyle/>
          <a:p>
            <a:r>
              <a:rPr lang="en-US" sz="3600" smtClean="0"/>
              <a:t>So… What’s New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212850"/>
            <a:ext cx="8355012" cy="524827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(1) Better methods than prior studies: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the impact on market value, esp. Ahern &amp;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Dittmar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Event study: 10 events v. 1 </a:t>
            </a:r>
          </a:p>
          <a:p>
            <a:pPr lvl="2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 obvious which event(s) are most critical</a:t>
            </a:r>
          </a:p>
          <a:p>
            <a:pPr lvl="2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 methods issues in A&amp;D (e.g. event window, subsample)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Tobin’s q analysis: Better measure of how big a change the quota imposed on each firm: shortfall v. % of female directors </a:t>
            </a:r>
          </a:p>
          <a:p>
            <a:pPr lvl="2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Better b/c the mandated quota varies across firms according not just to board size but also based on how many directors are shareholder-elected, which in turn depends on firm size, and on industry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the impact on legal form of organization conversions, esp.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Bohren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Staubo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whose analysis is basically flawed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each firm that converts they backfill with ones every year prior to its conversion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801688"/>
          </a:xfrm>
        </p:spPr>
        <p:txBody>
          <a:bodyPr/>
          <a:lstStyle/>
          <a:p>
            <a:r>
              <a:rPr lang="en-US" sz="3600" smtClean="0"/>
              <a:t>So… What’s New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25563"/>
            <a:ext cx="8253413" cy="5246687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(2) Different and more 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credible 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results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bnormal returns to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portfolio of “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treated” firms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(ASAs in OSE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Significant in very few cases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 varies depending on the event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Non-significant relative to a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control portfolio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foreign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OSE-listed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firms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Specifically debunk A&amp;D finding of negative abnormal returns to the 2/22/2002  announcement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Tobin’s q not significantly related to measure of how big a change the quota imposed on firms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evidence that conversions from ASA to AS were driven by quota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025525" y="1917700"/>
            <a:ext cx="7191375" cy="2393950"/>
          </a:xfrm>
        </p:spPr>
        <p:txBody>
          <a:bodyPr/>
          <a:lstStyle/>
          <a:p>
            <a:r>
              <a:rPr lang="en-US" sz="6000" smtClean="0"/>
              <a:t>What’s So </a:t>
            </a:r>
            <a:br>
              <a:rPr lang="en-US" sz="6000" smtClean="0"/>
            </a:br>
            <a:r>
              <a:rPr lang="en-US" sz="6000" smtClean="0"/>
              <a:t>Exciting about a Non-Result?</a:t>
            </a:r>
            <a:endParaRPr lang="en-US" sz="540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1123</TotalTime>
  <Words>1271</Words>
  <Application>Microsoft Macintosh PowerPoint</Application>
  <PresentationFormat>On-screen Show (4:3)</PresentationFormat>
  <Paragraphs>123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News Gothic MT</vt:lpstr>
      <vt:lpstr>Wingdings</vt:lpstr>
      <vt:lpstr>Wingdings 2</vt:lpstr>
      <vt:lpstr>Breeze</vt:lpstr>
      <vt:lpstr>PowerPoint Presentation</vt:lpstr>
      <vt:lpstr>The Paper in a Nutshell</vt:lpstr>
      <vt:lpstr>PowerPoint Presentation</vt:lpstr>
      <vt:lpstr>PowerPoint Presentation</vt:lpstr>
      <vt:lpstr>The Paper in a Nutshell</vt:lpstr>
      <vt:lpstr>Prior Literature</vt:lpstr>
      <vt:lpstr>So… What’s New Here?</vt:lpstr>
      <vt:lpstr>So… What’s New Here?</vt:lpstr>
      <vt:lpstr>What’s So  Exciting about a Non-Result?</vt:lpstr>
      <vt:lpstr>Hint, Hint…</vt:lpstr>
      <vt:lpstr>Beyond Norway…</vt:lpstr>
      <vt:lpstr>Beyond Norway…</vt:lpstr>
      <vt:lpstr>… Lies Spain</vt:lpstr>
      <vt:lpstr>… Lies Spain</vt:lpstr>
      <vt:lpstr>Full Disclosure</vt:lpstr>
      <vt:lpstr>Directresses in the IBEX35 </vt:lpstr>
      <vt:lpstr>What’s Wrong with this Picture?</vt:lpstr>
      <vt:lpstr>What’s Wrong with this Picture?</vt:lpstr>
      <vt:lpstr>Collective Intelligence in Groups</vt:lpstr>
      <vt:lpstr>Women in S&amp;P500 (Catalyst)</vt:lpstr>
      <vt:lpstr>What’s Wrong with this Picture?</vt:lpstr>
      <vt:lpstr>Back to Eckbo, Nygaard, &amp; Thorburn</vt:lpstr>
      <vt:lpstr>Underlying Theory</vt:lpstr>
      <vt:lpstr>Suggestions</vt:lpstr>
    </vt:vector>
  </TitlesOfParts>
  <Company>NYU Stern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of Eckbo, Nygaard, &amp; Thorburn,   Do Board Gender Quotas  Affect Firm Value</dc:title>
  <dc:creator>Belen Villalonga</dc:creator>
  <cp:lastModifiedBy>Microsoft Office User</cp:lastModifiedBy>
  <cp:revision>43</cp:revision>
  <dcterms:created xsi:type="dcterms:W3CDTF">2015-06-06T01:16:16Z</dcterms:created>
  <dcterms:modified xsi:type="dcterms:W3CDTF">2016-09-27T14:59:45Z</dcterms:modified>
</cp:coreProperties>
</file>