
<file path=[Content_Types].xml><?xml version="1.0" encoding="utf-8"?>
<Types xmlns="http://schemas.openxmlformats.org/package/2006/content-types">
  <Default Extension="xml" ContentType="application/xml"/>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wmf"/></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8" r:id="rId4"/>
    <p:sldId id="261" r:id="rId5"/>
    <p:sldId id="262" r:id="rId6"/>
    <p:sldId id="259" r:id="rId7"/>
    <p:sldId id="260" r:id="rId8"/>
    <p:sldId id="263" r:id="rId9"/>
    <p:sldId id="265" r:id="rId10"/>
    <p:sldId id="266" r:id="rId11"/>
    <p:sldId id="264"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p:restoredTop sz="94601"/>
  </p:normalViewPr>
  <p:slideViewPr>
    <p:cSldViewPr>
      <p:cViewPr varScale="1">
        <p:scale>
          <a:sx n="88" d="100"/>
          <a:sy n="88" d="100"/>
        </p:scale>
        <p:origin x="200" y="10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8E2BD9C-4796-4404-859C-BF04FBEE6C29}" type="datetimeFigureOut">
              <a:rPr lang="en-US"/>
              <a:pPr>
                <a:defRPr/>
              </a:pPr>
              <a:t>9/27/16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09CF2A3-FF4B-42F4-832E-D805E543A24D}" type="slidenum">
              <a:rPr lang="en-US"/>
              <a:pPr>
                <a:defRPr/>
              </a:pPr>
              <a:t>‹#›</a:t>
            </a:fld>
            <a:endParaRPr lang="en-US"/>
          </a:p>
        </p:txBody>
      </p:sp>
    </p:spTree>
    <p:extLst>
      <p:ext uri="{BB962C8B-B14F-4D97-AF65-F5344CB8AC3E}">
        <p14:creationId xmlns:p14="http://schemas.microsoft.com/office/powerpoint/2010/main" val="10258421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6/6/2015</a:t>
            </a:r>
          </a:p>
        </p:txBody>
      </p:sp>
      <p:sp>
        <p:nvSpPr>
          <p:cNvPr id="5" name="Footer Placeholder 4"/>
          <p:cNvSpPr>
            <a:spLocks noGrp="1"/>
          </p:cNvSpPr>
          <p:nvPr>
            <p:ph type="ftr" sz="quarter" idx="11"/>
          </p:nvPr>
        </p:nvSpPr>
        <p:spPr/>
        <p:txBody>
          <a:bodyPr/>
          <a:lstStyle>
            <a:lvl1pPr>
              <a:defRPr/>
            </a:lvl1pPr>
          </a:lstStyle>
          <a:p>
            <a:pPr>
              <a:defRPr/>
            </a:pPr>
            <a:r>
              <a:rPr lang="en-US"/>
              <a:t>GCGC</a:t>
            </a:r>
          </a:p>
        </p:txBody>
      </p:sp>
      <p:sp>
        <p:nvSpPr>
          <p:cNvPr id="6" name="Slide Number Placeholder 5"/>
          <p:cNvSpPr>
            <a:spLocks noGrp="1"/>
          </p:cNvSpPr>
          <p:nvPr>
            <p:ph type="sldNum" sz="quarter" idx="12"/>
          </p:nvPr>
        </p:nvSpPr>
        <p:spPr/>
        <p:txBody>
          <a:bodyPr/>
          <a:lstStyle>
            <a:lvl1pPr>
              <a:defRPr/>
            </a:lvl1pPr>
          </a:lstStyle>
          <a:p>
            <a:pPr>
              <a:defRPr/>
            </a:pPr>
            <a:fld id="{B4F75568-C4DA-4DEB-A9A6-332804C5676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6/6/2015</a:t>
            </a:r>
          </a:p>
        </p:txBody>
      </p:sp>
      <p:sp>
        <p:nvSpPr>
          <p:cNvPr id="5" name="Footer Placeholder 4"/>
          <p:cNvSpPr>
            <a:spLocks noGrp="1"/>
          </p:cNvSpPr>
          <p:nvPr>
            <p:ph type="ftr" sz="quarter" idx="11"/>
          </p:nvPr>
        </p:nvSpPr>
        <p:spPr/>
        <p:txBody>
          <a:bodyPr/>
          <a:lstStyle>
            <a:lvl1pPr>
              <a:defRPr/>
            </a:lvl1pPr>
          </a:lstStyle>
          <a:p>
            <a:pPr>
              <a:defRPr/>
            </a:pPr>
            <a:r>
              <a:rPr lang="en-US"/>
              <a:t>GCGC</a:t>
            </a:r>
          </a:p>
        </p:txBody>
      </p:sp>
      <p:sp>
        <p:nvSpPr>
          <p:cNvPr id="6" name="Slide Number Placeholder 5"/>
          <p:cNvSpPr>
            <a:spLocks noGrp="1"/>
          </p:cNvSpPr>
          <p:nvPr>
            <p:ph type="sldNum" sz="quarter" idx="12"/>
          </p:nvPr>
        </p:nvSpPr>
        <p:spPr/>
        <p:txBody>
          <a:bodyPr/>
          <a:lstStyle>
            <a:lvl1pPr>
              <a:defRPr/>
            </a:lvl1pPr>
          </a:lstStyle>
          <a:p>
            <a:pPr>
              <a:defRPr/>
            </a:pPr>
            <a:fld id="{AD2BA2D3-B615-4AE9-A663-EC3C8E20D7F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6/6/2015</a:t>
            </a:r>
          </a:p>
        </p:txBody>
      </p:sp>
      <p:sp>
        <p:nvSpPr>
          <p:cNvPr id="5" name="Footer Placeholder 4"/>
          <p:cNvSpPr>
            <a:spLocks noGrp="1"/>
          </p:cNvSpPr>
          <p:nvPr>
            <p:ph type="ftr" sz="quarter" idx="11"/>
          </p:nvPr>
        </p:nvSpPr>
        <p:spPr/>
        <p:txBody>
          <a:bodyPr/>
          <a:lstStyle>
            <a:lvl1pPr>
              <a:defRPr/>
            </a:lvl1pPr>
          </a:lstStyle>
          <a:p>
            <a:pPr>
              <a:defRPr/>
            </a:pPr>
            <a:r>
              <a:rPr lang="en-US"/>
              <a:t>GCGC</a:t>
            </a:r>
          </a:p>
        </p:txBody>
      </p:sp>
      <p:sp>
        <p:nvSpPr>
          <p:cNvPr id="6" name="Slide Number Placeholder 5"/>
          <p:cNvSpPr>
            <a:spLocks noGrp="1"/>
          </p:cNvSpPr>
          <p:nvPr>
            <p:ph type="sldNum" sz="quarter" idx="12"/>
          </p:nvPr>
        </p:nvSpPr>
        <p:spPr/>
        <p:txBody>
          <a:bodyPr/>
          <a:lstStyle>
            <a:lvl1pPr>
              <a:defRPr/>
            </a:lvl1pPr>
          </a:lstStyle>
          <a:p>
            <a:pPr>
              <a:defRPr/>
            </a:pPr>
            <a:fld id="{F52884ED-C52D-44CB-99A8-BF6835A907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6/6/2015</a:t>
            </a:r>
          </a:p>
        </p:txBody>
      </p:sp>
      <p:sp>
        <p:nvSpPr>
          <p:cNvPr id="5" name="Footer Placeholder 4"/>
          <p:cNvSpPr>
            <a:spLocks noGrp="1"/>
          </p:cNvSpPr>
          <p:nvPr>
            <p:ph type="ftr" sz="quarter" idx="11"/>
          </p:nvPr>
        </p:nvSpPr>
        <p:spPr/>
        <p:txBody>
          <a:bodyPr/>
          <a:lstStyle>
            <a:lvl1pPr>
              <a:defRPr/>
            </a:lvl1pPr>
          </a:lstStyle>
          <a:p>
            <a:pPr>
              <a:defRPr/>
            </a:pPr>
            <a:r>
              <a:rPr lang="en-US"/>
              <a:t>GCGC</a:t>
            </a:r>
          </a:p>
        </p:txBody>
      </p:sp>
      <p:sp>
        <p:nvSpPr>
          <p:cNvPr id="6" name="Slide Number Placeholder 5"/>
          <p:cNvSpPr>
            <a:spLocks noGrp="1"/>
          </p:cNvSpPr>
          <p:nvPr>
            <p:ph type="sldNum" sz="quarter" idx="12"/>
          </p:nvPr>
        </p:nvSpPr>
        <p:spPr/>
        <p:txBody>
          <a:bodyPr/>
          <a:lstStyle>
            <a:lvl1pPr>
              <a:defRPr/>
            </a:lvl1pPr>
          </a:lstStyle>
          <a:p>
            <a:pPr>
              <a:defRPr/>
            </a:pPr>
            <a:fld id="{E03C1572-A903-4220-8DB4-60AE12D96C8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6/6/2015</a:t>
            </a:r>
          </a:p>
        </p:txBody>
      </p:sp>
      <p:sp>
        <p:nvSpPr>
          <p:cNvPr id="5" name="Footer Placeholder 4"/>
          <p:cNvSpPr>
            <a:spLocks noGrp="1"/>
          </p:cNvSpPr>
          <p:nvPr>
            <p:ph type="ftr" sz="quarter" idx="11"/>
          </p:nvPr>
        </p:nvSpPr>
        <p:spPr/>
        <p:txBody>
          <a:bodyPr/>
          <a:lstStyle>
            <a:lvl1pPr>
              <a:defRPr/>
            </a:lvl1pPr>
          </a:lstStyle>
          <a:p>
            <a:pPr>
              <a:defRPr/>
            </a:pPr>
            <a:r>
              <a:rPr lang="en-US"/>
              <a:t>GCGC</a:t>
            </a:r>
          </a:p>
        </p:txBody>
      </p:sp>
      <p:sp>
        <p:nvSpPr>
          <p:cNvPr id="6" name="Slide Number Placeholder 5"/>
          <p:cNvSpPr>
            <a:spLocks noGrp="1"/>
          </p:cNvSpPr>
          <p:nvPr>
            <p:ph type="sldNum" sz="quarter" idx="12"/>
          </p:nvPr>
        </p:nvSpPr>
        <p:spPr/>
        <p:txBody>
          <a:bodyPr/>
          <a:lstStyle>
            <a:lvl1pPr>
              <a:defRPr/>
            </a:lvl1pPr>
          </a:lstStyle>
          <a:p>
            <a:pPr>
              <a:defRPr/>
            </a:pPr>
            <a:fld id="{979A88FF-D59F-4D3C-BBCF-23824DD3E8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6/6/2015</a:t>
            </a:r>
          </a:p>
        </p:txBody>
      </p:sp>
      <p:sp>
        <p:nvSpPr>
          <p:cNvPr id="6" name="Footer Placeholder 4"/>
          <p:cNvSpPr>
            <a:spLocks noGrp="1"/>
          </p:cNvSpPr>
          <p:nvPr>
            <p:ph type="ftr" sz="quarter" idx="11"/>
          </p:nvPr>
        </p:nvSpPr>
        <p:spPr/>
        <p:txBody>
          <a:bodyPr/>
          <a:lstStyle>
            <a:lvl1pPr>
              <a:defRPr/>
            </a:lvl1pPr>
          </a:lstStyle>
          <a:p>
            <a:pPr>
              <a:defRPr/>
            </a:pPr>
            <a:r>
              <a:rPr lang="en-US"/>
              <a:t>GCGC</a:t>
            </a:r>
          </a:p>
        </p:txBody>
      </p:sp>
      <p:sp>
        <p:nvSpPr>
          <p:cNvPr id="7" name="Slide Number Placeholder 5"/>
          <p:cNvSpPr>
            <a:spLocks noGrp="1"/>
          </p:cNvSpPr>
          <p:nvPr>
            <p:ph type="sldNum" sz="quarter" idx="12"/>
          </p:nvPr>
        </p:nvSpPr>
        <p:spPr/>
        <p:txBody>
          <a:bodyPr/>
          <a:lstStyle>
            <a:lvl1pPr>
              <a:defRPr/>
            </a:lvl1pPr>
          </a:lstStyle>
          <a:p>
            <a:pPr>
              <a:defRPr/>
            </a:pPr>
            <a:fld id="{1855E99B-C86A-4CDD-BF0E-24EB5D7BBDB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6/6/2015</a:t>
            </a:r>
          </a:p>
        </p:txBody>
      </p:sp>
      <p:sp>
        <p:nvSpPr>
          <p:cNvPr id="8" name="Footer Placeholder 4"/>
          <p:cNvSpPr>
            <a:spLocks noGrp="1"/>
          </p:cNvSpPr>
          <p:nvPr>
            <p:ph type="ftr" sz="quarter" idx="11"/>
          </p:nvPr>
        </p:nvSpPr>
        <p:spPr/>
        <p:txBody>
          <a:bodyPr/>
          <a:lstStyle>
            <a:lvl1pPr>
              <a:defRPr/>
            </a:lvl1pPr>
          </a:lstStyle>
          <a:p>
            <a:pPr>
              <a:defRPr/>
            </a:pPr>
            <a:r>
              <a:rPr lang="en-US"/>
              <a:t>GCGC</a:t>
            </a:r>
          </a:p>
        </p:txBody>
      </p:sp>
      <p:sp>
        <p:nvSpPr>
          <p:cNvPr id="9" name="Slide Number Placeholder 5"/>
          <p:cNvSpPr>
            <a:spLocks noGrp="1"/>
          </p:cNvSpPr>
          <p:nvPr>
            <p:ph type="sldNum" sz="quarter" idx="12"/>
          </p:nvPr>
        </p:nvSpPr>
        <p:spPr/>
        <p:txBody>
          <a:bodyPr/>
          <a:lstStyle>
            <a:lvl1pPr>
              <a:defRPr/>
            </a:lvl1pPr>
          </a:lstStyle>
          <a:p>
            <a:pPr>
              <a:defRPr/>
            </a:pPr>
            <a:fld id="{8D2DF86B-696A-4B90-A8BC-87B6DEBE13C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6/6/2015</a:t>
            </a:r>
          </a:p>
        </p:txBody>
      </p:sp>
      <p:sp>
        <p:nvSpPr>
          <p:cNvPr id="4" name="Footer Placeholder 4"/>
          <p:cNvSpPr>
            <a:spLocks noGrp="1"/>
          </p:cNvSpPr>
          <p:nvPr>
            <p:ph type="ftr" sz="quarter" idx="11"/>
          </p:nvPr>
        </p:nvSpPr>
        <p:spPr/>
        <p:txBody>
          <a:bodyPr/>
          <a:lstStyle>
            <a:lvl1pPr>
              <a:defRPr/>
            </a:lvl1pPr>
          </a:lstStyle>
          <a:p>
            <a:pPr>
              <a:defRPr/>
            </a:pPr>
            <a:r>
              <a:rPr lang="en-US"/>
              <a:t>GCGC</a:t>
            </a:r>
          </a:p>
        </p:txBody>
      </p:sp>
      <p:sp>
        <p:nvSpPr>
          <p:cNvPr id="5" name="Slide Number Placeholder 5"/>
          <p:cNvSpPr>
            <a:spLocks noGrp="1"/>
          </p:cNvSpPr>
          <p:nvPr>
            <p:ph type="sldNum" sz="quarter" idx="12"/>
          </p:nvPr>
        </p:nvSpPr>
        <p:spPr/>
        <p:txBody>
          <a:bodyPr/>
          <a:lstStyle>
            <a:lvl1pPr>
              <a:defRPr/>
            </a:lvl1pPr>
          </a:lstStyle>
          <a:p>
            <a:pPr>
              <a:defRPr/>
            </a:pPr>
            <a:fld id="{0870DE6B-C881-4860-B75E-0A26F635944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6/6/2015</a:t>
            </a:r>
          </a:p>
        </p:txBody>
      </p:sp>
      <p:sp>
        <p:nvSpPr>
          <p:cNvPr id="3" name="Footer Placeholder 4"/>
          <p:cNvSpPr>
            <a:spLocks noGrp="1"/>
          </p:cNvSpPr>
          <p:nvPr>
            <p:ph type="ftr" sz="quarter" idx="11"/>
          </p:nvPr>
        </p:nvSpPr>
        <p:spPr/>
        <p:txBody>
          <a:bodyPr/>
          <a:lstStyle>
            <a:lvl1pPr>
              <a:defRPr/>
            </a:lvl1pPr>
          </a:lstStyle>
          <a:p>
            <a:pPr>
              <a:defRPr/>
            </a:pPr>
            <a:r>
              <a:rPr lang="en-US"/>
              <a:t>GCGC</a:t>
            </a:r>
          </a:p>
        </p:txBody>
      </p:sp>
      <p:sp>
        <p:nvSpPr>
          <p:cNvPr id="4" name="Slide Number Placeholder 5"/>
          <p:cNvSpPr>
            <a:spLocks noGrp="1"/>
          </p:cNvSpPr>
          <p:nvPr>
            <p:ph type="sldNum" sz="quarter" idx="12"/>
          </p:nvPr>
        </p:nvSpPr>
        <p:spPr/>
        <p:txBody>
          <a:bodyPr/>
          <a:lstStyle>
            <a:lvl1pPr>
              <a:defRPr/>
            </a:lvl1pPr>
          </a:lstStyle>
          <a:p>
            <a:pPr>
              <a:defRPr/>
            </a:pPr>
            <a:fld id="{5019B4F1-50D8-446F-8A09-9345BAB8E4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6/6/2015</a:t>
            </a:r>
          </a:p>
        </p:txBody>
      </p:sp>
      <p:sp>
        <p:nvSpPr>
          <p:cNvPr id="6" name="Footer Placeholder 4"/>
          <p:cNvSpPr>
            <a:spLocks noGrp="1"/>
          </p:cNvSpPr>
          <p:nvPr>
            <p:ph type="ftr" sz="quarter" idx="11"/>
          </p:nvPr>
        </p:nvSpPr>
        <p:spPr/>
        <p:txBody>
          <a:bodyPr/>
          <a:lstStyle>
            <a:lvl1pPr>
              <a:defRPr/>
            </a:lvl1pPr>
          </a:lstStyle>
          <a:p>
            <a:pPr>
              <a:defRPr/>
            </a:pPr>
            <a:r>
              <a:rPr lang="en-US"/>
              <a:t>GCGC</a:t>
            </a:r>
          </a:p>
        </p:txBody>
      </p:sp>
      <p:sp>
        <p:nvSpPr>
          <p:cNvPr id="7" name="Slide Number Placeholder 5"/>
          <p:cNvSpPr>
            <a:spLocks noGrp="1"/>
          </p:cNvSpPr>
          <p:nvPr>
            <p:ph type="sldNum" sz="quarter" idx="12"/>
          </p:nvPr>
        </p:nvSpPr>
        <p:spPr/>
        <p:txBody>
          <a:bodyPr/>
          <a:lstStyle>
            <a:lvl1pPr>
              <a:defRPr/>
            </a:lvl1pPr>
          </a:lstStyle>
          <a:p>
            <a:pPr>
              <a:defRPr/>
            </a:pPr>
            <a:fld id="{A2C1835A-3C3C-4C24-9BFF-0C17AF0C19F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6/6/2015</a:t>
            </a:r>
          </a:p>
        </p:txBody>
      </p:sp>
      <p:sp>
        <p:nvSpPr>
          <p:cNvPr id="6" name="Footer Placeholder 4"/>
          <p:cNvSpPr>
            <a:spLocks noGrp="1"/>
          </p:cNvSpPr>
          <p:nvPr>
            <p:ph type="ftr" sz="quarter" idx="11"/>
          </p:nvPr>
        </p:nvSpPr>
        <p:spPr/>
        <p:txBody>
          <a:bodyPr/>
          <a:lstStyle>
            <a:lvl1pPr>
              <a:defRPr/>
            </a:lvl1pPr>
          </a:lstStyle>
          <a:p>
            <a:pPr>
              <a:defRPr/>
            </a:pPr>
            <a:r>
              <a:rPr lang="en-US"/>
              <a:t>GCGC</a:t>
            </a:r>
          </a:p>
        </p:txBody>
      </p:sp>
      <p:sp>
        <p:nvSpPr>
          <p:cNvPr id="7" name="Slide Number Placeholder 5"/>
          <p:cNvSpPr>
            <a:spLocks noGrp="1"/>
          </p:cNvSpPr>
          <p:nvPr>
            <p:ph type="sldNum" sz="quarter" idx="12"/>
          </p:nvPr>
        </p:nvSpPr>
        <p:spPr/>
        <p:txBody>
          <a:bodyPr/>
          <a:lstStyle>
            <a:lvl1pPr>
              <a:defRPr/>
            </a:lvl1pPr>
          </a:lstStyle>
          <a:p>
            <a:pPr>
              <a:defRPr/>
            </a:pPr>
            <a:fld id="{1F09C4F1-3CC9-4FE4-A1EC-94D0989BAF6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r>
              <a:rPr lang="en-US"/>
              <a:t>6/6/2015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a:t>GCGC</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BDEE3EC-6882-4DF9-9049-8EF0F5E52C4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533650"/>
          </a:xfrm>
        </p:spPr>
        <p:txBody>
          <a:bodyPr rtlCol="0">
            <a:normAutofit fontScale="90000"/>
          </a:bodyPr>
          <a:lstStyle/>
          <a:p>
            <a:pPr fontAlgn="auto">
              <a:spcAft>
                <a:spcPts val="0"/>
              </a:spcAft>
              <a:defRPr/>
            </a:pPr>
            <a:r>
              <a:rPr lang="en-US" dirty="0" smtClean="0"/>
              <a:t> </a:t>
            </a:r>
            <a:br>
              <a:rPr lang="en-US" dirty="0" smtClean="0"/>
            </a:br>
            <a:r>
              <a:rPr lang="en-US" dirty="0" smtClean="0"/>
              <a:t>Renee Adams et al,</a:t>
            </a:r>
            <a:br>
              <a:rPr lang="en-US" dirty="0" smtClean="0"/>
            </a:br>
            <a:r>
              <a:rPr lang="en-US" i="1" dirty="0" smtClean="0"/>
              <a:t>The Changing Nature of Corporate Board Activity </a:t>
            </a:r>
            <a:endParaRPr lang="en-US" i="1" dirty="0"/>
          </a:p>
        </p:txBody>
      </p:sp>
      <p:sp>
        <p:nvSpPr>
          <p:cNvPr id="3" name="Subtitle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en-US" dirty="0" smtClean="0">
                <a:solidFill>
                  <a:schemeClr val="tx1"/>
                </a:solidFill>
              </a:rPr>
              <a:t>Jeff Gordon discussion</a:t>
            </a:r>
          </a:p>
          <a:p>
            <a:pPr fontAlgn="auto">
              <a:spcAft>
                <a:spcPts val="0"/>
              </a:spcAft>
              <a:buFont typeface="Arial" panose="020B0604020202020204" pitchFamily="34" charset="0"/>
              <a:buNone/>
              <a:defRPr/>
            </a:pPr>
            <a:r>
              <a:rPr lang="en-US" dirty="0" smtClean="0"/>
              <a:t>GCGC June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Board by Committee</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anose="020B0604020202020204" pitchFamily="34" charset="0"/>
              <a:buChar char="•"/>
              <a:defRPr/>
            </a:pPr>
            <a:r>
              <a:rPr lang="en-US" dirty="0" smtClean="0"/>
              <a:t>More focused activity by small groups, so more effective</a:t>
            </a:r>
          </a:p>
          <a:p>
            <a:pPr fontAlgn="auto">
              <a:spcAft>
                <a:spcPts val="0"/>
              </a:spcAft>
              <a:buFont typeface="Arial" panose="020B0604020202020204" pitchFamily="34" charset="0"/>
              <a:buChar char="•"/>
              <a:defRPr/>
            </a:pPr>
            <a:r>
              <a:rPr lang="en-US" dirty="0" smtClean="0"/>
              <a:t>Independent directors working together without management develop greater sense of independence</a:t>
            </a:r>
          </a:p>
          <a:p>
            <a:pPr fontAlgn="auto">
              <a:spcAft>
                <a:spcPts val="0"/>
              </a:spcAft>
              <a:buFont typeface="Arial" panose="020B0604020202020204" pitchFamily="34" charset="0"/>
              <a:buChar char="•"/>
              <a:defRPr/>
            </a:pPr>
            <a:r>
              <a:rPr lang="en-US" dirty="0" smtClean="0"/>
              <a:t>The committee functions of the Corporate Reform agenda do not seem in derogation of  full board function </a:t>
            </a:r>
            <a:endParaRPr lang="en-US" dirty="0"/>
          </a:p>
          <a:p>
            <a:pPr fontAlgn="auto">
              <a:spcAft>
                <a:spcPts val="0"/>
              </a:spcAft>
              <a:buFont typeface="Arial" panose="020B0604020202020204" pitchFamily="34" charset="0"/>
              <a:buChar char="•"/>
              <a:defRPr/>
            </a:pPr>
            <a:r>
              <a:rPr lang="en-US" dirty="0" smtClean="0"/>
              <a:t>Seems not to be preconditions for “functional team structures [that] are less able to cope in challenging environments than flat team structures in which team members share responsibilities.”  (p.6)</a:t>
            </a:r>
          </a:p>
          <a:p>
            <a:pPr fontAlgn="auto">
              <a:spcAft>
                <a:spcPts val="0"/>
              </a:spcAft>
              <a:buFont typeface="Arial" panose="020B0604020202020204" pitchFamily="34" charset="0"/>
              <a:buChar char="•"/>
              <a:defRPr/>
            </a:pP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CF5F3018-C383-43A3-BAED-DCACA68949E4}"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Skepticism? </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n-US" dirty="0" smtClean="0"/>
              <a:t>The results may be driven by unusual firms where an increase in Committee Focus – meaning, heightened activity in “monitoring committees” is because of trouble in the firm</a:t>
            </a:r>
          </a:p>
          <a:p>
            <a:pPr fontAlgn="auto">
              <a:spcAft>
                <a:spcPts val="0"/>
              </a:spcAft>
              <a:buFont typeface="Arial" panose="020B0604020202020204" pitchFamily="34" charset="0"/>
              <a:buChar char="•"/>
              <a:defRPr/>
            </a:pPr>
            <a:r>
              <a:rPr lang="en-US" dirty="0" smtClean="0"/>
              <a:t>-- Table 2, Summary statistics:  median board meetings + committee meetings annually: 12, including 5.4 committee meetings.  +/- 2 committee meetings covers the variation between 25</a:t>
            </a:r>
            <a:r>
              <a:rPr lang="en-US" baseline="30000" dirty="0" smtClean="0"/>
              <a:t>th</a:t>
            </a:r>
            <a:r>
              <a:rPr lang="en-US" dirty="0" smtClean="0"/>
              <a:t> &amp; 75</a:t>
            </a:r>
            <a:r>
              <a:rPr lang="en-US" baseline="30000" dirty="0" smtClean="0"/>
              <a:t>th</a:t>
            </a:r>
            <a:r>
              <a:rPr lang="en-US" dirty="0"/>
              <a:t> </a:t>
            </a:r>
            <a:r>
              <a:rPr lang="en-US" dirty="0" smtClean="0"/>
              <a:t>percentiles.  Could a small numerical difference in committee meetings make a real difference?</a:t>
            </a:r>
          </a:p>
          <a:p>
            <a:pPr fontAlgn="auto">
              <a:spcAft>
                <a:spcPts val="0"/>
              </a:spcAft>
              <a:buFont typeface="Arial" panose="020B0604020202020204" pitchFamily="34" charset="0"/>
              <a:buChar char="•"/>
              <a:defRPr/>
            </a:pPr>
            <a:r>
              <a:rPr lang="en-US" dirty="0" smtClean="0"/>
              <a:t>But: 95</a:t>
            </a:r>
            <a:r>
              <a:rPr lang="en-US" baseline="30000" dirty="0" smtClean="0"/>
              <a:t>th</a:t>
            </a:r>
            <a:r>
              <a:rPr lang="en-US" dirty="0" smtClean="0"/>
              <a:t> percentile, 12.4 committee meetings, 14 board meetings.  Is that where the action is?  </a:t>
            </a:r>
          </a:p>
          <a:p>
            <a:pPr fontAlgn="auto">
              <a:spcAft>
                <a:spcPts val="0"/>
              </a:spcAft>
              <a:buFont typeface="Arial" panose="020B0604020202020204" pitchFamily="34" charset="0"/>
              <a:buChar char="•"/>
              <a:defRPr/>
            </a:pP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4AA59898-F7AA-4B3D-AB03-E9836C2E38E9}"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Heterogeneity across the sample</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en-US" dirty="0" smtClean="0"/>
              <a:t>As many as 3000 firms in the sample for a given year, from </a:t>
            </a:r>
            <a:r>
              <a:rPr lang="en-US" dirty="0" err="1" smtClean="0"/>
              <a:t>s&amp;p</a:t>
            </a:r>
            <a:r>
              <a:rPr lang="en-US" dirty="0" smtClean="0"/>
              <a:t> 100 to microcap</a:t>
            </a:r>
          </a:p>
          <a:p>
            <a:pPr fontAlgn="auto">
              <a:spcAft>
                <a:spcPts val="0"/>
              </a:spcAft>
              <a:buFont typeface="Arial" panose="020B0604020202020204" pitchFamily="34" charset="0"/>
              <a:buChar char="•"/>
              <a:defRPr/>
            </a:pPr>
            <a:r>
              <a:rPr lang="en-US" dirty="0" smtClean="0"/>
              <a:t>Adams et al flattens the diversity</a:t>
            </a:r>
          </a:p>
          <a:p>
            <a:pPr fontAlgn="auto">
              <a:spcAft>
                <a:spcPts val="0"/>
              </a:spcAft>
              <a:buFont typeface="Arial" panose="020B0604020202020204" pitchFamily="34" charset="0"/>
              <a:buChar char="•"/>
              <a:defRPr/>
            </a:pPr>
            <a:r>
              <a:rPr lang="en-US" dirty="0" err="1" smtClean="0"/>
              <a:t>Eg</a:t>
            </a:r>
            <a:r>
              <a:rPr lang="en-US" dirty="0" smtClean="0"/>
              <a:t>, </a:t>
            </a:r>
            <a:r>
              <a:rPr lang="en-US" dirty="0" err="1" smtClean="0"/>
              <a:t>Lynck</a:t>
            </a:r>
            <a:r>
              <a:rPr lang="en-US" dirty="0" smtClean="0"/>
              <a:t>, Netter, &amp; Yang, </a:t>
            </a:r>
            <a:r>
              <a:rPr lang="en-US" i="1" dirty="0" smtClean="0"/>
              <a:t>The determinants of Board Structure </a:t>
            </a:r>
            <a:r>
              <a:rPr lang="en-US" dirty="0" smtClean="0"/>
              <a:t>2008 JFE, reports on a similar sized sample but broken down into small, medium, and large firms.  Adams et al, reporting averages, say the number of directors has remained roughly constant.  </a:t>
            </a:r>
            <a:r>
              <a:rPr lang="en-US" dirty="0" err="1" smtClean="0"/>
              <a:t>Lynck</a:t>
            </a:r>
            <a:r>
              <a:rPr lang="en-US" dirty="0" smtClean="0"/>
              <a:t> et al  report that board size initially for large firms in the 1990s, but reversed after the early 2000s reform.  Small firms board size remained unchanged.  Large boards had median 10 directors; small, 6.0; medium, 7.0</a:t>
            </a:r>
          </a:p>
          <a:p>
            <a:pPr fontAlgn="auto">
              <a:spcAft>
                <a:spcPts val="0"/>
              </a:spcAft>
              <a:buFont typeface="Arial" panose="020B0604020202020204" pitchFamily="34" charset="0"/>
              <a:buChar char="•"/>
              <a:defRPr/>
            </a:pPr>
            <a:r>
              <a:rPr lang="en-US" dirty="0" smtClean="0"/>
              <a:t>The median number of board committees across the full is 3, which means “ANC,” quite different from large firms, median 5 (for the Dow Jones firms as of 2008)</a:t>
            </a:r>
          </a:p>
          <a:p>
            <a:pPr fontAlgn="auto">
              <a:spcAft>
                <a:spcPts val="0"/>
              </a:spcAft>
              <a:buFont typeface="Arial" panose="020B0604020202020204" pitchFamily="34" charset="0"/>
              <a:buChar char="•"/>
              <a:defRPr/>
            </a:pPr>
            <a:r>
              <a:rPr lang="en-US" dirty="0" smtClean="0"/>
              <a:t>The fragmentation of these boards is simply different</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D0C2001F-A850-4414-878B-D9486614D713}"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Heterogeneity</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n-US" dirty="0" smtClean="0"/>
              <a:t>For the S&amp;P 500, most firms had already adopted ANC Committees well before the early 2000s reforms.  Pressures to add audit committees beginning in the late 1970s; Independent comp Committees were a product of the 1992 exec comp reform.  Independence requirements strengthened but a substantial fraction of S&amp;P 500 boards were predominantly independent before SOX etc. </a:t>
            </a:r>
          </a:p>
          <a:p>
            <a:pPr fontAlgn="auto">
              <a:spcAft>
                <a:spcPts val="0"/>
              </a:spcAft>
              <a:buFont typeface="Arial" panose="020B0604020202020204" pitchFamily="34" charset="0"/>
              <a:buChar char="•"/>
              <a:defRPr/>
            </a:pPr>
            <a:r>
              <a:rPr lang="en-US" dirty="0" smtClean="0"/>
              <a:t>Compare: firms that need to make major adjustment before/after the 2000s reforms</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F3BA7A99-6AEC-4802-8909-6E7F1FA8AFE2}" type="slidenum">
              <a:rPr lang="en-US"/>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Heterogeneity</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dirty="0" smtClean="0"/>
              <a:t>Controlled firms, per the stock exchange listing requirements, are not subject to the majority independent director requirement for the full board, though committee independence rules apply</a:t>
            </a:r>
          </a:p>
          <a:p>
            <a:pPr fontAlgn="auto">
              <a:spcAft>
                <a:spcPts val="0"/>
              </a:spcAft>
              <a:buFont typeface="Arial" panose="020B0604020202020204" pitchFamily="34" charset="0"/>
              <a:buChar char="•"/>
              <a:defRPr/>
            </a:pPr>
            <a:r>
              <a:rPr lang="en-US" dirty="0" smtClean="0"/>
              <a:t>Omission of ownership data.  Surely will have significant effect on board function and outcomes.  Needs to be controlled for at very least.</a:t>
            </a:r>
          </a:p>
          <a:p>
            <a:pPr fontAlgn="auto">
              <a:spcAft>
                <a:spcPts val="0"/>
              </a:spcAft>
              <a:buFont typeface="Arial" panose="020B0604020202020204" pitchFamily="34" charset="0"/>
              <a:buChar char="•"/>
              <a:defRPr/>
            </a:pP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EE529CF6-A636-47E5-AE9B-EFEE16A3C9C0}"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Basic Strategy</a:t>
            </a:r>
          </a:p>
        </p:txBody>
      </p:sp>
      <p:sp>
        <p:nvSpPr>
          <p:cNvPr id="28674" name="Content Placeholder 2"/>
          <p:cNvSpPr>
            <a:spLocks noGrp="1"/>
          </p:cNvSpPr>
          <p:nvPr>
            <p:ph idx="1"/>
          </p:nvPr>
        </p:nvSpPr>
        <p:spPr/>
        <p:txBody>
          <a:bodyPr/>
          <a:lstStyle/>
          <a:p>
            <a:r>
              <a:rPr lang="en-US" smtClean="0"/>
              <a:t>Common belief among economists and legal academics that “one size” may not fit all </a:t>
            </a:r>
          </a:p>
          <a:p>
            <a:r>
              <a:rPr lang="en-US" smtClean="0"/>
              <a:t>Therefore, instead of empirical approach that controls for differences in the sample – size; industry; age; ownership – these variables should be interacted with the institutional features and ought to be the subject of the analysis</a:t>
            </a:r>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9656A393-01B1-45E0-BC28-86B66C7F0159}"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Basic strategy</a:t>
            </a:r>
          </a:p>
        </p:txBody>
      </p:sp>
      <p:sp>
        <p:nvSpPr>
          <p:cNvPr id="29698" name="Content Placeholder 2"/>
          <p:cNvSpPr>
            <a:spLocks noGrp="1"/>
          </p:cNvSpPr>
          <p:nvPr>
            <p:ph idx="1"/>
          </p:nvPr>
        </p:nvSpPr>
        <p:spPr/>
        <p:txBody>
          <a:bodyPr/>
          <a:lstStyle/>
          <a:p>
            <a:r>
              <a:rPr lang="en-US" smtClean="0"/>
              <a:t>Irony: Effect of reforms was to eliminate cross-sectional variation.  So therefore find a variable, Committee Focus, which does vary, and make the subject of analysis.</a:t>
            </a:r>
          </a:p>
          <a:p>
            <a:r>
              <a:rPr lang="en-US" smtClean="0"/>
              <a:t>Alternative: see how the mandatory rule has differential effects across subsamples – ask whether “one size” ill-fits some</a:t>
            </a:r>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D2625145-992C-4978-AE5D-4C6AE42DBA90}"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Regret</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anose="020B0604020202020204" pitchFamily="34" charset="0"/>
              <a:buChar char="•"/>
              <a:defRPr/>
            </a:pPr>
            <a:r>
              <a:rPr lang="en-US" dirty="0" smtClean="0"/>
              <a:t>Motivation for the paper:  “Although board became more independent and expanded their committee duties following  [the 2000s reforms], many still blamed them for the financial crisis of 2007-08.”</a:t>
            </a:r>
          </a:p>
          <a:p>
            <a:pPr fontAlgn="auto">
              <a:spcAft>
                <a:spcPts val="0"/>
              </a:spcAft>
              <a:buFont typeface="Arial" panose="020B0604020202020204" pitchFamily="34" charset="0"/>
              <a:buChar char="•"/>
              <a:defRPr/>
            </a:pPr>
            <a:r>
              <a:rPr lang="en-US" dirty="0" smtClean="0"/>
              <a:t>Yet: “The sample excludes firms in the financial services and utilities sectors.  The structure of boards and committees in financial services firms differs greatly from those in other industries. Financial services conglomerates often contain separate boards of directors for each subsidiary bank.” </a:t>
            </a:r>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9F14452F-3AE5-4E5B-850D-C8DEF110FA16}"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Regret</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en-US" dirty="0"/>
              <a:t>So – I don’t think the multiple boards problem for financial firms is </a:t>
            </a:r>
            <a:r>
              <a:rPr lang="en-US" dirty="0" smtClean="0"/>
              <a:t>real where, as typical, the parent owns 100% of the subsidiary.  The directors are insiders.   </a:t>
            </a:r>
            <a:r>
              <a:rPr lang="en-US" dirty="0"/>
              <a:t>(Charlie can correct me.) </a:t>
            </a:r>
            <a:r>
              <a:rPr lang="en-US" dirty="0" smtClean="0"/>
              <a:t>But:  </a:t>
            </a:r>
            <a:r>
              <a:rPr lang="en-US" dirty="0"/>
              <a:t>the place where governance really failed we can’t investigate, even though among the predominant solution is, guess what, a new board committee.  </a:t>
            </a:r>
          </a:p>
          <a:p>
            <a:pPr fontAlgn="auto">
              <a:spcAft>
                <a:spcPts val="0"/>
              </a:spcAft>
              <a:buFont typeface="Arial" panose="020B0604020202020204" pitchFamily="34" charset="0"/>
              <a:buChar char="•"/>
              <a:defRPr/>
            </a:pPr>
            <a:r>
              <a:rPr lang="en-US" dirty="0"/>
              <a:t>And more: based on the prior uses of the governance literature with respect to banks, a study such as this that eschews application to financial firms will be  used nevertheless in the debate about why governance failed in financial </a:t>
            </a:r>
            <a:r>
              <a:rPr lang="en-US" dirty="0" smtClean="0"/>
              <a:t>firms</a:t>
            </a:r>
            <a:r>
              <a:rPr lang="en-US" dirty="0"/>
              <a:t> </a:t>
            </a:r>
            <a:r>
              <a:rPr lang="en-US" dirty="0" smtClean="0"/>
              <a:t>and </a:t>
            </a:r>
            <a:r>
              <a:rPr lang="en-US" smtClean="0"/>
              <a:t>what should be done. </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EE012B91-54EE-4EF2-AF70-CF7B4AA7C084}" type="slidenum">
              <a:rPr lang="en-US"/>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Novel focus: Committee Structure of the Board</a:t>
            </a:r>
            <a:endParaRPr lang="en-US" dirty="0"/>
          </a:p>
        </p:txBody>
      </p:sp>
      <p:sp>
        <p:nvSpPr>
          <p:cNvPr id="3" name="Content Placeholder 2"/>
          <p:cNvSpPr>
            <a:spLocks noGrp="1"/>
          </p:cNvSpPr>
          <p:nvPr>
            <p:ph idx="1"/>
          </p:nvPr>
        </p:nvSpPr>
        <p:spPr/>
        <p:txBody>
          <a:bodyPr rtlCol="0">
            <a:normAutofit fontScale="92500" lnSpcReduction="20000"/>
          </a:bodyPr>
          <a:lstStyle/>
          <a:p>
            <a:pPr marL="0" indent="0" fontAlgn="auto">
              <a:spcAft>
                <a:spcPts val="0"/>
              </a:spcAft>
              <a:buFont typeface="Arial" panose="020B0604020202020204" pitchFamily="34" charset="0"/>
              <a:buNone/>
              <a:defRPr/>
            </a:pPr>
            <a:r>
              <a:rPr lang="en-US" dirty="0" smtClean="0"/>
              <a:t>Many papers have examined board structure from perspective of director independence or split of </a:t>
            </a:r>
            <a:r>
              <a:rPr lang="en-US" dirty="0" err="1" smtClean="0"/>
              <a:t>ceo</a:t>
            </a:r>
            <a:r>
              <a:rPr lang="en-US" dirty="0" smtClean="0"/>
              <a:t>/chair </a:t>
            </a:r>
          </a:p>
          <a:p>
            <a:pPr marL="0" indent="0" fontAlgn="auto">
              <a:spcAft>
                <a:spcPts val="0"/>
              </a:spcAft>
              <a:buFont typeface="Arial" panose="020B0604020202020204" pitchFamily="34" charset="0"/>
              <a:buNone/>
              <a:defRPr/>
            </a:pPr>
            <a:r>
              <a:rPr lang="en-US" dirty="0" smtClean="0"/>
              <a:t>This paper specifically focuses on committee structure</a:t>
            </a:r>
          </a:p>
          <a:p>
            <a:pPr marL="0" indent="0" fontAlgn="auto">
              <a:spcAft>
                <a:spcPts val="0"/>
              </a:spcAft>
              <a:buFont typeface="Arial" panose="020B0604020202020204" pitchFamily="34" charset="0"/>
              <a:buNone/>
              <a:defRPr/>
            </a:pPr>
            <a:r>
              <a:rPr lang="en-US" dirty="0" smtClean="0"/>
              <a:t>-- Not just identifying committees/tallying on firm basis</a:t>
            </a:r>
          </a:p>
          <a:p>
            <a:pPr marL="0" indent="0" fontAlgn="auto">
              <a:spcAft>
                <a:spcPts val="0"/>
              </a:spcAft>
              <a:buFont typeface="Arial" panose="020B0604020202020204" pitchFamily="34" charset="0"/>
              <a:buNone/>
              <a:defRPr/>
            </a:pPr>
            <a:r>
              <a:rPr lang="en-US" dirty="0" smtClean="0"/>
              <a:t>Instead: trying to assess impact of committee structure on firm performance generally and also with respect to specific moments like </a:t>
            </a:r>
            <a:r>
              <a:rPr lang="en-US" dirty="0" err="1" smtClean="0"/>
              <a:t>m&amp;a</a:t>
            </a:r>
            <a:r>
              <a:rPr lang="en-US" dirty="0" smtClean="0"/>
              <a:t> and </a:t>
            </a:r>
            <a:r>
              <a:rPr lang="en-US" dirty="0" err="1" smtClean="0"/>
              <a:t>ceo</a:t>
            </a:r>
            <a:r>
              <a:rPr lang="en-US" dirty="0" smtClean="0"/>
              <a:t> turnover</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138D4F26-8DFB-480D-9B69-EFEC4FA72315}"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Novel focus</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anose="020B0604020202020204" pitchFamily="34" charset="0"/>
              <a:buChar char="•"/>
              <a:defRPr/>
            </a:pPr>
            <a:r>
              <a:rPr lang="en-US" dirty="0" smtClean="0"/>
              <a:t>Data collection problem: </a:t>
            </a:r>
          </a:p>
          <a:p>
            <a:pPr fontAlgn="auto">
              <a:spcAft>
                <a:spcPts val="0"/>
              </a:spcAft>
              <a:buFont typeface="Arial" panose="020B0604020202020204" pitchFamily="34" charset="0"/>
              <a:buChar char="•"/>
              <a:defRPr/>
            </a:pPr>
            <a:r>
              <a:rPr lang="en-US" dirty="0" smtClean="0"/>
              <a:t>Adams et al want not only list of committees but some measure of committee activities, reflected in frequency of committee meeting</a:t>
            </a:r>
          </a:p>
          <a:p>
            <a:pPr fontAlgn="auto">
              <a:spcAft>
                <a:spcPts val="0"/>
              </a:spcAft>
              <a:buFont typeface="Arial" panose="020B0604020202020204" pitchFamily="34" charset="0"/>
              <a:buChar char="•"/>
              <a:defRPr/>
            </a:pPr>
            <a:r>
              <a:rPr lang="en-US" dirty="0" smtClean="0"/>
              <a:t>Information on frequency of meetings of entire board and each committee is contained in the proxy statements</a:t>
            </a:r>
          </a:p>
          <a:p>
            <a:pPr fontAlgn="auto">
              <a:spcAft>
                <a:spcPts val="0"/>
              </a:spcAft>
              <a:buFont typeface="Arial" panose="020B0604020202020204" pitchFamily="34" charset="0"/>
              <a:buChar char="•"/>
              <a:defRPr/>
            </a:pPr>
            <a:r>
              <a:rPr lang="en-US" dirty="0" smtClean="0"/>
              <a:t>To create extensive data base across the sweep of public firms over many years would be the work of many lifetimes, or one cleverly programmed computer</a:t>
            </a:r>
          </a:p>
          <a:p>
            <a:pPr fontAlgn="auto">
              <a:spcAft>
                <a:spcPts val="0"/>
              </a:spcAft>
              <a:buFont typeface="Arial" panose="020B0604020202020204" pitchFamily="34" charset="0"/>
              <a:buChar char="•"/>
              <a:defRPr/>
            </a:pPr>
            <a:r>
              <a:rPr lang="en-US" dirty="0" smtClean="0"/>
              <a:t>This paper proudly says, we are not hand-coded</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3AABDFB6-0664-4A49-ABA6-E0B694C0113A}"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Deeper Agenda</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anose="020B0604020202020204" pitchFamily="34" charset="0"/>
              <a:buChar char="•"/>
              <a:defRPr/>
            </a:pPr>
            <a:r>
              <a:rPr lang="en-US" dirty="0" smtClean="0"/>
              <a:t>Adams et al note the transformation of the Board in two dimensions: from a Committee of the Whole to a Committee of Committees;</a:t>
            </a:r>
          </a:p>
          <a:p>
            <a:pPr fontAlgn="auto">
              <a:spcAft>
                <a:spcPts val="0"/>
              </a:spcAft>
              <a:buFont typeface="Arial" panose="020B0604020202020204" pitchFamily="34" charset="0"/>
              <a:buChar char="•"/>
              <a:defRPr/>
            </a:pPr>
            <a:r>
              <a:rPr lang="en-US" dirty="0" smtClean="0"/>
              <a:t>From a mixed group of insiders, affiliates, and independents, to almost exclusively independents</a:t>
            </a:r>
          </a:p>
          <a:p>
            <a:pPr fontAlgn="auto">
              <a:spcAft>
                <a:spcPts val="0"/>
              </a:spcAft>
              <a:buFont typeface="Arial" panose="020B0604020202020204" pitchFamily="34" charset="0"/>
              <a:buChar char="•"/>
              <a:defRPr/>
            </a:pPr>
            <a:r>
              <a:rPr lang="en-US" dirty="0" smtClean="0"/>
              <a:t>Although they acknowledge prior reform efforts, they regard the accelerant for this transformation to be the governance earthquake of SOX, focusing on the audit committee, and the subsequent stock exchange listing requirements, which added the mandate for a compensation committee and a nominating committee comprised solely of independent directors for non-controlled firms</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30962439-F65B-4541-B0D4-0A91793392F1}"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Deeper Agenda</a:t>
            </a:r>
          </a:p>
        </p:txBody>
      </p:sp>
      <p:sp>
        <p:nvSpPr>
          <p:cNvPr id="18434" name="Content Placeholder 2"/>
          <p:cNvSpPr>
            <a:spLocks noGrp="1"/>
          </p:cNvSpPr>
          <p:nvPr>
            <p:ph idx="1"/>
          </p:nvPr>
        </p:nvSpPr>
        <p:spPr/>
        <p:txBody>
          <a:bodyPr/>
          <a:lstStyle/>
          <a:p>
            <a:r>
              <a:rPr lang="en-US" smtClean="0"/>
              <a:t>So in evaluating the impact of committee function, Adams et al claim an alternative way to evaluate the SOX-era reform wave</a:t>
            </a:r>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E4EA4B24-8D99-4698-961A-154EF487B1D6}"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Novel focus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dirty="0" smtClean="0"/>
              <a:t>What is the key variable to measure the importance of this structural change to boards: </a:t>
            </a:r>
          </a:p>
          <a:p>
            <a:pPr marL="457200" lvl="1" indent="0" fontAlgn="auto">
              <a:spcAft>
                <a:spcPts val="0"/>
              </a:spcAft>
              <a:buFont typeface="Arial" panose="020B0604020202020204" pitchFamily="34" charset="0"/>
              <a:buNone/>
              <a:defRPr/>
            </a:pPr>
            <a:r>
              <a:rPr lang="en-US" dirty="0"/>
              <a:t>	</a:t>
            </a:r>
            <a:r>
              <a:rPr lang="en-US" dirty="0" smtClean="0"/>
              <a:t>	</a:t>
            </a:r>
            <a:r>
              <a:rPr lang="en-US" sz="3600" b="1" dirty="0" smtClean="0"/>
              <a:t>Committee Focus</a:t>
            </a:r>
          </a:p>
          <a:p>
            <a:pPr marL="457200" lvl="1" indent="0" fontAlgn="auto">
              <a:spcAft>
                <a:spcPts val="0"/>
              </a:spcAft>
              <a:buFont typeface="Arial" panose="020B0604020202020204" pitchFamily="34" charset="0"/>
              <a:buNone/>
              <a:defRPr/>
            </a:pPr>
            <a:r>
              <a:rPr lang="en-US" sz="3200" dirty="0" smtClean="0"/>
              <a:t>Which is the average director’s </a:t>
            </a:r>
            <a:r>
              <a:rPr lang="en-US" sz="3200" i="1" dirty="0" smtClean="0"/>
              <a:t>percent</a:t>
            </a:r>
            <a:r>
              <a:rPr lang="en-US" sz="3200" dirty="0" smtClean="0"/>
              <a:t> of </a:t>
            </a:r>
            <a:r>
              <a:rPr lang="en-US" sz="3200" i="1" dirty="0" smtClean="0"/>
              <a:t>total meetings </a:t>
            </a:r>
            <a:r>
              <a:rPr lang="en-US" sz="3200" dirty="0" smtClean="0"/>
              <a:t>(full board + committee meetings) spent in </a:t>
            </a:r>
            <a:r>
              <a:rPr lang="en-US" sz="3200" i="1" dirty="0" smtClean="0"/>
              <a:t>committee meetings</a:t>
            </a:r>
          </a:p>
          <a:p>
            <a:pPr marL="457200" lvl="1" indent="0" algn="ctr" fontAlgn="auto">
              <a:spcAft>
                <a:spcPts val="0"/>
              </a:spcAft>
              <a:buFont typeface="Arial" panose="020B0604020202020204" pitchFamily="34" charset="0"/>
              <a:buNone/>
              <a:defRPr/>
            </a:pPr>
            <a:r>
              <a:rPr lang="en-US" sz="3200" b="1" dirty="0" smtClean="0"/>
              <a:t>In interaction with Number of Board Meetings</a:t>
            </a:r>
            <a:endParaRPr lang="en-US" sz="3200" b="1"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04365C3F-A39A-4BCD-A909-9B60DFF788A9}"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Adams et al’s Conclusion</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n-US" b="1" dirty="0" smtClean="0"/>
              <a:t>Committee Focus x Board Meetings </a:t>
            </a:r>
            <a:r>
              <a:rPr lang="en-US" dirty="0" smtClean="0"/>
              <a:t>is inversely related to Tobin’s Q</a:t>
            </a:r>
          </a:p>
          <a:p>
            <a:pPr fontAlgn="auto">
              <a:spcAft>
                <a:spcPts val="0"/>
              </a:spcAft>
              <a:buFont typeface="Arial" panose="020B0604020202020204" pitchFamily="34" charset="0"/>
              <a:buChar char="•"/>
              <a:defRPr/>
            </a:pPr>
            <a:r>
              <a:rPr lang="en-US" dirty="0"/>
              <a:t> </a:t>
            </a:r>
            <a:r>
              <a:rPr lang="en-US" dirty="0" smtClean="0"/>
              <a:t> -- greater director engagement through committees reduces the value of the firm</a:t>
            </a:r>
          </a:p>
          <a:p>
            <a:pPr fontAlgn="auto">
              <a:spcAft>
                <a:spcPts val="0"/>
              </a:spcAft>
              <a:buFont typeface="Arial" panose="020B0604020202020204" pitchFamily="34" charset="0"/>
              <a:buChar char="•"/>
              <a:defRPr/>
            </a:pPr>
            <a:r>
              <a:rPr lang="en-US" dirty="0" smtClean="0"/>
              <a:t>Moreover, </a:t>
            </a:r>
            <a:r>
              <a:rPr lang="en-US" b="1" dirty="0" smtClean="0"/>
              <a:t>Committee Focus  </a:t>
            </a:r>
            <a:r>
              <a:rPr lang="en-US" dirty="0" smtClean="0"/>
              <a:t>is inversely related to </a:t>
            </a:r>
            <a:r>
              <a:rPr lang="en-US" dirty="0" err="1" smtClean="0"/>
              <a:t>acquiror</a:t>
            </a:r>
            <a:r>
              <a:rPr lang="en-US" dirty="0" smtClean="0"/>
              <a:t> returns upon merger announcement , and is inversely related to the chance that those announcement returns will be positive</a:t>
            </a:r>
          </a:p>
          <a:p>
            <a:pPr fontAlgn="auto">
              <a:spcAft>
                <a:spcPts val="0"/>
              </a:spcAft>
              <a:buFont typeface="Arial" panose="020B0604020202020204" pitchFamily="34" charset="0"/>
              <a:buChar char="•"/>
              <a:defRPr/>
            </a:pPr>
            <a:r>
              <a:rPr lang="en-US" dirty="0" smtClean="0"/>
              <a:t>And </a:t>
            </a:r>
            <a:r>
              <a:rPr lang="en-US" b="1" dirty="0" smtClean="0"/>
              <a:t>Committee Focus  </a:t>
            </a:r>
            <a:r>
              <a:rPr lang="en-US" dirty="0" smtClean="0"/>
              <a:t>impedes the process of CEO turnover</a:t>
            </a:r>
            <a:endParaRPr lang="en-US" b="1"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B0186E5A-94F6-4B61-B0EA-EDFF3DF5B7A0}"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Why One Might Have Skepticism	</a:t>
            </a:r>
            <a:endParaRPr lang="en-US" dirty="0"/>
          </a:p>
        </p:txBody>
      </p:sp>
      <p:sp>
        <p:nvSpPr>
          <p:cNvPr id="21506" name="Content Placeholder 2"/>
          <p:cNvSpPr>
            <a:spLocks noGrp="1"/>
          </p:cNvSpPr>
          <p:nvPr>
            <p:ph idx="1"/>
          </p:nvPr>
        </p:nvSpPr>
        <p:spPr/>
        <p:txBody>
          <a:bodyPr/>
          <a:lstStyle/>
          <a:p>
            <a:r>
              <a:rPr lang="en-US" smtClean="0"/>
              <a:t>What’s the structural model whereby  an increase in independent directors is positively associated with an increase in firm value and with an increase in meetings leading to CEO turnover (both shown) and yet an increase in committee involvement produces, at the same time, a negative result?</a:t>
            </a:r>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0A2F6D8C-AAD8-4259-91D8-0A539601DA0B}"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Various theories of board fragmentation	</a:t>
            </a:r>
            <a:endParaRPr lang="en-US" dirty="0"/>
          </a:p>
        </p:txBody>
      </p:sp>
      <p:sp>
        <p:nvSpPr>
          <p:cNvPr id="3" name="Content Placeholder 2"/>
          <p:cNvSpPr>
            <a:spLocks noGrp="1"/>
          </p:cNvSpPr>
          <p:nvPr>
            <p:ph idx="1"/>
          </p:nvPr>
        </p:nvSpPr>
        <p:spPr/>
        <p:txBody>
          <a:bodyPr rtlCol="0">
            <a:normAutofit fontScale="55000" lnSpcReduction="20000"/>
          </a:bodyPr>
          <a:lstStyle/>
          <a:p>
            <a:pPr fontAlgn="auto">
              <a:spcAft>
                <a:spcPts val="0"/>
              </a:spcAft>
              <a:buFont typeface="Arial" panose="020B0604020202020204" pitchFamily="34" charset="0"/>
              <a:buChar char="•"/>
              <a:defRPr/>
            </a:pPr>
            <a:r>
              <a:rPr lang="en-US" sz="4400" dirty="0" smtClean="0"/>
              <a:t>Board by committee:  </a:t>
            </a:r>
          </a:p>
          <a:p>
            <a:pPr lvl="1" fontAlgn="auto">
              <a:spcAft>
                <a:spcPts val="0"/>
              </a:spcAft>
              <a:buFont typeface="Arial" panose="020B0604020202020204" pitchFamily="34" charset="0"/>
              <a:buChar char="–"/>
              <a:defRPr/>
            </a:pPr>
            <a:r>
              <a:rPr lang="en-US" sz="4400" dirty="0"/>
              <a:t> </a:t>
            </a:r>
            <a:r>
              <a:rPr lang="en-US" sz="4400" b="1" i="1" dirty="0" smtClean="0"/>
              <a:t>Delegation of previous management function to board committee</a:t>
            </a:r>
          </a:p>
          <a:p>
            <a:pPr lvl="1" fontAlgn="auto">
              <a:spcAft>
                <a:spcPts val="0"/>
              </a:spcAft>
              <a:buFont typeface="Arial" panose="020B0604020202020204" pitchFamily="34" charset="0"/>
              <a:buChar char="–"/>
              <a:defRPr/>
            </a:pPr>
            <a:r>
              <a:rPr lang="en-US" sz="4400" dirty="0"/>
              <a:t> </a:t>
            </a:r>
            <a:r>
              <a:rPr lang="en-US" sz="4400" dirty="0" smtClean="0"/>
              <a:t> exec comp</a:t>
            </a:r>
          </a:p>
          <a:p>
            <a:pPr lvl="1" fontAlgn="auto">
              <a:spcAft>
                <a:spcPts val="0"/>
              </a:spcAft>
              <a:buFont typeface="Arial" panose="020B0604020202020204" pitchFamily="34" charset="0"/>
              <a:buChar char="–"/>
              <a:defRPr/>
            </a:pPr>
            <a:r>
              <a:rPr lang="en-US" sz="4400" dirty="0"/>
              <a:t> </a:t>
            </a:r>
            <a:r>
              <a:rPr lang="en-US" sz="4400" dirty="0" smtClean="0"/>
              <a:t> director succession</a:t>
            </a:r>
          </a:p>
          <a:p>
            <a:pPr lvl="1" fontAlgn="auto">
              <a:spcAft>
                <a:spcPts val="0"/>
              </a:spcAft>
              <a:buFont typeface="Arial" panose="020B0604020202020204" pitchFamily="34" charset="0"/>
              <a:buChar char="–"/>
              <a:defRPr/>
            </a:pPr>
            <a:r>
              <a:rPr lang="en-US" sz="4400" dirty="0"/>
              <a:t> </a:t>
            </a:r>
            <a:r>
              <a:rPr lang="en-US" sz="4400" dirty="0" smtClean="0"/>
              <a:t> control over audit </a:t>
            </a:r>
            <a:r>
              <a:rPr lang="en-US" sz="4400" dirty="0" err="1" smtClean="0"/>
              <a:t>proces</a:t>
            </a:r>
            <a:endParaRPr lang="en-US" sz="4400" dirty="0" smtClean="0"/>
          </a:p>
          <a:p>
            <a:pPr lvl="1" fontAlgn="auto">
              <a:spcAft>
                <a:spcPts val="0"/>
              </a:spcAft>
              <a:buFont typeface="Arial" panose="020B0604020202020204" pitchFamily="34" charset="0"/>
              <a:buChar char="–"/>
              <a:defRPr/>
            </a:pPr>
            <a:endParaRPr lang="en-US" sz="4400" dirty="0" smtClean="0"/>
          </a:p>
          <a:p>
            <a:pPr lvl="1" fontAlgn="auto">
              <a:spcAft>
                <a:spcPts val="0"/>
              </a:spcAft>
              <a:buFont typeface="Arial" panose="020B0604020202020204" pitchFamily="34" charset="0"/>
              <a:buChar char="–"/>
              <a:defRPr/>
            </a:pPr>
            <a:r>
              <a:rPr lang="en-US" sz="4400" b="1" i="1" dirty="0" smtClean="0"/>
              <a:t>Delegation of full board function to board committee</a:t>
            </a:r>
          </a:p>
          <a:p>
            <a:pPr lvl="1" fontAlgn="auto">
              <a:spcAft>
                <a:spcPts val="0"/>
              </a:spcAft>
              <a:buFont typeface="Arial" panose="020B0604020202020204" pitchFamily="34" charset="0"/>
              <a:buChar char="–"/>
              <a:defRPr/>
            </a:pPr>
            <a:r>
              <a:rPr lang="en-US" sz="4400" dirty="0" smtClean="0"/>
              <a:t>Less common (except “special committee”)</a:t>
            </a:r>
          </a:p>
          <a:p>
            <a:pPr lvl="2" fontAlgn="auto">
              <a:spcAft>
                <a:spcPts val="0"/>
              </a:spcAft>
              <a:buFont typeface="Arial" panose="020B0604020202020204" pitchFamily="34" charset="0"/>
              <a:buChar char="•"/>
              <a:defRPr/>
            </a:pPr>
            <a:r>
              <a:rPr lang="en-US" sz="4400" dirty="0" err="1" smtClean="0"/>
              <a:t>Eg</a:t>
            </a:r>
            <a:r>
              <a:rPr lang="en-US" sz="4400" dirty="0" smtClean="0"/>
              <a:t>, executive committee, a commonplace feature of large public firms is becoming less frequently and less frequently used</a:t>
            </a:r>
          </a:p>
          <a:p>
            <a:pPr marL="457200" lvl="1" indent="0" fontAlgn="auto">
              <a:spcAft>
                <a:spcPts val="0"/>
              </a:spcAft>
              <a:buFont typeface="Arial" panose="020B0604020202020204" pitchFamily="34" charset="0"/>
              <a:buNone/>
              <a:defRPr/>
            </a:pPr>
            <a:r>
              <a:rPr lang="en-US" dirty="0" smtClean="0"/>
              <a:t>--</a:t>
            </a:r>
            <a:endParaRPr lang="en-US" dirty="0"/>
          </a:p>
        </p:txBody>
      </p:sp>
      <p:sp>
        <p:nvSpPr>
          <p:cNvPr id="4" name="Date Placeholder 3"/>
          <p:cNvSpPr>
            <a:spLocks noGrp="1"/>
          </p:cNvSpPr>
          <p:nvPr>
            <p:ph type="dt" sz="quarter" idx="10"/>
          </p:nvPr>
        </p:nvSpPr>
        <p:spPr/>
        <p:txBody>
          <a:bodyPr/>
          <a:lstStyle/>
          <a:p>
            <a:pPr>
              <a:defRPr/>
            </a:pPr>
            <a:r>
              <a:rPr lang="en-US"/>
              <a:t>6/6/2015</a:t>
            </a:r>
          </a:p>
        </p:txBody>
      </p:sp>
      <p:sp>
        <p:nvSpPr>
          <p:cNvPr id="5" name="Footer Placeholder 4"/>
          <p:cNvSpPr>
            <a:spLocks noGrp="1"/>
          </p:cNvSpPr>
          <p:nvPr>
            <p:ph type="ftr" sz="quarter" idx="11"/>
          </p:nvPr>
        </p:nvSpPr>
        <p:spPr/>
        <p:txBody>
          <a:bodyPr/>
          <a:lstStyle/>
          <a:p>
            <a:pPr>
              <a:defRPr/>
            </a:pPr>
            <a:r>
              <a:rPr lang="en-US"/>
              <a:t>GCGC</a:t>
            </a:r>
          </a:p>
        </p:txBody>
      </p:sp>
      <p:sp>
        <p:nvSpPr>
          <p:cNvPr id="6" name="Slide Number Placeholder 5"/>
          <p:cNvSpPr>
            <a:spLocks noGrp="1"/>
          </p:cNvSpPr>
          <p:nvPr>
            <p:ph type="sldNum" sz="quarter" idx="12"/>
          </p:nvPr>
        </p:nvSpPr>
        <p:spPr/>
        <p:txBody>
          <a:bodyPr/>
          <a:lstStyle/>
          <a:p>
            <a:pPr>
              <a:defRPr/>
            </a:pPr>
            <a:fld id="{01577B28-10C2-4FC5-8202-29AF3E34973C}"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1313</Words>
  <Application>Microsoft Macintosh PowerPoint</Application>
  <PresentationFormat>On-screen Show (4:3)</PresentationFormat>
  <Paragraphs>127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  Renee Adams et al, The Changing Nature of Corporate Board Activity </vt:lpstr>
      <vt:lpstr>Novel focus: Committee Structure of the Board</vt:lpstr>
      <vt:lpstr>Novel focus</vt:lpstr>
      <vt:lpstr>Deeper Agenda</vt:lpstr>
      <vt:lpstr>Deeper Agenda</vt:lpstr>
      <vt:lpstr>Novel focus</vt:lpstr>
      <vt:lpstr>Adams et al’s Conclusion</vt:lpstr>
      <vt:lpstr>Why One Might Have Skepticism </vt:lpstr>
      <vt:lpstr>Various theories of board fragmentation </vt:lpstr>
      <vt:lpstr>Board by Committee</vt:lpstr>
      <vt:lpstr>Skepticism? </vt:lpstr>
      <vt:lpstr>Heterogeneity across the sample</vt:lpstr>
      <vt:lpstr>Heterogeneity</vt:lpstr>
      <vt:lpstr>Heterogeneity</vt:lpstr>
      <vt:lpstr>Basic Strategy</vt:lpstr>
      <vt:lpstr>Basic strategy</vt:lpstr>
      <vt:lpstr>Regret</vt:lpstr>
      <vt:lpstr>Regret</vt:lpstr>
    </vt:vector>
  </TitlesOfParts>
  <Company>Columbia University</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Renee Adams et al, The Changing Nature of Corporate Board Activity </dc:title>
  <dc:creator>JN Gordon</dc:creator>
  <cp:lastModifiedBy>Microsoft Office User</cp:lastModifiedBy>
  <cp:revision>26</cp:revision>
  <dcterms:created xsi:type="dcterms:W3CDTF">2015-06-06T10:23:48Z</dcterms:created>
  <dcterms:modified xsi:type="dcterms:W3CDTF">2016-09-27T14:56:14Z</dcterms:modified>
</cp:coreProperties>
</file>