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1"/>
  </p:sldMasterIdLst>
  <p:notesMasterIdLst>
    <p:notesMasterId r:id="rId20"/>
  </p:notesMasterIdLst>
  <p:handoutMasterIdLst>
    <p:handoutMasterId r:id="rId21"/>
  </p:handoutMasterIdLst>
  <p:sldIdLst>
    <p:sldId id="507" r:id="rId2"/>
    <p:sldId id="495" r:id="rId3"/>
    <p:sldId id="491" r:id="rId4"/>
    <p:sldId id="508" r:id="rId5"/>
    <p:sldId id="510" r:id="rId6"/>
    <p:sldId id="511" r:id="rId7"/>
    <p:sldId id="512" r:id="rId8"/>
    <p:sldId id="513" r:id="rId9"/>
    <p:sldId id="514" r:id="rId10"/>
    <p:sldId id="515" r:id="rId11"/>
    <p:sldId id="516" r:id="rId12"/>
    <p:sldId id="517" r:id="rId13"/>
    <p:sldId id="518" r:id="rId14"/>
    <p:sldId id="519" r:id="rId15"/>
    <p:sldId id="520" r:id="rId16"/>
    <p:sldId id="521" r:id="rId17"/>
    <p:sldId id="523" r:id="rId18"/>
    <p:sldId id="486" r:id="rId19"/>
  </p:sldIdLst>
  <p:sldSz cx="9144000" cy="6858000" type="screen4x3"/>
  <p:notesSz cx="6858000" cy="9144000"/>
  <p:custDataLst>
    <p:tags r:id="rId22"/>
  </p:custDataLst>
  <p:defaultTextStyle>
    <a:defPPr>
      <a:defRPr lang="en-US"/>
    </a:defPPr>
    <a:lvl1pPr algn="l" rtl="0" fontAlgn="base">
      <a:spcBef>
        <a:spcPct val="0"/>
      </a:spcBef>
      <a:spcAft>
        <a:spcPct val="0"/>
      </a:spcAft>
      <a:defRPr kumimoji="1"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umimoji="1"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umimoji="1"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umimoji="1"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umimoji="1" kern="1200">
        <a:solidFill>
          <a:schemeClr val="tx1"/>
        </a:solidFill>
        <a:latin typeface="Arial" charset="0"/>
        <a:ea typeface="ＭＳ Ｐゴシック" pitchFamily="34" charset="-128"/>
        <a:cs typeface="Arial" charset="0"/>
      </a:defRPr>
    </a:lvl5pPr>
    <a:lvl6pPr marL="2286000" algn="l" defTabSz="914400" rtl="0" eaLnBrk="1" latinLnBrk="0" hangingPunct="1">
      <a:defRPr kumimoji="1" kern="1200">
        <a:solidFill>
          <a:schemeClr val="tx1"/>
        </a:solidFill>
        <a:latin typeface="Arial" charset="0"/>
        <a:ea typeface="ＭＳ Ｐゴシック" pitchFamily="34" charset="-128"/>
        <a:cs typeface="Arial" charset="0"/>
      </a:defRPr>
    </a:lvl6pPr>
    <a:lvl7pPr marL="2743200" algn="l" defTabSz="914400" rtl="0" eaLnBrk="1" latinLnBrk="0" hangingPunct="1">
      <a:defRPr kumimoji="1" kern="1200">
        <a:solidFill>
          <a:schemeClr val="tx1"/>
        </a:solidFill>
        <a:latin typeface="Arial" charset="0"/>
        <a:ea typeface="ＭＳ Ｐゴシック" pitchFamily="34" charset="-128"/>
        <a:cs typeface="Arial" charset="0"/>
      </a:defRPr>
    </a:lvl7pPr>
    <a:lvl8pPr marL="3200400" algn="l" defTabSz="914400" rtl="0" eaLnBrk="1" latinLnBrk="0" hangingPunct="1">
      <a:defRPr kumimoji="1" kern="1200">
        <a:solidFill>
          <a:schemeClr val="tx1"/>
        </a:solidFill>
        <a:latin typeface="Arial" charset="0"/>
        <a:ea typeface="ＭＳ Ｐゴシック" pitchFamily="34" charset="-128"/>
        <a:cs typeface="Arial" charset="0"/>
      </a:defRPr>
    </a:lvl8pPr>
    <a:lvl9pPr marL="3657600" algn="l" defTabSz="914400" rtl="0" eaLnBrk="1" latinLnBrk="0" hangingPunct="1">
      <a:defRPr kumimoji="1"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8" autoAdjust="0"/>
    <p:restoredTop sz="63804" autoAdjust="0"/>
  </p:normalViewPr>
  <p:slideViewPr>
    <p:cSldViewPr>
      <p:cViewPr varScale="1">
        <p:scale>
          <a:sx n="84" d="100"/>
          <a:sy n="84" d="100"/>
        </p:scale>
        <p:origin x="336" y="18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0" d="100"/>
          <a:sy n="50" d="100"/>
        </p:scale>
        <p:origin x="2710" y="2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tags" Target="tags/tag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kumimoji="0" sz="1200" dirty="0">
                <a:latin typeface="Calibri" panose="020F0502020204030204" pitchFamily="34" charset="0"/>
                <a:cs typeface="+mn-cs"/>
              </a:defRPr>
            </a:lvl1pPr>
          </a:lstStyle>
          <a:p>
            <a:pPr>
              <a:defRPr/>
            </a:pPr>
            <a:endParaRPr lang="en-SG" altLang="ja-JP"/>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kumimoji="0" sz="1200">
                <a:latin typeface="Calibri" panose="020F0502020204030204" pitchFamily="34" charset="0"/>
                <a:cs typeface="+mn-cs"/>
              </a:defRPr>
            </a:lvl1pPr>
          </a:lstStyle>
          <a:p>
            <a:pPr>
              <a:defRPr/>
            </a:pPr>
            <a:fld id="{33BA3DD9-7F7F-4181-A99B-1C923908CED2}" type="datetimeFigureOut">
              <a:rPr lang="en-SG" altLang="ja-JP"/>
              <a:pPr>
                <a:defRPr/>
              </a:pPr>
              <a:t>27/9/16</a:t>
            </a:fld>
            <a:endParaRPr lang="en-SG" altLang="ja-JP"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kumimoji="0" sz="1200" dirty="0">
                <a:latin typeface="Calibri" panose="020F0502020204030204" pitchFamily="34" charset="0"/>
                <a:cs typeface="+mn-cs"/>
              </a:defRPr>
            </a:lvl1pPr>
          </a:lstStyle>
          <a:p>
            <a:pPr>
              <a:defRPr/>
            </a:pPr>
            <a:endParaRPr lang="en-SG" altLang="ja-JP"/>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anose="020F0502020204030204" pitchFamily="34" charset="0"/>
                <a:cs typeface="+mn-cs"/>
              </a:defRPr>
            </a:lvl1pPr>
          </a:lstStyle>
          <a:p>
            <a:pPr>
              <a:defRPr/>
            </a:pPr>
            <a:fld id="{5101D6BA-C069-41E1-AA62-0929F6FA9B44}" type="slidenum">
              <a:rPr lang="en-SG" altLang="ja-JP"/>
              <a:pPr>
                <a:defRPr/>
              </a:pPr>
              <a:t>‹#›</a:t>
            </a:fld>
            <a:endParaRPr lang="en-SG" altLang="ja-JP" dirty="0"/>
          </a:p>
        </p:txBody>
      </p:sp>
    </p:spTree>
    <p:extLst>
      <p:ext uri="{BB962C8B-B14F-4D97-AF65-F5344CB8AC3E}">
        <p14:creationId xmlns:p14="http://schemas.microsoft.com/office/powerpoint/2010/main" val="1863134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kumimoji="0" sz="1200" dirty="0">
                <a:latin typeface="Calibri" panose="020F0502020204030204" pitchFamily="34" charset="0"/>
                <a:cs typeface="+mn-cs"/>
              </a:defRPr>
            </a:lvl1pPr>
          </a:lstStyle>
          <a:p>
            <a:pPr>
              <a:defRPr/>
            </a:pPr>
            <a:endParaRPr lang="en-SG" altLang="ja-JP"/>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SG"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SG"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kumimoji="0" sz="1200" dirty="0">
                <a:latin typeface="Calibri" panose="020F0502020204030204" pitchFamily="34" charset="0"/>
                <a:cs typeface="+mn-cs"/>
              </a:defRPr>
            </a:lvl1pPr>
          </a:lstStyle>
          <a:p>
            <a:pPr>
              <a:defRPr/>
            </a:pPr>
            <a:endParaRPr lang="en-SG" altLang="ja-JP"/>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kumimoji="0" sz="1200">
                <a:latin typeface="Calibri" panose="020F0502020204030204" pitchFamily="34" charset="0"/>
                <a:cs typeface="+mn-cs"/>
              </a:defRPr>
            </a:lvl1pPr>
          </a:lstStyle>
          <a:p>
            <a:pPr>
              <a:defRPr/>
            </a:pPr>
            <a:fld id="{83068B04-E143-45EB-8E46-A7BD7141F6B0}" type="slidenum">
              <a:rPr lang="en-SG" altLang="ja-JP"/>
              <a:pPr>
                <a:defRPr/>
              </a:pPr>
              <a:t>‹#›</a:t>
            </a:fld>
            <a:endParaRPr lang="en-SG" altLang="ja-JP" dirty="0"/>
          </a:p>
        </p:txBody>
      </p:sp>
      <p:sp>
        <p:nvSpPr>
          <p:cNvPr id="9" name="日付プレースホルダ 8"/>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dirty="0">
                <a:latin typeface="+mn-lt"/>
                <a:ea typeface="+mn-ea"/>
                <a:cs typeface="+mn-cs"/>
              </a:defRPr>
            </a:lvl1pPr>
          </a:lstStyle>
          <a:p>
            <a:pPr>
              <a:defRPr/>
            </a:pPr>
            <a:r>
              <a:rPr lang="en-US" altLang="ja-JP"/>
              <a:t>01/9/2014</a:t>
            </a:r>
            <a:endParaRPr lang="ja-JP" altLang="en-US"/>
          </a:p>
        </p:txBody>
      </p:sp>
    </p:spTree>
    <p:extLst>
      <p:ext uri="{BB962C8B-B14F-4D97-AF65-F5344CB8AC3E}">
        <p14:creationId xmlns:p14="http://schemas.microsoft.com/office/powerpoint/2010/main" val="353812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US" dirty="0" smtClean="0"/>
              <a:t>MAIN PARTS OF PRESENTATION </a:t>
            </a:r>
          </a:p>
          <a:p>
            <a:pPr marL="228600" indent="-228600" eaLnBrk="1" hangingPunct="1">
              <a:buFontTx/>
              <a:buAutoNum type="arabicPeriod"/>
              <a:defRPr/>
            </a:pPr>
            <a:r>
              <a:rPr lang="en-US" dirty="0" smtClean="0"/>
              <a:t>The key question I had about the paper</a:t>
            </a:r>
          </a:p>
          <a:p>
            <a:pPr marL="228600" indent="-228600" eaLnBrk="1" hangingPunct="1">
              <a:buFontTx/>
              <a:buAutoNum type="arabicPeriod"/>
              <a:defRPr/>
            </a:pPr>
            <a:r>
              <a:rPr lang="en-US" dirty="0" smtClean="0"/>
              <a:t>Suggest an answer to the key question</a:t>
            </a:r>
          </a:p>
          <a:p>
            <a:pPr marL="228600" indent="-228600" eaLnBrk="1" hangingPunct="1">
              <a:buFontTx/>
              <a:buAutoNum type="arabicPeriod"/>
              <a:defRPr/>
            </a:pPr>
            <a:r>
              <a:rPr lang="en-US" dirty="0" smtClean="0"/>
              <a:t>Highlight some additional points of interest and questions </a:t>
            </a:r>
            <a:endParaRPr lang="en-US" dirty="0"/>
          </a:p>
        </p:txBody>
      </p:sp>
      <p:sp>
        <p:nvSpPr>
          <p:cNvPr id="16387" name="Slide Number Placeholder 3"/>
          <p:cNvSpPr>
            <a:spLocks noGrp="1"/>
          </p:cNvSpPr>
          <p:nvPr>
            <p:ph type="sldNum" sz="quarter" idx="5"/>
          </p:nvPr>
        </p:nvSpPr>
        <p:spPr bwMode="auto">
          <a:noFill/>
          <a:ln>
            <a:miter lim="800000"/>
            <a:headEnd/>
            <a:tailEnd/>
          </a:ln>
        </p:spPr>
        <p:txBody>
          <a:bodyPr/>
          <a:lstStyle/>
          <a:p>
            <a:fld id="{3D1DB308-C0EA-4F75-BA60-2F606E9588CF}" type="slidenum">
              <a:rPr lang="en-SG" altLang="ja-JP" smtClean="0"/>
              <a:pPr/>
              <a:t>1</a:t>
            </a:fld>
            <a:endParaRPr lang="en-SG" altLang="ja-JP" smtClean="0"/>
          </a:p>
        </p:txBody>
      </p:sp>
    </p:spTree>
    <p:extLst>
      <p:ext uri="{BB962C8B-B14F-4D97-AF65-F5344CB8AC3E}">
        <p14:creationId xmlns:p14="http://schemas.microsoft.com/office/powerpoint/2010/main" val="136519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buFontTx/>
              <a:buChar char="•"/>
            </a:pPr>
            <a:r>
              <a:rPr lang="en-SG" smtClean="0"/>
              <a:t>“</a:t>
            </a:r>
            <a:r>
              <a:rPr lang="en-SG" i="1" smtClean="0"/>
              <a:t>Hence, the result is consistent with the hypothesis that the resolution of financial distress is not economically costly because of coordination failures among creditors but rather when company owners have given up trying to save the company</a:t>
            </a:r>
            <a:r>
              <a:rPr lang="en-SG" smtClean="0"/>
              <a:t>”    </a:t>
            </a:r>
          </a:p>
          <a:p>
            <a:pPr marL="171450" indent="-171450" eaLnBrk="1" hangingPunct="1">
              <a:buFontTx/>
              <a:buChar char="•"/>
            </a:pPr>
            <a:r>
              <a:rPr lang="en-SG" smtClean="0"/>
              <a:t>Maybe owners give up more quickly in shipping because the primary asset (the ship) often turns into a major liability--and veil piercing may be a real possibilityy </a:t>
            </a:r>
          </a:p>
          <a:p>
            <a:pPr marL="171450" indent="-171450" eaLnBrk="1" hangingPunct="1">
              <a:buFontTx/>
              <a:buChar char="•"/>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a:lstStyle/>
          <a:p>
            <a:fld id="{575F0DC8-D0AD-42F8-9B7D-57333A9A6E52}" type="slidenum">
              <a:rPr lang="en-SG" altLang="ja-JP" smtClean="0">
                <a:solidFill>
                  <a:srgbClr val="000000"/>
                </a:solidFill>
              </a:rPr>
              <a:pPr/>
              <a:t>10</a:t>
            </a:fld>
            <a:endParaRPr lang="en-SG" altLang="ja-JP" smtClean="0">
              <a:solidFill>
                <a:srgbClr val="000000"/>
              </a:solidFill>
            </a:endParaRPr>
          </a:p>
        </p:txBody>
      </p:sp>
    </p:spTree>
    <p:extLst>
      <p:ext uri="{BB962C8B-B14F-4D97-AF65-F5344CB8AC3E}">
        <p14:creationId xmlns:p14="http://schemas.microsoft.com/office/powerpoint/2010/main" val="290606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SG" dirty="0" smtClean="0"/>
              <a:t>Large ships</a:t>
            </a:r>
          </a:p>
          <a:p>
            <a:pPr marL="171450" indent="-171450" eaLnBrk="1" hangingPunct="1">
              <a:buFont typeface="Arial" panose="020B0604020202020204" pitchFamily="34" charset="0"/>
              <a:buChar char="•"/>
              <a:defRPr/>
            </a:pPr>
            <a:r>
              <a:rPr lang="en-SG" dirty="0" smtClean="0"/>
              <a:t>Smaller ships with non-repeat players many cut a special deal with the crew to take the ship to a corrupt port—maybe much more chaotic and costly</a:t>
            </a:r>
          </a:p>
          <a:p>
            <a:pPr eaLnBrk="1" hangingPunct="1">
              <a:defRPr/>
            </a:pPr>
            <a:endParaRPr lang="en-SG" dirty="0" smtClean="0"/>
          </a:p>
          <a:p>
            <a:pPr marL="171450" indent="-171450" eaLnBrk="1" hangingPunct="1">
              <a:buFont typeface="Arial" panose="020B0604020202020204" pitchFamily="34" charset="0"/>
              <a:buChar char="•"/>
              <a:defRPr/>
            </a:pPr>
            <a:endParaRPr lang="en-SG" dirty="0" smtClean="0"/>
          </a:p>
          <a:p>
            <a:pPr eaLnBrk="1" hangingPunct="1">
              <a:defRPr/>
            </a:pPr>
            <a:endParaRPr lang="en-SG" dirty="0" smtClean="0"/>
          </a:p>
          <a:p>
            <a:pPr eaLnBrk="1" hangingPunct="1">
              <a:defRPr/>
            </a:pPr>
            <a:endParaRPr lang="en-US" dirty="0"/>
          </a:p>
        </p:txBody>
      </p:sp>
      <p:sp>
        <p:nvSpPr>
          <p:cNvPr id="36867" name="Slide Number Placeholder 3"/>
          <p:cNvSpPr>
            <a:spLocks noGrp="1"/>
          </p:cNvSpPr>
          <p:nvPr>
            <p:ph type="sldNum" sz="quarter" idx="5"/>
          </p:nvPr>
        </p:nvSpPr>
        <p:spPr bwMode="auto">
          <a:noFill/>
          <a:ln>
            <a:miter lim="800000"/>
            <a:headEnd/>
            <a:tailEnd/>
          </a:ln>
        </p:spPr>
        <p:txBody>
          <a:bodyPr/>
          <a:lstStyle/>
          <a:p>
            <a:fld id="{1E65F5A1-D71D-485C-8315-7BC16400D54E}" type="slidenum">
              <a:rPr lang="en-SG" altLang="ja-JP" smtClean="0">
                <a:solidFill>
                  <a:srgbClr val="000000"/>
                </a:solidFill>
              </a:rPr>
              <a:pPr/>
              <a:t>11</a:t>
            </a:fld>
            <a:endParaRPr lang="en-SG" altLang="ja-JP" smtClean="0">
              <a:solidFill>
                <a:srgbClr val="000000"/>
              </a:solidFill>
            </a:endParaRPr>
          </a:p>
        </p:txBody>
      </p:sp>
    </p:spTree>
    <p:extLst>
      <p:ext uri="{BB962C8B-B14F-4D97-AF65-F5344CB8AC3E}">
        <p14:creationId xmlns:p14="http://schemas.microsoft.com/office/powerpoint/2010/main" val="849111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38915" name="Slide Number Placeholder 3"/>
          <p:cNvSpPr>
            <a:spLocks noGrp="1"/>
          </p:cNvSpPr>
          <p:nvPr>
            <p:ph type="sldNum" sz="quarter" idx="5"/>
          </p:nvPr>
        </p:nvSpPr>
        <p:spPr bwMode="auto">
          <a:noFill/>
          <a:ln>
            <a:miter lim="800000"/>
            <a:headEnd/>
            <a:tailEnd/>
          </a:ln>
        </p:spPr>
        <p:txBody>
          <a:bodyPr/>
          <a:lstStyle/>
          <a:p>
            <a:fld id="{CDF2BE4A-4409-4654-B276-95DB131F5CE3}" type="slidenum">
              <a:rPr lang="en-SG" altLang="ja-JP" smtClean="0">
                <a:solidFill>
                  <a:srgbClr val="000000"/>
                </a:solidFill>
              </a:rPr>
              <a:pPr/>
              <a:t>12</a:t>
            </a:fld>
            <a:endParaRPr lang="en-SG" altLang="ja-JP" smtClean="0">
              <a:solidFill>
                <a:srgbClr val="000000"/>
              </a:solidFill>
            </a:endParaRPr>
          </a:p>
        </p:txBody>
      </p:sp>
    </p:spTree>
    <p:extLst>
      <p:ext uri="{BB962C8B-B14F-4D97-AF65-F5344CB8AC3E}">
        <p14:creationId xmlns:p14="http://schemas.microsoft.com/office/powerpoint/2010/main" val="984297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0963" name="Slide Number Placeholder 3"/>
          <p:cNvSpPr>
            <a:spLocks noGrp="1"/>
          </p:cNvSpPr>
          <p:nvPr>
            <p:ph type="sldNum" sz="quarter" idx="5"/>
          </p:nvPr>
        </p:nvSpPr>
        <p:spPr bwMode="auto">
          <a:noFill/>
          <a:ln>
            <a:miter lim="800000"/>
            <a:headEnd/>
            <a:tailEnd/>
          </a:ln>
        </p:spPr>
        <p:txBody>
          <a:bodyPr/>
          <a:lstStyle/>
          <a:p>
            <a:fld id="{85B020DA-9F58-4C35-B646-DB81011EB14D}" type="slidenum">
              <a:rPr lang="en-SG" altLang="ja-JP" smtClean="0">
                <a:solidFill>
                  <a:srgbClr val="000000"/>
                </a:solidFill>
              </a:rPr>
              <a:pPr/>
              <a:t>13</a:t>
            </a:fld>
            <a:endParaRPr lang="en-SG" altLang="ja-JP" smtClean="0">
              <a:solidFill>
                <a:srgbClr val="000000"/>
              </a:solidFill>
            </a:endParaRPr>
          </a:p>
        </p:txBody>
      </p:sp>
    </p:spTree>
    <p:extLst>
      <p:ext uri="{BB962C8B-B14F-4D97-AF65-F5344CB8AC3E}">
        <p14:creationId xmlns:p14="http://schemas.microsoft.com/office/powerpoint/2010/main" val="1019566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3011" name="Slide Number Placeholder 3"/>
          <p:cNvSpPr>
            <a:spLocks noGrp="1"/>
          </p:cNvSpPr>
          <p:nvPr>
            <p:ph type="sldNum" sz="quarter" idx="5"/>
          </p:nvPr>
        </p:nvSpPr>
        <p:spPr bwMode="auto">
          <a:noFill/>
          <a:ln>
            <a:miter lim="800000"/>
            <a:headEnd/>
            <a:tailEnd/>
          </a:ln>
        </p:spPr>
        <p:txBody>
          <a:bodyPr/>
          <a:lstStyle/>
          <a:p>
            <a:fld id="{D2F9E479-45ED-47B6-A8CE-6B47902EB7B6}" type="slidenum">
              <a:rPr lang="en-SG" altLang="ja-JP" smtClean="0">
                <a:solidFill>
                  <a:srgbClr val="000000"/>
                </a:solidFill>
              </a:rPr>
              <a:pPr/>
              <a:t>14</a:t>
            </a:fld>
            <a:endParaRPr lang="en-SG" altLang="ja-JP" smtClean="0">
              <a:solidFill>
                <a:srgbClr val="000000"/>
              </a:solidFill>
            </a:endParaRPr>
          </a:p>
        </p:txBody>
      </p:sp>
    </p:spTree>
    <p:extLst>
      <p:ext uri="{BB962C8B-B14F-4D97-AF65-F5344CB8AC3E}">
        <p14:creationId xmlns:p14="http://schemas.microsoft.com/office/powerpoint/2010/main" val="1081020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5059" name="Slide Number Placeholder 3"/>
          <p:cNvSpPr>
            <a:spLocks noGrp="1"/>
          </p:cNvSpPr>
          <p:nvPr>
            <p:ph type="sldNum" sz="quarter" idx="5"/>
          </p:nvPr>
        </p:nvSpPr>
        <p:spPr bwMode="auto">
          <a:noFill/>
          <a:ln>
            <a:miter lim="800000"/>
            <a:headEnd/>
            <a:tailEnd/>
          </a:ln>
        </p:spPr>
        <p:txBody>
          <a:bodyPr/>
          <a:lstStyle/>
          <a:p>
            <a:fld id="{2B79735A-E3B0-43E9-9E2A-DC176773FFC6}" type="slidenum">
              <a:rPr lang="en-SG" altLang="ja-JP" smtClean="0">
                <a:solidFill>
                  <a:srgbClr val="000000"/>
                </a:solidFill>
              </a:rPr>
              <a:pPr/>
              <a:t>15</a:t>
            </a:fld>
            <a:endParaRPr lang="en-SG" altLang="ja-JP" smtClean="0">
              <a:solidFill>
                <a:srgbClr val="000000"/>
              </a:solidFill>
            </a:endParaRPr>
          </a:p>
        </p:txBody>
      </p:sp>
    </p:spTree>
    <p:extLst>
      <p:ext uri="{BB962C8B-B14F-4D97-AF65-F5344CB8AC3E}">
        <p14:creationId xmlns:p14="http://schemas.microsoft.com/office/powerpoint/2010/main" val="991788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47107" name="Slide Number Placeholder 3"/>
          <p:cNvSpPr>
            <a:spLocks noGrp="1"/>
          </p:cNvSpPr>
          <p:nvPr>
            <p:ph type="sldNum" sz="quarter" idx="5"/>
          </p:nvPr>
        </p:nvSpPr>
        <p:spPr bwMode="auto">
          <a:noFill/>
          <a:ln>
            <a:miter lim="800000"/>
            <a:headEnd/>
            <a:tailEnd/>
          </a:ln>
        </p:spPr>
        <p:txBody>
          <a:bodyPr/>
          <a:lstStyle/>
          <a:p>
            <a:fld id="{E412EF61-2430-4BB6-A1D3-9821B15E24F0}" type="slidenum">
              <a:rPr lang="en-SG" altLang="ja-JP" smtClean="0">
                <a:solidFill>
                  <a:srgbClr val="000000"/>
                </a:solidFill>
              </a:rPr>
              <a:pPr/>
              <a:t>16</a:t>
            </a:fld>
            <a:endParaRPr lang="en-SG" altLang="ja-JP" smtClean="0">
              <a:solidFill>
                <a:srgbClr val="000000"/>
              </a:solidFill>
            </a:endParaRPr>
          </a:p>
        </p:txBody>
      </p:sp>
    </p:spTree>
    <p:extLst>
      <p:ext uri="{BB962C8B-B14F-4D97-AF65-F5344CB8AC3E}">
        <p14:creationId xmlns:p14="http://schemas.microsoft.com/office/powerpoint/2010/main" val="228075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SG" b="1" dirty="0" smtClean="0"/>
              <a:t>How are unsecured creditors protected?</a:t>
            </a:r>
          </a:p>
          <a:p>
            <a:pPr marL="171450" indent="-171450" eaLnBrk="1" hangingPunct="1">
              <a:buFont typeface="Arial" panose="020B0604020202020204" pitchFamily="34" charset="0"/>
              <a:buChar char="•"/>
              <a:defRPr/>
            </a:pPr>
            <a:r>
              <a:rPr lang="en-SG" dirty="0" smtClean="0"/>
              <a:t>They trigger almost as many arrests as the bank (secured creditors)</a:t>
            </a:r>
          </a:p>
          <a:p>
            <a:pPr marL="171450" indent="-171450" eaLnBrk="1" hangingPunct="1">
              <a:buFont typeface="Arial" panose="020B0604020202020204" pitchFamily="34" charset="0"/>
              <a:buChar char="•"/>
              <a:defRPr/>
            </a:pPr>
            <a:r>
              <a:rPr lang="en-SG" dirty="0" smtClean="0"/>
              <a:t>Would seem small unsecured creditors not directing ships to ports</a:t>
            </a:r>
          </a:p>
          <a:p>
            <a:pPr marL="171450" indent="-171450" eaLnBrk="1" hangingPunct="1">
              <a:buFont typeface="Arial" panose="020B0604020202020204" pitchFamily="34" charset="0"/>
              <a:buChar char="•"/>
              <a:defRPr/>
            </a:pPr>
            <a:r>
              <a:rPr lang="en-SG" dirty="0" smtClean="0"/>
              <a:t>If this is the case, is the regime really only dealing with one secured creditor?</a:t>
            </a:r>
          </a:p>
          <a:p>
            <a:pPr eaLnBrk="1" hangingPunct="1">
              <a:defRPr/>
            </a:pPr>
            <a:endParaRPr lang="en-SG" dirty="0" smtClean="0"/>
          </a:p>
          <a:p>
            <a:pPr eaLnBrk="1" hangingPunct="1">
              <a:defRPr/>
            </a:pPr>
            <a:r>
              <a:rPr lang="en-SG" b="1" dirty="0" smtClean="0"/>
              <a:t>Did you examine whether there was as a greater fire sale discount in times of a recession? </a:t>
            </a:r>
          </a:p>
          <a:p>
            <a:pPr eaLnBrk="1" hangingPunct="1">
              <a:defRPr/>
            </a:pPr>
            <a:endParaRPr lang="en-SG" b="1" dirty="0" smtClean="0"/>
          </a:p>
          <a:p>
            <a:pPr marL="171450" indent="-171450" eaLnBrk="1" hangingPunct="1">
              <a:buFont typeface="Arial" panose="020B0604020202020204" pitchFamily="34" charset="0"/>
              <a:buChar char="•"/>
              <a:defRPr/>
            </a:pPr>
            <a:r>
              <a:rPr lang="en-SG" dirty="0" smtClean="0"/>
              <a:t>Huge variation in secondary market</a:t>
            </a:r>
          </a:p>
          <a:p>
            <a:pPr marL="171450" indent="-171450" eaLnBrk="1" hangingPunct="1">
              <a:buFont typeface="Arial" panose="020B0604020202020204" pitchFamily="34" charset="0"/>
              <a:buChar char="•"/>
              <a:defRPr/>
            </a:pPr>
            <a:r>
              <a:rPr lang="en-SG" dirty="0" smtClean="0"/>
              <a:t>Industry heavily impacted by GFC</a:t>
            </a:r>
          </a:p>
          <a:p>
            <a:pPr eaLnBrk="1" hangingPunct="1">
              <a:defRPr/>
            </a:pPr>
            <a:endParaRPr lang="en-SG" dirty="0" smtClean="0"/>
          </a:p>
          <a:p>
            <a:pPr eaLnBrk="1" hangingPunct="1">
              <a:defRPr/>
            </a:pPr>
            <a:r>
              <a:rPr lang="en-SG" dirty="0" smtClean="0"/>
              <a:t>What impact does the Admiralty Court’s role in determining that a sale price is “fair” have on this analysis?</a:t>
            </a:r>
          </a:p>
          <a:p>
            <a:pPr eaLnBrk="1" hangingPunct="1">
              <a:defRPr/>
            </a:pPr>
            <a:endParaRPr lang="en-SG" dirty="0" smtClean="0"/>
          </a:p>
          <a:p>
            <a:pPr marL="171450" indent="-171450" eaLnBrk="1" hangingPunct="1">
              <a:buFont typeface="Arial" panose="020B0604020202020204" pitchFamily="34" charset="0"/>
              <a:buChar char="•"/>
              <a:defRPr/>
            </a:pPr>
            <a:r>
              <a:rPr lang="en-SG" dirty="0" smtClean="0"/>
              <a:t>This goes beyond merely enforcing the contractual terms between the parties</a:t>
            </a:r>
          </a:p>
          <a:p>
            <a:pPr marL="171450" indent="-171450" eaLnBrk="1" hangingPunct="1">
              <a:buFont typeface="Arial" panose="020B0604020202020204" pitchFamily="34" charset="0"/>
              <a:buChar char="•"/>
              <a:defRPr/>
            </a:pPr>
            <a:r>
              <a:rPr lang="en-SG" dirty="0" smtClean="0"/>
              <a:t>The UK is one of the “expert arrest specialist ports” but the court is involved in the price setting process</a:t>
            </a:r>
          </a:p>
          <a:p>
            <a:pPr marL="171450" indent="-171450" eaLnBrk="1" hangingPunct="1">
              <a:buFont typeface="Arial" panose="020B0604020202020204" pitchFamily="34" charset="0"/>
              <a:buChar char="•"/>
              <a:defRPr/>
            </a:pPr>
            <a:r>
              <a:rPr lang="en-SG" dirty="0" smtClean="0"/>
              <a:t>How might this impact fire sale discount prices?</a:t>
            </a:r>
          </a:p>
          <a:p>
            <a:pPr eaLnBrk="1" hangingPunct="1">
              <a:defRPr/>
            </a:pPr>
            <a:endParaRPr lang="en-SG" dirty="0" smtClean="0"/>
          </a:p>
          <a:p>
            <a:pPr eaLnBrk="1" hangingPunct="1">
              <a:defRPr/>
            </a:pPr>
            <a:endParaRPr lang="en-US" dirty="0"/>
          </a:p>
        </p:txBody>
      </p:sp>
      <p:sp>
        <p:nvSpPr>
          <p:cNvPr id="49155" name="Slide Number Placeholder 3"/>
          <p:cNvSpPr>
            <a:spLocks noGrp="1"/>
          </p:cNvSpPr>
          <p:nvPr>
            <p:ph type="sldNum" sz="quarter" idx="5"/>
          </p:nvPr>
        </p:nvSpPr>
        <p:spPr bwMode="auto">
          <a:noFill/>
          <a:ln>
            <a:miter lim="800000"/>
            <a:headEnd/>
            <a:tailEnd/>
          </a:ln>
        </p:spPr>
        <p:txBody>
          <a:bodyPr/>
          <a:lstStyle/>
          <a:p>
            <a:fld id="{948D9740-A1AB-4568-9773-B2097AD5262C}" type="slidenum">
              <a:rPr lang="en-SG" altLang="ja-JP" smtClean="0">
                <a:solidFill>
                  <a:srgbClr val="000000"/>
                </a:solidFill>
              </a:rPr>
              <a:pPr/>
              <a:t>17</a:t>
            </a:fld>
            <a:endParaRPr lang="en-SG" altLang="ja-JP" smtClean="0">
              <a:solidFill>
                <a:srgbClr val="000000"/>
              </a:solidFill>
            </a:endParaRPr>
          </a:p>
        </p:txBody>
      </p:sp>
    </p:spTree>
    <p:extLst>
      <p:ext uri="{BB962C8B-B14F-4D97-AF65-F5344CB8AC3E}">
        <p14:creationId xmlns:p14="http://schemas.microsoft.com/office/powerpoint/2010/main" val="36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Thanks for making my view interesting </a:t>
            </a:r>
          </a:p>
        </p:txBody>
      </p:sp>
      <p:sp>
        <p:nvSpPr>
          <p:cNvPr id="18435" name="Slide Number Placeholder 3"/>
          <p:cNvSpPr>
            <a:spLocks noGrp="1"/>
          </p:cNvSpPr>
          <p:nvPr>
            <p:ph type="sldNum" sz="quarter" idx="5"/>
          </p:nvPr>
        </p:nvSpPr>
        <p:spPr bwMode="auto">
          <a:noFill/>
          <a:ln>
            <a:miter lim="800000"/>
            <a:headEnd/>
            <a:tailEnd/>
          </a:ln>
        </p:spPr>
        <p:txBody>
          <a:bodyPr/>
          <a:lstStyle/>
          <a:p>
            <a:fld id="{383743C3-3234-4F21-BAB5-771F50553F5E}" type="slidenum">
              <a:rPr lang="en-SG" altLang="ja-JP" smtClean="0"/>
              <a:pPr/>
              <a:t>2</a:t>
            </a:fld>
            <a:endParaRPr lang="en-SG" altLang="ja-JP" smtClean="0"/>
          </a:p>
        </p:txBody>
      </p:sp>
    </p:spTree>
    <p:extLst>
      <p:ext uri="{BB962C8B-B14F-4D97-AF65-F5344CB8AC3E}">
        <p14:creationId xmlns:p14="http://schemas.microsoft.com/office/powerpoint/2010/main" val="96643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defRPr/>
            </a:pPr>
            <a:r>
              <a:rPr lang="en-SG" sz="1000" b="1" dirty="0" smtClean="0"/>
              <a:t>Financial distress</a:t>
            </a:r>
          </a:p>
          <a:p>
            <a:pPr eaLnBrk="1" hangingPunct="1">
              <a:defRPr/>
            </a:pPr>
            <a:endParaRPr lang="en-SG" sz="400" dirty="0" smtClean="0"/>
          </a:p>
          <a:p>
            <a:pPr marL="171450" indent="-171450" eaLnBrk="1" hangingPunct="1">
              <a:buFont typeface="Arial" panose="020B0604020202020204" pitchFamily="34" charset="0"/>
              <a:buChar char="•"/>
              <a:defRPr/>
            </a:pPr>
            <a:r>
              <a:rPr lang="en-SG" dirty="0" smtClean="0"/>
              <a:t>Courts have mostly played a limited role other than in the enforcement of contracts</a:t>
            </a:r>
          </a:p>
          <a:p>
            <a:pPr marL="171450" indent="-171450" eaLnBrk="1" hangingPunct="1">
              <a:buFont typeface="Arial" panose="020B0604020202020204" pitchFamily="34" charset="0"/>
              <a:buChar char="•"/>
              <a:defRPr/>
            </a:pPr>
            <a:r>
              <a:rPr lang="en-SG" dirty="0" smtClean="0"/>
              <a:t>Contractual innovations emerged a long time ago and have been stable—and appear to work well—an example of (near) “spontaneous ordering” </a:t>
            </a:r>
          </a:p>
          <a:p>
            <a:pPr eaLnBrk="1" hangingPunct="1">
              <a:buFont typeface="Arial" panose="020B0604020202020204" pitchFamily="34" charset="0"/>
              <a:buNone/>
              <a:defRPr/>
            </a:pPr>
            <a:endParaRPr lang="en-SG" dirty="0" smtClean="0"/>
          </a:p>
          <a:p>
            <a:pPr eaLnBrk="1" hangingPunct="1">
              <a:buFont typeface="Arial" panose="020B0604020202020204" pitchFamily="34" charset="0"/>
              <a:buNone/>
              <a:defRPr/>
            </a:pPr>
            <a:r>
              <a:rPr lang="en-SG" b="1" dirty="0" smtClean="0"/>
              <a:t>Economic cost</a:t>
            </a:r>
          </a:p>
          <a:p>
            <a:pPr eaLnBrk="1" hangingPunct="1">
              <a:defRPr/>
            </a:pPr>
            <a:endParaRPr lang="en-SG" dirty="0" smtClean="0"/>
          </a:p>
          <a:p>
            <a:pPr marL="171450" indent="-171450" eaLnBrk="1" hangingPunct="1">
              <a:buFont typeface="Arial" panose="020B0604020202020204" pitchFamily="34" charset="0"/>
              <a:buChar char="•"/>
              <a:defRPr/>
            </a:pPr>
            <a:r>
              <a:rPr lang="en-SG" i="1" dirty="0" smtClean="0"/>
              <a:t>Low proportion of arrests</a:t>
            </a:r>
            <a:r>
              <a:rPr lang="en-SG" dirty="0" smtClean="0"/>
              <a:t>, with the financially distressed debtors frequently resorting to “voluntary” private sales of ships</a:t>
            </a:r>
          </a:p>
          <a:p>
            <a:pPr marL="171450" indent="-171450" eaLnBrk="1" hangingPunct="1">
              <a:buFont typeface="Arial" panose="020B0604020202020204" pitchFamily="34" charset="0"/>
              <a:buChar char="•"/>
              <a:defRPr/>
            </a:pPr>
            <a:r>
              <a:rPr lang="en-SG" dirty="0" smtClean="0"/>
              <a:t>Proportion of total industry </a:t>
            </a:r>
            <a:r>
              <a:rPr lang="en-SG" i="1" dirty="0" smtClean="0"/>
              <a:t>capacity under arrest is very small</a:t>
            </a:r>
          </a:p>
          <a:p>
            <a:pPr marL="171450" indent="-171450" eaLnBrk="1" hangingPunct="1">
              <a:buFont typeface="Arial" panose="020B0604020202020204" pitchFamily="34" charset="0"/>
              <a:buChar char="•"/>
              <a:defRPr/>
            </a:pPr>
            <a:r>
              <a:rPr lang="en-SG" dirty="0" smtClean="0"/>
              <a:t>Fire sale discount almost disappears with good quality ships</a:t>
            </a:r>
          </a:p>
          <a:p>
            <a:pPr eaLnBrk="1" hangingPunct="1">
              <a:defRPr/>
            </a:pPr>
            <a:endParaRPr lang="en-US" dirty="0"/>
          </a:p>
        </p:txBody>
      </p:sp>
      <p:sp>
        <p:nvSpPr>
          <p:cNvPr id="20483" name="Slide Number Placeholder 3"/>
          <p:cNvSpPr>
            <a:spLocks noGrp="1"/>
          </p:cNvSpPr>
          <p:nvPr>
            <p:ph type="sldNum" sz="quarter" idx="5"/>
          </p:nvPr>
        </p:nvSpPr>
        <p:spPr bwMode="auto">
          <a:noFill/>
          <a:ln>
            <a:miter lim="800000"/>
            <a:headEnd/>
            <a:tailEnd/>
          </a:ln>
        </p:spPr>
        <p:txBody>
          <a:bodyPr/>
          <a:lstStyle/>
          <a:p>
            <a:fld id="{BCFC60EF-C5C3-4A81-B64F-003EEDE86AB3}" type="slidenum">
              <a:rPr lang="en-SG" altLang="ja-JP" smtClean="0"/>
              <a:pPr/>
              <a:t>3</a:t>
            </a:fld>
            <a:endParaRPr lang="en-SG" altLang="ja-JP" smtClean="0"/>
          </a:p>
        </p:txBody>
      </p:sp>
    </p:spTree>
    <p:extLst>
      <p:ext uri="{BB962C8B-B14F-4D97-AF65-F5344CB8AC3E}">
        <p14:creationId xmlns:p14="http://schemas.microsoft.com/office/powerpoint/2010/main" val="141264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SG" dirty="0" smtClean="0"/>
              <a:t>The paper hints at the answer: “authors cautious in suggesting that…results extend to other industries” (last page—should be moved to first page)</a:t>
            </a:r>
          </a:p>
          <a:p>
            <a:pPr eaLnBrk="1" hangingPunct="1">
              <a:buFont typeface="Arial" panose="020B0604020202020204" pitchFamily="34" charset="0"/>
              <a:buNone/>
              <a:defRPr/>
            </a:pPr>
            <a:endParaRPr lang="en-SG" dirty="0" smtClean="0"/>
          </a:p>
          <a:p>
            <a:pPr marL="171450" indent="-171450" eaLnBrk="1" hangingPunct="1">
              <a:buFont typeface="Arial" panose="020B0604020202020204" pitchFamily="34" charset="0"/>
              <a:buChar char="•"/>
              <a:defRPr/>
            </a:pPr>
            <a:r>
              <a:rPr lang="en-SG" dirty="0" smtClean="0"/>
              <a:t>The implications of the answer to this question are crucial  </a:t>
            </a:r>
          </a:p>
          <a:p>
            <a:pPr marL="628650" lvl="1" indent="-171450" eaLnBrk="1" hangingPunct="1">
              <a:buFont typeface="Arial" panose="020B0604020202020204" pitchFamily="34" charset="0"/>
              <a:buChar char="•"/>
              <a:defRPr/>
            </a:pPr>
            <a:r>
              <a:rPr lang="en-SG" dirty="0" smtClean="0"/>
              <a:t>If “no”, then this does not present a challenge to the US model of Chapter 11 or the more general authority of courts to stay the liquidation rights of secured creditors</a:t>
            </a:r>
          </a:p>
          <a:p>
            <a:pPr marL="628650" lvl="1" indent="-171450" eaLnBrk="1" hangingPunct="1">
              <a:buFont typeface="Arial" panose="020B0604020202020204" pitchFamily="34" charset="0"/>
              <a:buChar char="•"/>
              <a:defRPr/>
            </a:pPr>
            <a:r>
              <a:rPr lang="en-SG" dirty="0" smtClean="0"/>
              <a:t>Even if “no”, however, still important as it suggests that </a:t>
            </a:r>
            <a:r>
              <a:rPr lang="en-SG" i="1" dirty="0" smtClean="0"/>
              <a:t>in shipping </a:t>
            </a:r>
            <a:r>
              <a:rPr lang="en-SG" dirty="0" smtClean="0"/>
              <a:t>courts should limit themselves to enforcing the terms freely contracted between the creditor and debtor</a:t>
            </a:r>
            <a:endParaRPr lang="en-US" dirty="0"/>
          </a:p>
        </p:txBody>
      </p:sp>
      <p:sp>
        <p:nvSpPr>
          <p:cNvPr id="22531" name="Slide Number Placeholder 3"/>
          <p:cNvSpPr>
            <a:spLocks noGrp="1"/>
          </p:cNvSpPr>
          <p:nvPr>
            <p:ph type="sldNum" sz="quarter" idx="5"/>
          </p:nvPr>
        </p:nvSpPr>
        <p:spPr bwMode="auto">
          <a:noFill/>
          <a:ln>
            <a:miter lim="800000"/>
            <a:headEnd/>
            <a:tailEnd/>
          </a:ln>
        </p:spPr>
        <p:txBody>
          <a:bodyPr/>
          <a:lstStyle/>
          <a:p>
            <a:fld id="{4498F37C-0251-4B7A-8410-B057EA4F9E81}" type="slidenum">
              <a:rPr lang="en-SG" altLang="ja-JP" smtClean="0"/>
              <a:pPr/>
              <a:t>4</a:t>
            </a:fld>
            <a:endParaRPr lang="en-SG" altLang="ja-JP" smtClean="0"/>
          </a:p>
        </p:txBody>
      </p:sp>
    </p:spTree>
    <p:extLst>
      <p:ext uri="{BB962C8B-B14F-4D97-AF65-F5344CB8AC3E}">
        <p14:creationId xmlns:p14="http://schemas.microsoft.com/office/powerpoint/2010/main" val="1846090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We do not live in a water world </a:t>
            </a:r>
          </a:p>
        </p:txBody>
      </p:sp>
      <p:sp>
        <p:nvSpPr>
          <p:cNvPr id="24579" name="Slide Number Placeholder 3"/>
          <p:cNvSpPr>
            <a:spLocks noGrp="1"/>
          </p:cNvSpPr>
          <p:nvPr>
            <p:ph type="sldNum" sz="quarter" idx="5"/>
          </p:nvPr>
        </p:nvSpPr>
        <p:spPr bwMode="auto">
          <a:noFill/>
          <a:ln>
            <a:miter lim="800000"/>
            <a:headEnd/>
            <a:tailEnd/>
          </a:ln>
        </p:spPr>
        <p:txBody>
          <a:bodyPr/>
          <a:lstStyle/>
          <a:p>
            <a:fld id="{7CAEE1DC-2FCB-4C51-8C6F-49E8D1742DE2}" type="slidenum">
              <a:rPr lang="en-SG" altLang="ja-JP" smtClean="0"/>
              <a:pPr/>
              <a:t>5</a:t>
            </a:fld>
            <a:endParaRPr lang="en-SG" altLang="ja-JP" smtClean="0"/>
          </a:p>
        </p:txBody>
      </p:sp>
    </p:spTree>
    <p:extLst>
      <p:ext uri="{BB962C8B-B14F-4D97-AF65-F5344CB8AC3E}">
        <p14:creationId xmlns:p14="http://schemas.microsoft.com/office/powerpoint/2010/main" val="403705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
        <p:nvSpPr>
          <p:cNvPr id="26627" name="Slide Number Placeholder 3"/>
          <p:cNvSpPr>
            <a:spLocks noGrp="1"/>
          </p:cNvSpPr>
          <p:nvPr>
            <p:ph type="sldNum" sz="quarter" idx="5"/>
          </p:nvPr>
        </p:nvSpPr>
        <p:spPr bwMode="auto">
          <a:noFill/>
          <a:ln>
            <a:miter lim="800000"/>
            <a:headEnd/>
            <a:tailEnd/>
          </a:ln>
        </p:spPr>
        <p:txBody>
          <a:bodyPr/>
          <a:lstStyle/>
          <a:p>
            <a:fld id="{540BF3EB-E8EF-45F1-9750-BEE41914DC6D}" type="slidenum">
              <a:rPr lang="en-SG" altLang="ja-JP" smtClean="0">
                <a:solidFill>
                  <a:srgbClr val="000000"/>
                </a:solidFill>
              </a:rPr>
              <a:pPr/>
              <a:t>6</a:t>
            </a:fld>
            <a:endParaRPr lang="en-SG" altLang="ja-JP" smtClean="0">
              <a:solidFill>
                <a:srgbClr val="000000"/>
              </a:solidFill>
            </a:endParaRPr>
          </a:p>
        </p:txBody>
      </p:sp>
    </p:spTree>
    <p:extLst>
      <p:ext uri="{BB962C8B-B14F-4D97-AF65-F5344CB8AC3E}">
        <p14:creationId xmlns:p14="http://schemas.microsoft.com/office/powerpoint/2010/main" val="1170405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buFontTx/>
              <a:buChar char="•"/>
            </a:pPr>
            <a:r>
              <a:rPr lang="en-SG" smtClean="0"/>
              <a:t>Incorporating a separate company for every asset would not be feasible for most businesses </a:t>
            </a:r>
          </a:p>
          <a:p>
            <a:pPr marL="171450" indent="-171450" eaLnBrk="1" hangingPunct="1">
              <a:buFontTx/>
              <a:buChar char="•"/>
            </a:pPr>
            <a:r>
              <a:rPr lang="en-SG" smtClean="0"/>
              <a:t>No issue with </a:t>
            </a:r>
            <a:r>
              <a:rPr lang="en-SG" i="1" smtClean="0"/>
              <a:t>piece meal liquidation </a:t>
            </a:r>
            <a:r>
              <a:rPr lang="en-SG" smtClean="0"/>
              <a:t>that would cause assets to be valued at </a:t>
            </a:r>
            <a:r>
              <a:rPr lang="en-SG" i="1" smtClean="0"/>
              <a:t>below best use</a:t>
            </a:r>
          </a:p>
          <a:p>
            <a:pPr marL="171450" indent="-171450" eaLnBrk="1" hangingPunct="1">
              <a:buFontTx/>
              <a:buChar char="•"/>
            </a:pPr>
            <a:r>
              <a:rPr lang="en-SG" smtClean="0"/>
              <a:t>No real issue with </a:t>
            </a:r>
            <a:r>
              <a:rPr lang="en-SG" i="1" smtClean="0"/>
              <a:t>run on the assets </a:t>
            </a:r>
            <a:r>
              <a:rPr lang="en-SG" smtClean="0"/>
              <a:t>when there is only one asset</a:t>
            </a:r>
          </a:p>
          <a:p>
            <a:pPr marL="171450" indent="-171450" eaLnBrk="1" hangingPunct="1">
              <a:buFontTx/>
              <a:buChar char="•"/>
            </a:pPr>
            <a:r>
              <a:rPr lang="en-SG" smtClean="0"/>
              <a:t>This reduces the </a:t>
            </a:r>
            <a:r>
              <a:rPr lang="en-SG" i="1" smtClean="0"/>
              <a:t>common pool problem</a:t>
            </a:r>
          </a:p>
          <a:p>
            <a:pPr marL="171450" indent="-171450" eaLnBrk="1" hangingPunct="1">
              <a:buFontTx/>
              <a:buChar char="•"/>
            </a:pPr>
            <a:r>
              <a:rPr lang="en-SG" smtClean="0"/>
              <a:t>No private benefits to third parties through liquidation like in the classic distressed 19th century railroad</a:t>
            </a:r>
          </a:p>
          <a:p>
            <a:pPr marL="171450" indent="-171450" eaLnBrk="1" hangingPunct="1">
              <a:buFontTx/>
              <a:buChar char="•"/>
            </a:pPr>
            <a:r>
              <a:rPr lang="en-SG" smtClean="0"/>
              <a:t>Tends to be only one secured creditor (and the story presented really just talks about secured creditors) </a:t>
            </a: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a:lstStyle/>
          <a:p>
            <a:fld id="{1727B0A0-74C8-4288-B855-2D4CDBE7E7AF}" type="slidenum">
              <a:rPr lang="en-SG" altLang="ja-JP" smtClean="0">
                <a:solidFill>
                  <a:srgbClr val="000000"/>
                </a:solidFill>
              </a:rPr>
              <a:pPr/>
              <a:t>7</a:t>
            </a:fld>
            <a:endParaRPr lang="en-SG" altLang="ja-JP" smtClean="0">
              <a:solidFill>
                <a:srgbClr val="000000"/>
              </a:solidFill>
            </a:endParaRPr>
          </a:p>
        </p:txBody>
      </p:sp>
    </p:spTree>
    <p:extLst>
      <p:ext uri="{BB962C8B-B14F-4D97-AF65-F5344CB8AC3E}">
        <p14:creationId xmlns:p14="http://schemas.microsoft.com/office/powerpoint/2010/main" val="47855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SG" b="1" dirty="0" smtClean="0"/>
              <a:t>Labour seniority </a:t>
            </a:r>
          </a:p>
          <a:p>
            <a:pPr eaLnBrk="1" hangingPunct="1">
              <a:defRPr/>
            </a:pPr>
            <a:endParaRPr lang="en-SG" dirty="0" smtClean="0"/>
          </a:p>
          <a:p>
            <a:pPr marL="171450" indent="-171450" eaLnBrk="1" hangingPunct="1">
              <a:buFont typeface="Arial" panose="020B0604020202020204" pitchFamily="34" charset="0"/>
              <a:buChar char="•"/>
              <a:defRPr/>
            </a:pPr>
            <a:r>
              <a:rPr lang="en-SG" dirty="0" smtClean="0"/>
              <a:t>Crews have physical control of the sole asset of the company on the high sea</a:t>
            </a:r>
          </a:p>
          <a:p>
            <a:pPr marL="171450" indent="-171450" eaLnBrk="1" hangingPunct="1">
              <a:buFont typeface="Arial" panose="020B0604020202020204" pitchFamily="34" charset="0"/>
              <a:buChar char="•"/>
              <a:defRPr/>
            </a:pPr>
            <a:r>
              <a:rPr lang="en-SG" dirty="0" smtClean="0"/>
              <a:t>If a distressed owner refuses to pay--collaboration with the crew for the creditor becomes paramount</a:t>
            </a:r>
          </a:p>
          <a:p>
            <a:pPr marL="171450" indent="-171450" eaLnBrk="1" hangingPunct="1">
              <a:buFont typeface="Arial" panose="020B0604020202020204" pitchFamily="34" charset="0"/>
              <a:buChar char="•"/>
              <a:defRPr/>
            </a:pPr>
            <a:r>
              <a:rPr lang="en-SG" dirty="0" smtClean="0"/>
              <a:t>The bank can contact crew and direct them towards specialized port for arrest and promise to pay them wages immediately</a:t>
            </a:r>
          </a:p>
          <a:p>
            <a:pPr marL="171450" indent="-171450" eaLnBrk="1" hangingPunct="1">
              <a:buFont typeface="Arial" panose="020B0604020202020204" pitchFamily="34" charset="0"/>
              <a:buChar char="•"/>
              <a:defRPr/>
            </a:pPr>
            <a:r>
              <a:rPr lang="en-SG" dirty="0" smtClean="0"/>
              <a:t>Commitment problem </a:t>
            </a:r>
          </a:p>
          <a:p>
            <a:pPr marL="171450" indent="-171450" eaLnBrk="1" hangingPunct="1">
              <a:buFont typeface="Arial" panose="020B0604020202020204" pitchFamily="34" charset="0"/>
              <a:buChar char="•"/>
              <a:defRPr/>
            </a:pPr>
            <a:r>
              <a:rPr lang="en-SG" dirty="0" smtClean="0"/>
              <a:t>Solved by “maritime lien”—a security interest that the crew has on the vessel—which makes the crew’s wages senior to a secured mortgage</a:t>
            </a:r>
          </a:p>
          <a:p>
            <a:pPr eaLnBrk="1" hangingPunct="1">
              <a:defRPr/>
            </a:pPr>
            <a:endParaRPr lang="en-SG" b="1" dirty="0" smtClean="0"/>
          </a:p>
          <a:p>
            <a:pPr eaLnBrk="1" hangingPunct="1">
              <a:defRPr/>
            </a:pPr>
            <a:r>
              <a:rPr lang="en-SG" b="1" dirty="0" smtClean="0"/>
              <a:t>Double mortgage in shipping </a:t>
            </a:r>
            <a:endParaRPr lang="en-US" dirty="0" smtClean="0"/>
          </a:p>
          <a:p>
            <a:pPr eaLnBrk="1" hangingPunct="1">
              <a:defRPr/>
            </a:pPr>
            <a:endParaRPr lang="en-US" dirty="0" smtClean="0"/>
          </a:p>
          <a:p>
            <a:pPr marL="171450" indent="-171450" eaLnBrk="1" hangingPunct="1">
              <a:buFont typeface="Arial" panose="020B0604020202020204" pitchFamily="34" charset="0"/>
              <a:buChar char="•"/>
              <a:defRPr/>
            </a:pPr>
            <a:r>
              <a:rPr lang="en-SG" dirty="0" smtClean="0"/>
              <a:t>A double mortgage is where the creditor takes a security interest on all of the shares of the one ship company and a mortgage on the physical vessel</a:t>
            </a:r>
          </a:p>
          <a:p>
            <a:pPr marL="171450" indent="-171450" eaLnBrk="1" hangingPunct="1">
              <a:buFont typeface="Arial" panose="020B0604020202020204" pitchFamily="34" charset="0"/>
              <a:buChar char="•"/>
              <a:defRPr/>
            </a:pPr>
            <a:r>
              <a:rPr lang="en-SG" dirty="0" smtClean="0"/>
              <a:t>On default shares can be transferred to quickly effect transfer of owners through a share sale rather than physical sale of the asset—which would involve arrest</a:t>
            </a:r>
          </a:p>
          <a:p>
            <a:pPr marL="171450" indent="-171450" eaLnBrk="1" hangingPunct="1">
              <a:buFont typeface="Arial" panose="020B0604020202020204" pitchFamily="34" charset="0"/>
              <a:buChar char="•"/>
              <a:defRPr/>
            </a:pPr>
            <a:r>
              <a:rPr lang="en-SG" dirty="0" smtClean="0"/>
              <a:t>Works well in one ship company not feasible in large company with multiple assets and secured creditors </a:t>
            </a:r>
          </a:p>
          <a:p>
            <a:pPr marL="171450" indent="-171450" eaLnBrk="1" hangingPunct="1">
              <a:buFont typeface="Arial" panose="020B0604020202020204" pitchFamily="34" charset="0"/>
              <a:buChar char="•"/>
              <a:defRPr/>
            </a:pPr>
            <a:endParaRPr lang="en-SG" dirty="0" smtClean="0"/>
          </a:p>
          <a:p>
            <a:pPr marL="171450" indent="-171450" eaLnBrk="1" hangingPunct="1">
              <a:buFont typeface="Arial" panose="020B0604020202020204" pitchFamily="34" charset="0"/>
              <a:buChar char="•"/>
              <a:defRPr/>
            </a:pPr>
            <a:endParaRPr lang="en-SG" dirty="0" smtClean="0"/>
          </a:p>
          <a:p>
            <a:pPr eaLnBrk="1" hangingPunct="1">
              <a:defRPr/>
            </a:pPr>
            <a:endParaRPr lang="en-SG" dirty="0" smtClean="0"/>
          </a:p>
          <a:p>
            <a:pPr eaLnBrk="1" hangingPunct="1">
              <a:defRPr/>
            </a:pPr>
            <a:endParaRPr lang="en-US" dirty="0"/>
          </a:p>
        </p:txBody>
      </p:sp>
      <p:sp>
        <p:nvSpPr>
          <p:cNvPr id="30723" name="Slide Number Placeholder 3"/>
          <p:cNvSpPr>
            <a:spLocks noGrp="1"/>
          </p:cNvSpPr>
          <p:nvPr>
            <p:ph type="sldNum" sz="quarter" idx="5"/>
          </p:nvPr>
        </p:nvSpPr>
        <p:spPr bwMode="auto">
          <a:noFill/>
          <a:ln>
            <a:miter lim="800000"/>
            <a:headEnd/>
            <a:tailEnd/>
          </a:ln>
        </p:spPr>
        <p:txBody>
          <a:bodyPr/>
          <a:lstStyle/>
          <a:p>
            <a:fld id="{24340871-7413-4818-8F7A-E6CB649C0537}" type="slidenum">
              <a:rPr lang="en-SG" altLang="ja-JP" smtClean="0">
                <a:solidFill>
                  <a:srgbClr val="000000"/>
                </a:solidFill>
              </a:rPr>
              <a:pPr/>
              <a:t>8</a:t>
            </a:fld>
            <a:endParaRPr lang="en-SG" altLang="ja-JP" smtClean="0">
              <a:solidFill>
                <a:srgbClr val="000000"/>
              </a:solidFill>
            </a:endParaRPr>
          </a:p>
        </p:txBody>
      </p:sp>
    </p:spTree>
    <p:extLst>
      <p:ext uri="{BB962C8B-B14F-4D97-AF65-F5344CB8AC3E}">
        <p14:creationId xmlns:p14="http://schemas.microsoft.com/office/powerpoint/2010/main" val="1146672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defRPr/>
            </a:pPr>
            <a:r>
              <a:rPr lang="en-SG" dirty="0" smtClean="0"/>
              <a:t>No asset liquidity problem in shipping—global deep market—normally can liquidate at </a:t>
            </a:r>
            <a:r>
              <a:rPr lang="en-SG" i="1" dirty="0" smtClean="0"/>
              <a:t>best use value</a:t>
            </a:r>
          </a:p>
          <a:p>
            <a:pPr eaLnBrk="1" hangingPunct="1">
              <a:defRPr/>
            </a:pPr>
            <a:endParaRPr lang="en-US" i="1" dirty="0"/>
          </a:p>
        </p:txBody>
      </p:sp>
      <p:sp>
        <p:nvSpPr>
          <p:cNvPr id="32771" name="Slide Number Placeholder 3"/>
          <p:cNvSpPr>
            <a:spLocks noGrp="1"/>
          </p:cNvSpPr>
          <p:nvPr>
            <p:ph type="sldNum" sz="quarter" idx="5"/>
          </p:nvPr>
        </p:nvSpPr>
        <p:spPr bwMode="auto">
          <a:noFill/>
          <a:ln>
            <a:miter lim="800000"/>
            <a:headEnd/>
            <a:tailEnd/>
          </a:ln>
        </p:spPr>
        <p:txBody>
          <a:bodyPr/>
          <a:lstStyle/>
          <a:p>
            <a:fld id="{9AD99B01-00F3-4300-B218-2191571B3EC3}" type="slidenum">
              <a:rPr lang="en-SG" altLang="ja-JP" smtClean="0">
                <a:solidFill>
                  <a:srgbClr val="000000"/>
                </a:solidFill>
              </a:rPr>
              <a:pPr/>
              <a:t>9</a:t>
            </a:fld>
            <a:endParaRPr lang="en-SG" altLang="ja-JP" smtClean="0">
              <a:solidFill>
                <a:srgbClr val="000000"/>
              </a:solidFill>
            </a:endParaRPr>
          </a:p>
        </p:txBody>
      </p:sp>
    </p:spTree>
    <p:extLst>
      <p:ext uri="{BB962C8B-B14F-4D97-AF65-F5344CB8AC3E}">
        <p14:creationId xmlns:p14="http://schemas.microsoft.com/office/powerpoint/2010/main" val="60745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1" Type="http://schemas.openxmlformats.org/officeDocument/2006/relationships/themeOverride" Target="../theme/themeOverride4.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endParaRPr kumimoji="0" lang="en-US" altLang="ja-JP" dirty="0">
              <a:solidFill>
                <a:srgbClr val="FFFFFF"/>
              </a:solidFill>
            </a:endParaRPr>
          </a:p>
        </p:txBody>
      </p:sp>
      <p:grpSp>
        <p:nvGrpSpPr>
          <p:cNvPr id="5" name="Group 1"/>
          <p:cNvGrpSpPr>
            <a:grpSpLocks/>
          </p:cNvGrpSpPr>
          <p:nvPr/>
        </p:nvGrpSpPr>
        <p:grpSpPr bwMode="auto">
          <a:xfrm>
            <a:off x="-3175" y="4953000"/>
            <a:ext cx="9147175" cy="1911350"/>
            <a:chOff x="-3765" y="4832896"/>
            <a:chExt cx="9147765" cy="2032192"/>
          </a:xfrm>
        </p:grpSpPr>
        <p:sp>
          <p:nvSpPr>
            <p:cNvPr id="6"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solidFill>
                  <a:prstClr val="black"/>
                </a:solidFill>
                <a:latin typeface="+mn-lt"/>
                <a:ea typeface="+mn-ea"/>
                <a:cs typeface="+mn-cs"/>
              </a:endParaRPr>
            </a:p>
          </p:txBody>
        </p:sp>
        <p:sp>
          <p:nvSpPr>
            <p:cNvPr id="7"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solidFill>
                  <a:prstClr val="black"/>
                </a:solidFill>
                <a:latin typeface="+mn-lt"/>
                <a:ea typeface="+mn-ea"/>
                <a:cs typeface="+mn-cs"/>
              </a:endParaRPr>
            </a:p>
          </p:txBody>
        </p:sp>
        <p:sp>
          <p:nvSpPr>
            <p:cNvPr id="8"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endParaRPr kumimoji="0" lang="en-US" altLang="ja-JP" dirty="0">
                <a:solidFill>
                  <a:srgbClr val="FFFFFF"/>
                </a:solidFill>
              </a:endParaRPr>
            </a:p>
          </p:txBody>
        </p:sp>
        <p:cxnSp>
          <p:nvCxnSpPr>
            <p:cNvPr id="10"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pPr>
              <a:defRPr/>
            </a:pPr>
            <a:fld id="{B86C31C0-18FC-42D1-847B-96AEC436692C}" type="datetime1">
              <a:rPr lang="en-US" altLang="ja-JP"/>
              <a:pPr>
                <a:defRPr/>
              </a:pPr>
              <a:t>9/27/16</a:t>
            </a:fld>
            <a:endParaRPr lang="en-SG" altLang="ja-JP" dirty="0"/>
          </a:p>
        </p:txBody>
      </p:sp>
      <p:sp>
        <p:nvSpPr>
          <p:cNvPr id="12" name="Footer Placeholder 18"/>
          <p:cNvSpPr>
            <a:spLocks noGrp="1"/>
          </p:cNvSpPr>
          <p:nvPr>
            <p:ph type="ftr" sz="quarter" idx="11"/>
          </p:nvPr>
        </p:nvSpPr>
        <p:spPr/>
        <p:txBody>
          <a:bodyPr/>
          <a:lstStyle>
            <a:lvl1pPr>
              <a:defRPr dirty="0">
                <a:solidFill>
                  <a:srgbClr val="F7E9E7"/>
                </a:solidFill>
              </a:defRPr>
            </a:lvl1pPr>
          </a:lstStyle>
          <a:p>
            <a:pPr>
              <a:defRPr/>
            </a:pPr>
            <a:r>
              <a:rPr lang="fr-FR" altLang="ja-JP"/>
              <a:t>Lecture 1: JCLG NUS 2012-13</a:t>
            </a:r>
            <a:endParaRPr lang="en-SG" altLang="ja-JP"/>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39D5776C-E352-434E-8AFE-2E796BAE31A0}" type="slidenum">
              <a:rPr lang="en-SG" altLang="ja-JP"/>
              <a:pPr>
                <a:defRPr/>
              </a:pPr>
              <a:t>‹#›</a:t>
            </a:fld>
            <a:endParaRPr lang="en-SG"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DCF65F8-1737-4F73-ADAF-A7F2EA6BD773}" type="datetime1">
              <a:rPr lang="en-US" altLang="ja-JP"/>
              <a:pPr>
                <a:defRPr/>
              </a:pPr>
              <a:t>9/27/16</a:t>
            </a:fld>
            <a:endParaRPr lang="en-SG" altLang="ja-JP" dirty="0"/>
          </a:p>
        </p:txBody>
      </p:sp>
      <p:sp>
        <p:nvSpPr>
          <p:cNvPr id="5" name="Footer Placeholder 21"/>
          <p:cNvSpPr>
            <a:spLocks noGrp="1"/>
          </p:cNvSpPr>
          <p:nvPr>
            <p:ph type="ftr" sz="quarter" idx="11"/>
          </p:nvPr>
        </p:nvSpPr>
        <p:spPr/>
        <p:txBody>
          <a:bodyPr/>
          <a:lstStyle>
            <a:lvl1pPr>
              <a:defRPr/>
            </a:lvl1pPr>
          </a:lstStyle>
          <a:p>
            <a:pPr>
              <a:defRPr/>
            </a:pPr>
            <a:r>
              <a:rPr lang="fr-FR" altLang="ja-JP"/>
              <a:t>Lecture 1: JCLG NUS 2012-13</a:t>
            </a:r>
            <a:endParaRPr lang="en-SG" altLang="ja-JP"/>
          </a:p>
        </p:txBody>
      </p:sp>
      <p:sp>
        <p:nvSpPr>
          <p:cNvPr id="6" name="Slide Number Placeholder 17"/>
          <p:cNvSpPr>
            <a:spLocks noGrp="1"/>
          </p:cNvSpPr>
          <p:nvPr>
            <p:ph type="sldNum" sz="quarter" idx="12"/>
          </p:nvPr>
        </p:nvSpPr>
        <p:spPr/>
        <p:txBody>
          <a:bodyPr/>
          <a:lstStyle>
            <a:lvl1pPr>
              <a:defRPr/>
            </a:lvl1pPr>
          </a:lstStyle>
          <a:p>
            <a:pPr>
              <a:defRPr/>
            </a:pPr>
            <a:fld id="{655F8140-D43B-46E2-B95B-F7BF2F212158}" type="slidenum">
              <a:rPr lang="en-SG" altLang="ja-JP"/>
              <a:pPr>
                <a:defRPr/>
              </a:pPr>
              <a:t>‹#›</a:t>
            </a:fld>
            <a:endParaRPr lang="en-SG"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BC45C8B-6D24-418E-A7D0-052DAB88BB14}" type="datetime1">
              <a:rPr lang="en-US" altLang="ja-JP"/>
              <a:pPr>
                <a:defRPr/>
              </a:pPr>
              <a:t>9/27/16</a:t>
            </a:fld>
            <a:endParaRPr lang="en-SG" altLang="ja-JP" dirty="0"/>
          </a:p>
        </p:txBody>
      </p:sp>
      <p:sp>
        <p:nvSpPr>
          <p:cNvPr id="5" name="Footer Placeholder 21"/>
          <p:cNvSpPr>
            <a:spLocks noGrp="1"/>
          </p:cNvSpPr>
          <p:nvPr>
            <p:ph type="ftr" sz="quarter" idx="11"/>
          </p:nvPr>
        </p:nvSpPr>
        <p:spPr/>
        <p:txBody>
          <a:bodyPr/>
          <a:lstStyle>
            <a:lvl1pPr>
              <a:defRPr/>
            </a:lvl1pPr>
          </a:lstStyle>
          <a:p>
            <a:pPr>
              <a:defRPr/>
            </a:pPr>
            <a:r>
              <a:rPr lang="fr-FR" altLang="ja-JP"/>
              <a:t>Lecture 1: JCLG NUS 2012-13</a:t>
            </a:r>
            <a:endParaRPr lang="en-SG" altLang="ja-JP"/>
          </a:p>
        </p:txBody>
      </p:sp>
      <p:sp>
        <p:nvSpPr>
          <p:cNvPr id="6" name="Slide Number Placeholder 17"/>
          <p:cNvSpPr>
            <a:spLocks noGrp="1"/>
          </p:cNvSpPr>
          <p:nvPr>
            <p:ph type="sldNum" sz="quarter" idx="12"/>
          </p:nvPr>
        </p:nvSpPr>
        <p:spPr/>
        <p:txBody>
          <a:bodyPr/>
          <a:lstStyle>
            <a:lvl1pPr>
              <a:defRPr/>
            </a:lvl1pPr>
          </a:lstStyle>
          <a:p>
            <a:pPr>
              <a:defRPr/>
            </a:pPr>
            <a:fld id="{FFE46E4D-E0D7-4C2F-9A7E-C797375A28F1}" type="slidenum">
              <a:rPr lang="en-SG" altLang="ja-JP"/>
              <a:pPr>
                <a:defRPr/>
              </a:pPr>
              <a:t>‹#›</a:t>
            </a:fld>
            <a:endParaRPr lang="en-SG"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11DE7D4F-90C0-47F9-ACED-A2C746197BB0}" type="datetime1">
              <a:rPr lang="en-US" altLang="ja-JP"/>
              <a:pPr>
                <a:defRPr/>
              </a:pPr>
              <a:t>9/27/16</a:t>
            </a:fld>
            <a:endParaRPr lang="en-SG" altLang="ja-JP" dirty="0"/>
          </a:p>
        </p:txBody>
      </p:sp>
      <p:sp>
        <p:nvSpPr>
          <p:cNvPr id="5" name="Footer Placeholder 21"/>
          <p:cNvSpPr>
            <a:spLocks noGrp="1"/>
          </p:cNvSpPr>
          <p:nvPr>
            <p:ph type="ftr" sz="quarter" idx="11"/>
          </p:nvPr>
        </p:nvSpPr>
        <p:spPr/>
        <p:txBody>
          <a:bodyPr/>
          <a:lstStyle>
            <a:lvl1pPr>
              <a:defRPr/>
            </a:lvl1pPr>
          </a:lstStyle>
          <a:p>
            <a:pPr>
              <a:defRPr/>
            </a:pPr>
            <a:r>
              <a:rPr lang="fr-FR" altLang="ja-JP"/>
              <a:t>Lecture 1: JCLG NUS 2012-13</a:t>
            </a:r>
            <a:endParaRPr lang="en-SG" altLang="ja-JP"/>
          </a:p>
        </p:txBody>
      </p:sp>
      <p:sp>
        <p:nvSpPr>
          <p:cNvPr id="6" name="Slide Number Placeholder 17"/>
          <p:cNvSpPr>
            <a:spLocks noGrp="1"/>
          </p:cNvSpPr>
          <p:nvPr>
            <p:ph type="sldNum" sz="quarter" idx="12"/>
          </p:nvPr>
        </p:nvSpPr>
        <p:spPr/>
        <p:txBody>
          <a:bodyPr/>
          <a:lstStyle>
            <a:lvl1pPr>
              <a:defRPr/>
            </a:lvl1pPr>
          </a:lstStyle>
          <a:p>
            <a:pPr>
              <a:defRPr/>
            </a:pPr>
            <a:fld id="{5C39A784-C98E-4F95-B60C-0F29F814F396}" type="slidenum">
              <a:rPr lang="en-SG" altLang="ja-JP"/>
              <a:pPr>
                <a:defRPr/>
              </a:pPr>
              <a:t>‹#›</a:t>
            </a:fld>
            <a:endParaRPr lang="en-SG"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defRPr/>
            </a:pPr>
            <a:endParaRPr kumimoji="0" lang="en-US" altLang="ja-JP" dirty="0">
              <a:solidFill>
                <a:srgbClr val="FFFFFF"/>
              </a:solidFill>
            </a:endParaRPr>
          </a:p>
        </p:txBody>
      </p:sp>
      <p:sp>
        <p:nvSpPr>
          <p:cNvPr id="5" name="Chevron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defRPr/>
            </a:pPr>
            <a:endParaRPr kumimoji="0" lang="en-US" altLang="ja-JP" dirty="0">
              <a:solidFill>
                <a:srgbClr val="FFFFFF"/>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solidFill>
                  <a:srgbClr val="FFFFFF"/>
                </a:solidFill>
              </a:defRPr>
            </a:lvl1pPr>
          </a:lstStyle>
          <a:p>
            <a:pPr>
              <a:defRPr/>
            </a:pPr>
            <a:fld id="{8D5467D5-8E24-4DDB-BCCC-03EC0D971DA7}" type="datetime1">
              <a:rPr lang="en-US" altLang="ja-JP"/>
              <a:pPr>
                <a:defRPr/>
              </a:pPr>
              <a:t>9/27/16</a:t>
            </a:fld>
            <a:endParaRPr lang="en-SG" altLang="ja-JP" dirty="0"/>
          </a:p>
        </p:txBody>
      </p:sp>
      <p:sp>
        <p:nvSpPr>
          <p:cNvPr id="7" name="Footer Placeholder 4"/>
          <p:cNvSpPr>
            <a:spLocks noGrp="1"/>
          </p:cNvSpPr>
          <p:nvPr>
            <p:ph type="ftr" sz="quarter" idx="11"/>
          </p:nvPr>
        </p:nvSpPr>
        <p:spPr/>
        <p:txBody>
          <a:bodyPr/>
          <a:lstStyle>
            <a:lvl1pPr>
              <a:defRPr dirty="0">
                <a:solidFill>
                  <a:srgbClr val="FFFFFF"/>
                </a:solidFill>
              </a:defRPr>
            </a:lvl1pPr>
          </a:lstStyle>
          <a:p>
            <a:pPr>
              <a:defRPr/>
            </a:pPr>
            <a:r>
              <a:rPr lang="fr-FR" altLang="ja-JP"/>
              <a:t>Lecture 1: JCLG NUS 2012-13</a:t>
            </a:r>
            <a:endParaRPr lang="en-SG" altLang="ja-JP"/>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96D4E011-98D8-4BD2-9ECF-D6D6936C0059}" type="slidenum">
              <a:rPr lang="en-SG" altLang="ja-JP"/>
              <a:pPr>
                <a:defRPr/>
              </a:pPr>
              <a:t>‹#›</a:t>
            </a:fld>
            <a:endParaRPr lang="en-SG" altLang="ja-JP"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solidFill>
                  <a:srgbClr val="FFFFFF"/>
                </a:solidFill>
              </a:defRPr>
            </a:lvl1pPr>
          </a:lstStyle>
          <a:p>
            <a:pPr>
              <a:defRPr/>
            </a:pPr>
            <a:fld id="{275B713F-1567-43D5-9F96-B2EBB5BC5270}" type="datetime1">
              <a:rPr lang="en-US" altLang="ja-JP"/>
              <a:pPr>
                <a:defRPr/>
              </a:pPr>
              <a:t>9/27/16</a:t>
            </a:fld>
            <a:endParaRPr lang="en-SG" altLang="ja-JP" dirty="0"/>
          </a:p>
        </p:txBody>
      </p:sp>
      <p:sp>
        <p:nvSpPr>
          <p:cNvPr id="6" name="Footer Placeholder 5"/>
          <p:cNvSpPr>
            <a:spLocks noGrp="1"/>
          </p:cNvSpPr>
          <p:nvPr>
            <p:ph type="ftr" sz="quarter" idx="11"/>
          </p:nvPr>
        </p:nvSpPr>
        <p:spPr/>
        <p:txBody>
          <a:bodyPr/>
          <a:lstStyle>
            <a:lvl1pPr>
              <a:defRPr dirty="0">
                <a:solidFill>
                  <a:srgbClr val="FFFFFF"/>
                </a:solidFill>
              </a:defRPr>
            </a:lvl1pPr>
          </a:lstStyle>
          <a:p>
            <a:pPr>
              <a:defRPr/>
            </a:pPr>
            <a:r>
              <a:rPr lang="fr-FR" altLang="ja-JP"/>
              <a:t>Lecture 1: JCLG NUS 2012-13</a:t>
            </a:r>
            <a:endParaRPr lang="en-SG" altLang="ja-JP"/>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D0E4C26C-4850-401C-984C-DE789DD1A991}" type="slidenum">
              <a:rPr lang="en-SG" altLang="ja-JP"/>
              <a:pPr>
                <a:defRPr/>
              </a:pPr>
              <a:t>‹#›</a:t>
            </a:fld>
            <a:endParaRPr lang="en-SG" altLang="ja-JP"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465529C1-7ACC-435B-889B-40D1A9EA37F3}" type="datetime1">
              <a:rPr lang="en-US" altLang="ja-JP"/>
              <a:pPr>
                <a:defRPr/>
              </a:pPr>
              <a:t>9/27/16</a:t>
            </a:fld>
            <a:endParaRPr lang="en-SG" altLang="ja-JP" dirty="0"/>
          </a:p>
        </p:txBody>
      </p:sp>
      <p:sp>
        <p:nvSpPr>
          <p:cNvPr id="8" name="Footer Placeholder 7"/>
          <p:cNvSpPr>
            <a:spLocks noGrp="1"/>
          </p:cNvSpPr>
          <p:nvPr>
            <p:ph type="ftr" sz="quarter" idx="11"/>
          </p:nvPr>
        </p:nvSpPr>
        <p:spPr/>
        <p:txBody>
          <a:bodyPr/>
          <a:lstStyle>
            <a:lvl1pPr>
              <a:defRPr dirty="0"/>
            </a:lvl1pPr>
          </a:lstStyle>
          <a:p>
            <a:pPr>
              <a:defRPr/>
            </a:pPr>
            <a:r>
              <a:rPr lang="fr-FR" altLang="ja-JP"/>
              <a:t>Lecture 1: JCLG NUS 2012-13</a:t>
            </a:r>
            <a:endParaRPr lang="en-SG" altLang="ja-JP"/>
          </a:p>
        </p:txBody>
      </p:sp>
      <p:sp>
        <p:nvSpPr>
          <p:cNvPr id="9" name="Slide Number Placeholder 8"/>
          <p:cNvSpPr>
            <a:spLocks noGrp="1"/>
          </p:cNvSpPr>
          <p:nvPr>
            <p:ph type="sldNum" sz="quarter" idx="12"/>
          </p:nvPr>
        </p:nvSpPr>
        <p:spPr/>
        <p:txBody>
          <a:bodyPr/>
          <a:lstStyle>
            <a:lvl1pPr>
              <a:defRPr/>
            </a:lvl1pPr>
          </a:lstStyle>
          <a:p>
            <a:pPr>
              <a:defRPr/>
            </a:pPr>
            <a:fld id="{44C149E4-BA38-48F3-8A0B-073EE57B962F}" type="slidenum">
              <a:rPr lang="en-SG" altLang="ja-JP"/>
              <a:pPr>
                <a:defRPr/>
              </a:pPr>
              <a:t>‹#›</a:t>
            </a:fld>
            <a:endParaRPr lang="en-SG" altLang="ja-JP"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rgbClr val="FFFFFF"/>
                </a:solidFill>
              </a:defRPr>
            </a:lvl1pPr>
          </a:lstStyle>
          <a:p>
            <a:pPr>
              <a:defRPr/>
            </a:pPr>
            <a:fld id="{5B81EAB1-AE7C-4AB9-8B60-194F1EBD6FCD}" type="datetime1">
              <a:rPr lang="en-US" altLang="ja-JP"/>
              <a:pPr>
                <a:defRPr/>
              </a:pPr>
              <a:t>9/27/16</a:t>
            </a:fld>
            <a:endParaRPr lang="en-SG" altLang="ja-JP" dirty="0"/>
          </a:p>
        </p:txBody>
      </p:sp>
      <p:sp>
        <p:nvSpPr>
          <p:cNvPr id="4" name="Footer Placeholder 3"/>
          <p:cNvSpPr>
            <a:spLocks noGrp="1"/>
          </p:cNvSpPr>
          <p:nvPr>
            <p:ph type="ftr" sz="quarter" idx="11"/>
          </p:nvPr>
        </p:nvSpPr>
        <p:spPr/>
        <p:txBody>
          <a:bodyPr/>
          <a:lstStyle>
            <a:lvl1pPr>
              <a:defRPr dirty="0">
                <a:solidFill>
                  <a:srgbClr val="FFFFFF"/>
                </a:solidFill>
              </a:defRPr>
            </a:lvl1pPr>
          </a:lstStyle>
          <a:p>
            <a:pPr>
              <a:defRPr/>
            </a:pPr>
            <a:r>
              <a:rPr lang="fr-FR" altLang="ja-JP"/>
              <a:t>Lecture 1: JCLG NUS 2012-13</a:t>
            </a:r>
            <a:endParaRPr lang="en-SG" altLang="ja-JP"/>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274265E3-FAF2-43AC-9313-7ABEAF1A1937}" type="slidenum">
              <a:rPr lang="en-SG" altLang="ja-JP"/>
              <a:pPr>
                <a:defRPr/>
              </a:pPr>
              <a:t>‹#›</a:t>
            </a:fld>
            <a:endParaRPr lang="en-SG" altLang="ja-JP"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97D95FE-D2F2-4FC3-AF44-058A49298E9E}" type="datetime1">
              <a:rPr lang="en-US" altLang="ja-JP"/>
              <a:pPr>
                <a:defRPr/>
              </a:pPr>
              <a:t>9/27/16</a:t>
            </a:fld>
            <a:endParaRPr lang="en-SG" altLang="ja-JP" dirty="0"/>
          </a:p>
        </p:txBody>
      </p:sp>
      <p:sp>
        <p:nvSpPr>
          <p:cNvPr id="3" name="Footer Placeholder 21"/>
          <p:cNvSpPr>
            <a:spLocks noGrp="1"/>
          </p:cNvSpPr>
          <p:nvPr>
            <p:ph type="ftr" sz="quarter" idx="11"/>
          </p:nvPr>
        </p:nvSpPr>
        <p:spPr/>
        <p:txBody>
          <a:bodyPr/>
          <a:lstStyle>
            <a:lvl1pPr>
              <a:defRPr/>
            </a:lvl1pPr>
          </a:lstStyle>
          <a:p>
            <a:pPr>
              <a:defRPr/>
            </a:pPr>
            <a:r>
              <a:rPr lang="fr-FR" altLang="ja-JP"/>
              <a:t>Lecture 1: JCLG NUS 2012-13</a:t>
            </a:r>
            <a:endParaRPr lang="en-SG" altLang="ja-JP"/>
          </a:p>
        </p:txBody>
      </p:sp>
      <p:sp>
        <p:nvSpPr>
          <p:cNvPr id="4" name="Slide Number Placeholder 17"/>
          <p:cNvSpPr>
            <a:spLocks noGrp="1"/>
          </p:cNvSpPr>
          <p:nvPr>
            <p:ph type="sldNum" sz="quarter" idx="12"/>
          </p:nvPr>
        </p:nvSpPr>
        <p:spPr/>
        <p:txBody>
          <a:bodyPr/>
          <a:lstStyle>
            <a:lvl1pPr>
              <a:defRPr/>
            </a:lvl1pPr>
          </a:lstStyle>
          <a:p>
            <a:pPr>
              <a:defRPr/>
            </a:pPr>
            <a:fld id="{516A00F1-4B0D-4FCA-93A0-AE7B51B9354C}" type="slidenum">
              <a:rPr lang="en-SG" altLang="ja-JP"/>
              <a:pPr>
                <a:defRPr/>
              </a:pPr>
              <a:t>‹#›</a:t>
            </a:fld>
            <a:endParaRPr lang="en-SG"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CF229289-3E74-438D-A17C-A8BBECF70F68}" type="datetime1">
              <a:rPr lang="en-US" altLang="ja-JP"/>
              <a:pPr>
                <a:defRPr/>
              </a:pPr>
              <a:t>9/27/16</a:t>
            </a:fld>
            <a:endParaRPr lang="en-SG" altLang="ja-JP" dirty="0"/>
          </a:p>
        </p:txBody>
      </p:sp>
      <p:sp>
        <p:nvSpPr>
          <p:cNvPr id="6" name="Footer Placeholder 5"/>
          <p:cNvSpPr>
            <a:spLocks noGrp="1"/>
          </p:cNvSpPr>
          <p:nvPr>
            <p:ph type="ftr" sz="quarter" idx="11"/>
          </p:nvPr>
        </p:nvSpPr>
        <p:spPr/>
        <p:txBody>
          <a:bodyPr/>
          <a:lstStyle>
            <a:lvl1pPr>
              <a:defRPr dirty="0"/>
            </a:lvl1pPr>
          </a:lstStyle>
          <a:p>
            <a:pPr>
              <a:defRPr/>
            </a:pPr>
            <a:r>
              <a:rPr lang="fr-FR" altLang="ja-JP"/>
              <a:t>Lecture 1: JCLG NUS 2012-13</a:t>
            </a:r>
            <a:endParaRPr lang="en-SG" altLang="ja-JP"/>
          </a:p>
        </p:txBody>
      </p:sp>
      <p:sp>
        <p:nvSpPr>
          <p:cNvPr id="7" name="Slide Number Placeholder 6"/>
          <p:cNvSpPr>
            <a:spLocks noGrp="1"/>
          </p:cNvSpPr>
          <p:nvPr>
            <p:ph type="sldNum" sz="quarter" idx="12"/>
          </p:nvPr>
        </p:nvSpPr>
        <p:spPr/>
        <p:txBody>
          <a:bodyPr/>
          <a:lstStyle>
            <a:lvl1pPr>
              <a:defRPr/>
            </a:lvl1pPr>
          </a:lstStyle>
          <a:p>
            <a:pPr>
              <a:defRPr/>
            </a:pPr>
            <a:fld id="{2ACAD860-AD1E-4885-B428-EA29CE27545C}" type="slidenum">
              <a:rPr lang="en-SG" altLang="ja-JP"/>
              <a:pPr>
                <a:defRPr/>
              </a:pPr>
              <a:t>‹#›</a:t>
            </a:fld>
            <a:endParaRPr lang="en-SG" altLang="ja-JP"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solidFill>
                <a:prstClr val="white"/>
              </a:solidFill>
              <a:latin typeface="+mn-lt"/>
              <a:ea typeface="+mn-ea"/>
              <a:cs typeface="+mn-cs"/>
            </a:endParaRPr>
          </a:p>
        </p:txBody>
      </p:sp>
      <p:sp>
        <p:nvSpPr>
          <p:cNvPr id="6" name="Freeform 8"/>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solidFill>
                <a:prstClr val="white"/>
              </a:solidFill>
              <a:latin typeface="+mn-lt"/>
              <a:ea typeface="+mn-ea"/>
              <a:cs typeface="+mn-cs"/>
            </a:endParaRPr>
          </a:p>
        </p:txBody>
      </p:sp>
      <p:sp>
        <p:nvSpPr>
          <p:cNvPr id="7" name="Right Triangle 9"/>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endParaRPr kumimoji="0" lang="en-US" altLang="ja-JP" dirty="0">
              <a:solidFill>
                <a:srgbClr val="FFFFFF"/>
              </a:solidFill>
            </a:endParaRPr>
          </a:p>
        </p:txBody>
      </p:sp>
      <p:cxnSp>
        <p:nvCxnSpPr>
          <p:cNvPr id="8"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defRPr/>
            </a:pPr>
            <a:endParaRPr kumimoji="0" lang="en-US" altLang="ja-JP" dirty="0">
              <a:solidFill>
                <a:srgbClr val="FFFFFF"/>
              </a:solidFill>
            </a:endParaRPr>
          </a:p>
        </p:txBody>
      </p:sp>
      <p:sp>
        <p:nvSpPr>
          <p:cNvPr id="10" name="Chevron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defRPr/>
            </a:pPr>
            <a:endParaRPr kumimoji="0" lang="en-US" altLang="ja-JP" dirty="0">
              <a:solidFill>
                <a:srgbClr val="FFFFFF"/>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rgbClr val="FFFFFF"/>
                </a:solidFill>
              </a:defRPr>
            </a:lvl1pPr>
          </a:lstStyle>
          <a:p>
            <a:pPr>
              <a:defRPr/>
            </a:pPr>
            <a:fld id="{9559154F-E2C9-45CE-948D-6DDB2F5DED68}" type="datetime1">
              <a:rPr lang="en-US" altLang="ja-JP"/>
              <a:pPr>
                <a:defRPr/>
              </a:pPr>
              <a:t>9/27/16</a:t>
            </a:fld>
            <a:endParaRPr lang="en-SG" altLang="ja-JP" dirty="0"/>
          </a:p>
        </p:txBody>
      </p:sp>
      <p:sp>
        <p:nvSpPr>
          <p:cNvPr id="12" name="Footer Placeholder 5"/>
          <p:cNvSpPr>
            <a:spLocks noGrp="1"/>
          </p:cNvSpPr>
          <p:nvPr>
            <p:ph type="ftr" sz="quarter" idx="11"/>
          </p:nvPr>
        </p:nvSpPr>
        <p:spPr/>
        <p:txBody>
          <a:bodyPr/>
          <a:lstStyle>
            <a:lvl1pPr>
              <a:defRPr dirty="0">
                <a:solidFill>
                  <a:srgbClr val="FFFFFF"/>
                </a:solidFill>
              </a:defRPr>
            </a:lvl1pPr>
          </a:lstStyle>
          <a:p>
            <a:pPr>
              <a:defRPr/>
            </a:pPr>
            <a:r>
              <a:rPr lang="fr-FR" altLang="ja-JP"/>
              <a:t>Lecture 1: JCLG NUS 2012-13</a:t>
            </a:r>
            <a:endParaRPr lang="en-SG" altLang="ja-JP"/>
          </a:p>
        </p:txBody>
      </p:sp>
      <p:sp>
        <p:nvSpPr>
          <p:cNvPr id="13" name="Slide Number Placeholder 6"/>
          <p:cNvSpPr>
            <a:spLocks noGrp="1"/>
          </p:cNvSpPr>
          <p:nvPr>
            <p:ph type="sldNum" sz="quarter" idx="12"/>
          </p:nvPr>
        </p:nvSpPr>
        <p:spPr/>
        <p:txBody>
          <a:bodyPr/>
          <a:lstStyle>
            <a:lvl1pPr>
              <a:defRPr>
                <a:solidFill>
                  <a:srgbClr val="FFFFFF"/>
                </a:solidFill>
              </a:defRPr>
            </a:lvl1pPr>
          </a:lstStyle>
          <a:p>
            <a:pPr>
              <a:defRPr/>
            </a:pPr>
            <a:fld id="{43F62EB3-AEC3-4025-99C0-6DEBD40A2D89}" type="slidenum">
              <a:rPr lang="en-SG" altLang="ja-JP"/>
              <a:pPr>
                <a:defRPr/>
              </a:pPr>
              <a:t>‹#›</a:t>
            </a:fld>
            <a:endParaRPr lang="en-SG" altLang="ja-JP"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solidFill>
                <a:prstClr val="black"/>
              </a:solidFill>
              <a:latin typeface="+mn-lt"/>
              <a:ea typeface="+mn-ea"/>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kumimoji="0" lang="en-US" dirty="0">
              <a:solidFill>
                <a:prstClr val="black"/>
              </a:solidFill>
              <a:latin typeface="+mn-lt"/>
              <a:ea typeface="+mn-ea"/>
              <a:cs typeface="+mn-cs"/>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endParaRPr kumimoji="0" lang="en-US" altLang="ja-JP" dirty="0">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kumimoji="0" sz="1000">
                <a:solidFill>
                  <a:srgbClr val="000000"/>
                </a:solidFill>
                <a:latin typeface="Lucida Sans Unicode" panose="020B0602030504020204" pitchFamily="34" charset="0"/>
                <a:cs typeface="+mn-cs"/>
              </a:defRPr>
            </a:lvl1pPr>
          </a:lstStyle>
          <a:p>
            <a:pPr>
              <a:defRPr/>
            </a:pPr>
            <a:fld id="{E0A597E7-33FA-4172-973A-D1D224CAF19B}" type="datetime1">
              <a:rPr lang="en-US" altLang="ja-JP"/>
              <a:pPr>
                <a:defRPr/>
              </a:pPr>
              <a:t>9/27/16</a:t>
            </a:fld>
            <a:endParaRPr lang="en-SG" altLang="ja-JP"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a:defRPr kumimoji="0" sz="1000" dirty="0">
                <a:solidFill>
                  <a:srgbClr val="000000"/>
                </a:solidFill>
                <a:latin typeface="Lucida Sans Unicode" panose="020B0602030504020204" pitchFamily="34" charset="0"/>
                <a:cs typeface="+mn-cs"/>
              </a:defRPr>
            </a:lvl1pPr>
          </a:lstStyle>
          <a:p>
            <a:pPr>
              <a:defRPr/>
            </a:pPr>
            <a:r>
              <a:rPr lang="fr-FR" altLang="ja-JP"/>
              <a:t>Lecture 1: JCLG NUS 2012-13</a:t>
            </a:r>
            <a:endParaRPr lang="en-SG" altLang="ja-JP"/>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kumimoji="0" sz="1000">
                <a:solidFill>
                  <a:srgbClr val="000000"/>
                </a:solidFill>
                <a:latin typeface="Lucida Sans Unicode" panose="020B0602030504020204" pitchFamily="34" charset="0"/>
                <a:cs typeface="+mn-cs"/>
              </a:defRPr>
            </a:lvl1pPr>
          </a:lstStyle>
          <a:p>
            <a:pPr>
              <a:defRPr/>
            </a:pPr>
            <a:fld id="{EEB6179D-5969-4E6C-808D-06684D6B02EE}" type="slidenum">
              <a:rPr lang="en-SG" altLang="ja-JP"/>
              <a:pPr>
                <a:defRPr/>
              </a:pPr>
              <a:t>‹#›</a:t>
            </a:fld>
            <a:endParaRPr lang="en-SG" altLang="ja-JP" dirty="0"/>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7" r:id="rId3"/>
    <p:sldLayoutId id="2147483698" r:id="rId4"/>
    <p:sldLayoutId id="2147483699" r:id="rId5"/>
    <p:sldLayoutId id="2147483700" r:id="rId6"/>
    <p:sldLayoutId id="2147483694" r:id="rId7"/>
    <p:sldLayoutId id="2147483701" r:id="rId8"/>
    <p:sldLayoutId id="2147483702" r:id="rId9"/>
    <p:sldLayoutId id="2147483693" r:id="rId10"/>
    <p:sldLayoutId id="2147483692" r:id="rId11"/>
  </p:sldLayoutIdLst>
  <p:hf sldNum="0"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gi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676400"/>
            <a:ext cx="9101138" cy="1728788"/>
          </a:xfrm>
        </p:spPr>
        <p:txBody>
          <a:bodyPr>
            <a:normAutofit fontScale="92500" lnSpcReduction="20000"/>
          </a:bodyPr>
          <a:lstStyle/>
          <a:p>
            <a:pPr marL="109537" indent="0" algn="ctr" eaLnBrk="1" hangingPunct="1">
              <a:lnSpc>
                <a:spcPct val="120000"/>
              </a:lnSpc>
              <a:buFont typeface="Wingdings 3" pitchFamily="18" charset="2"/>
              <a:buNone/>
              <a:defRPr/>
            </a:pPr>
            <a:r>
              <a:rPr lang="en-SG" altLang="ja-JP" sz="3300" dirty="0" smtClean="0">
                <a:solidFill>
                  <a:schemeClr val="bg1"/>
                </a:solidFill>
              </a:rPr>
              <a:t>Privatized bankruptcy</a:t>
            </a:r>
          </a:p>
          <a:p>
            <a:pPr marL="109537" indent="0" algn="ctr" eaLnBrk="1" hangingPunct="1">
              <a:lnSpc>
                <a:spcPct val="120000"/>
              </a:lnSpc>
              <a:buFont typeface="Wingdings 3" pitchFamily="18" charset="2"/>
              <a:buNone/>
              <a:defRPr/>
            </a:pPr>
            <a:r>
              <a:rPr lang="en-SG" altLang="ja-JP" sz="3300" dirty="0">
                <a:solidFill>
                  <a:schemeClr val="bg1"/>
                </a:solidFill>
              </a:rPr>
              <a:t>A study of shipping financial </a:t>
            </a:r>
            <a:r>
              <a:rPr lang="en-SG" altLang="ja-JP" sz="3300" dirty="0" smtClean="0">
                <a:solidFill>
                  <a:schemeClr val="bg1"/>
                </a:solidFill>
              </a:rPr>
              <a:t>distress</a:t>
            </a:r>
          </a:p>
          <a:p>
            <a:pPr marL="109537" indent="0" algn="ctr" eaLnBrk="1" hangingPunct="1">
              <a:lnSpc>
                <a:spcPct val="120000"/>
              </a:lnSpc>
              <a:buFont typeface="Wingdings 3" pitchFamily="18" charset="2"/>
              <a:buNone/>
              <a:defRPr/>
            </a:pPr>
            <a:endParaRPr lang="en-GB" altLang="ja-JP" sz="2200" dirty="0" smtClean="0">
              <a:solidFill>
                <a:schemeClr val="bg1"/>
              </a:solidFill>
            </a:endParaRPr>
          </a:p>
          <a:p>
            <a:pPr marL="365125" lvl="1" indent="0" algn="ctr" eaLnBrk="1" hangingPunct="1">
              <a:lnSpc>
                <a:spcPct val="80000"/>
              </a:lnSpc>
              <a:buFont typeface="Verdana" pitchFamily="34" charset="0"/>
              <a:buNone/>
              <a:defRPr/>
            </a:pPr>
            <a:r>
              <a:rPr lang="en-GB" altLang="ja-JP" sz="2200" dirty="0" smtClean="0">
                <a:solidFill>
                  <a:schemeClr val="bg1"/>
                </a:solidFill>
              </a:rPr>
              <a:t> Julian Franks, Oren Sussman and Vikrant Vig</a:t>
            </a:r>
            <a:r>
              <a:rPr lang="en-US" altLang="ja-JP" sz="2200" dirty="0" smtClean="0">
                <a:solidFill>
                  <a:srgbClr val="FFFFFF"/>
                </a:solidFill>
              </a:rPr>
              <a:t>   </a:t>
            </a:r>
          </a:p>
          <a:p>
            <a:pPr marL="109538" indent="0" algn="ctr" eaLnBrk="1" hangingPunct="1">
              <a:lnSpc>
                <a:spcPct val="80000"/>
              </a:lnSpc>
              <a:buFont typeface="Wingdings 3" pitchFamily="18" charset="2"/>
              <a:buNone/>
              <a:defRPr/>
            </a:pPr>
            <a:endParaRPr lang="en-US" altLang="ja-JP" sz="1400" dirty="0" smtClean="0">
              <a:solidFill>
                <a:schemeClr val="bg1"/>
              </a:solidFill>
            </a:endParaRPr>
          </a:p>
        </p:txBody>
      </p:sp>
      <p:pic>
        <p:nvPicPr>
          <p:cNvPr id="4" name="Picture 2" descr="C:\Users\Norah\Desktop\Picture1.jpg"/>
          <p:cNvPicPr>
            <a:picLocks noChangeAspect="1" noChangeArrowheads="1"/>
          </p:cNvPicPr>
          <p:nvPr/>
        </p:nvPicPr>
        <p:blipFill>
          <a:blip r:embed="rId3" cstate="print"/>
          <a:srcRect/>
          <a:stretch>
            <a:fillRect/>
          </a:stretch>
        </p:blipFill>
        <p:spPr bwMode="auto">
          <a:xfrm>
            <a:off x="-15210" y="3717032"/>
            <a:ext cx="9144000" cy="3140968"/>
          </a:xfrm>
          <a:prstGeom prst="rect">
            <a:avLst/>
          </a:prstGeom>
          <a:ln>
            <a:noFill/>
          </a:ln>
          <a:effectLst>
            <a:softEdge rad="112500"/>
          </a:effectLst>
        </p:spPr>
      </p:pic>
      <p:pic>
        <p:nvPicPr>
          <p:cNvPr id="5" name="Picture 4" descr="NUSLaw_RGB.JPG"/>
          <p:cNvPicPr/>
          <p:nvPr/>
        </p:nvPicPr>
        <p:blipFill>
          <a:blip r:embed="rId4"/>
          <a:stretch>
            <a:fillRect/>
          </a:stretch>
        </p:blipFill>
        <p:spPr>
          <a:xfrm>
            <a:off x="-31750" y="-1588"/>
            <a:ext cx="2397125" cy="982663"/>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5"/>
          <a:stretch>
            <a:fillRect/>
          </a:stretch>
        </p:blipFill>
        <p:spPr>
          <a:xfrm>
            <a:off x="6732588" y="0"/>
            <a:ext cx="2395537" cy="1079500"/>
          </a:xfrm>
          <a:prstGeom prst="rect">
            <a:avLst/>
          </a:prstGeom>
          <a:ln>
            <a:noFill/>
          </a:ln>
          <a:effectLst>
            <a:outerShdw blurRad="292100" dist="139700" dir="2700000" algn="tl" rotWithShape="0">
              <a:srgbClr val="333333">
                <a:alpha val="65000"/>
              </a:srgbClr>
            </a:outerShdw>
          </a:effectLst>
        </p:spPr>
      </p:pic>
      <p:sp>
        <p:nvSpPr>
          <p:cNvPr id="7" name="Content Placeholder 5"/>
          <p:cNvSpPr txBox="1">
            <a:spLocks/>
          </p:cNvSpPr>
          <p:nvPr/>
        </p:nvSpPr>
        <p:spPr bwMode="auto">
          <a:xfrm>
            <a:off x="-31750" y="3374708"/>
            <a:ext cx="9101137" cy="2376487"/>
          </a:xfrm>
          <a:prstGeom prst="rect">
            <a:avLst/>
          </a:prstGeom>
          <a:noFill/>
          <a:ln>
            <a:noFill/>
          </a:ln>
          <a:extLst/>
        </p:spPr>
        <p:txBody>
          <a:bodyPr>
            <a:normAutofit fontScale="70000" lnSpcReduction="20000"/>
          </a:bodyPr>
          <a:lstStyle>
            <a:lvl1pPr marL="365125" indent="-255588" algn="l" rtl="0" fontAlgn="base">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lstStyle>
          <a:p>
            <a:pPr marL="109537" indent="0" algn="ctr">
              <a:lnSpc>
                <a:spcPct val="120000"/>
              </a:lnSpc>
              <a:buFont typeface="Wingdings 3" panose="05040102010807070707" pitchFamily="18" charset="2"/>
              <a:buNone/>
              <a:defRPr/>
            </a:pPr>
            <a:r>
              <a:rPr kumimoji="0" lang="en-SG" altLang="ja-JP" sz="4600" dirty="0" smtClean="0">
                <a:solidFill>
                  <a:srgbClr val="00B0F0"/>
                </a:solidFill>
              </a:rPr>
              <a:t>A study of shipping financial distress</a:t>
            </a:r>
          </a:p>
          <a:p>
            <a:pPr marL="109537" indent="0" algn="ctr">
              <a:lnSpc>
                <a:spcPct val="120000"/>
              </a:lnSpc>
              <a:buFont typeface="Wingdings 3" panose="05040102010807070707" pitchFamily="18" charset="2"/>
              <a:buNone/>
              <a:defRPr/>
            </a:pPr>
            <a:r>
              <a:rPr kumimoji="0" lang="en-GB" altLang="ja-JP" sz="4600" dirty="0" smtClean="0">
                <a:solidFill>
                  <a:srgbClr val="00B0F0"/>
                </a:solidFill>
              </a:rPr>
              <a:t>Privatized bankruptcy?</a:t>
            </a:r>
          </a:p>
          <a:p>
            <a:pPr marL="365125" lvl="1" indent="0" algn="ctr">
              <a:lnSpc>
                <a:spcPct val="80000"/>
              </a:lnSpc>
              <a:buFont typeface="Verdana" panose="020B0604030504040204" pitchFamily="34" charset="0"/>
              <a:buNone/>
              <a:defRPr/>
            </a:pPr>
            <a:endParaRPr kumimoji="0" lang="en-GB" altLang="ja-JP" sz="2200" dirty="0" smtClean="0">
              <a:solidFill>
                <a:schemeClr val="bg1"/>
              </a:solidFill>
            </a:endParaRPr>
          </a:p>
          <a:p>
            <a:pPr marL="365125" lvl="1" indent="0" algn="ctr">
              <a:lnSpc>
                <a:spcPct val="80000"/>
              </a:lnSpc>
              <a:buFont typeface="Verdana" panose="020B0604030504040204" pitchFamily="34" charset="0"/>
              <a:buNone/>
              <a:defRPr/>
            </a:pPr>
            <a:endParaRPr kumimoji="0" lang="en-GB" altLang="ja-JP" dirty="0" smtClean="0">
              <a:solidFill>
                <a:schemeClr val="bg1"/>
              </a:solidFill>
            </a:endParaRPr>
          </a:p>
          <a:p>
            <a:pPr marL="365125" lvl="1" indent="0" algn="ctr">
              <a:lnSpc>
                <a:spcPct val="80000"/>
              </a:lnSpc>
              <a:buFont typeface="Verdana" panose="020B0604030504040204" pitchFamily="34" charset="0"/>
              <a:buNone/>
              <a:defRPr/>
            </a:pPr>
            <a:r>
              <a:rPr kumimoji="0" lang="en-GB" altLang="ja-JP" sz="2900" dirty="0" smtClean="0">
                <a:solidFill>
                  <a:schemeClr val="bg1"/>
                </a:solidFill>
              </a:rPr>
              <a:t>Discussant </a:t>
            </a:r>
          </a:p>
          <a:p>
            <a:pPr marL="365125" lvl="1" indent="0" algn="ctr">
              <a:lnSpc>
                <a:spcPct val="80000"/>
              </a:lnSpc>
              <a:buFont typeface="Verdana" panose="020B0604030504040204" pitchFamily="34" charset="0"/>
              <a:buNone/>
              <a:defRPr/>
            </a:pPr>
            <a:endParaRPr kumimoji="0" lang="en-GB" altLang="ja-JP" sz="2900" dirty="0" smtClean="0">
              <a:solidFill>
                <a:schemeClr val="bg1"/>
              </a:solidFill>
            </a:endParaRPr>
          </a:p>
          <a:p>
            <a:pPr marL="365125" lvl="1" indent="0" algn="ctr">
              <a:lnSpc>
                <a:spcPct val="80000"/>
              </a:lnSpc>
              <a:buFont typeface="Verdana" panose="020B0604030504040204" pitchFamily="34" charset="0"/>
              <a:buNone/>
              <a:defRPr/>
            </a:pPr>
            <a:r>
              <a:rPr kumimoji="0" lang="en-GB" altLang="ja-JP" sz="2900" dirty="0" smtClean="0">
                <a:solidFill>
                  <a:schemeClr val="bg1"/>
                </a:solidFill>
              </a:rPr>
              <a:t>Dan W. Puchniak  </a:t>
            </a:r>
          </a:p>
          <a:p>
            <a:pPr marL="365125" lvl="1" indent="0" algn="ctr">
              <a:lnSpc>
                <a:spcPct val="80000"/>
              </a:lnSpc>
              <a:buFont typeface="Verdana" panose="020B0604030504040204" pitchFamily="34" charset="0"/>
              <a:buNone/>
              <a:defRPr/>
            </a:pPr>
            <a:r>
              <a:rPr kumimoji="0" lang="en-US" altLang="ja-JP" sz="2900" dirty="0" smtClean="0">
                <a:solidFill>
                  <a:srgbClr val="FFFFFF"/>
                </a:solidFill>
              </a:rPr>
              <a:t> </a:t>
            </a:r>
          </a:p>
          <a:p>
            <a:pPr marL="109538" indent="0" algn="ctr">
              <a:lnSpc>
                <a:spcPct val="80000"/>
              </a:lnSpc>
              <a:buFont typeface="Wingdings 3" panose="05040102010807070707" pitchFamily="18" charset="2"/>
              <a:buNone/>
              <a:defRPr/>
            </a:pPr>
            <a:endParaRPr kumimoji="0" lang="en-US" altLang="ja-JP" sz="1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6">
                                            <p:txEl>
                                              <p:pRg st="0" end="0"/>
                                            </p:txEl>
                                          </p:spTgt>
                                        </p:tgtEl>
                                      </p:cBhvr>
                                    </p:animEffect>
                                    <p:set>
                                      <p:cBhvr>
                                        <p:cTn id="7" dur="1" fill="hold">
                                          <p:stCondLst>
                                            <p:cond delay="2999"/>
                                          </p:stCondLst>
                                        </p:cTn>
                                        <p:tgtEl>
                                          <p:spTgt spid="6">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3000"/>
                                        <p:tgtEl>
                                          <p:spTgt spid="6">
                                            <p:txEl>
                                              <p:pRg st="1" end="1"/>
                                            </p:txEl>
                                          </p:spTgt>
                                        </p:tgtEl>
                                      </p:cBhvr>
                                    </p:animEffect>
                                    <p:set>
                                      <p:cBhvr>
                                        <p:cTn id="10" dur="1" fill="hold">
                                          <p:stCondLst>
                                            <p:cond delay="2999"/>
                                          </p:stCondLst>
                                        </p:cTn>
                                        <p:tgtEl>
                                          <p:spTgt spid="6">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3000"/>
                                        <p:tgtEl>
                                          <p:spTgt spid="6">
                                            <p:txEl>
                                              <p:pRg st="3" end="3"/>
                                            </p:txEl>
                                          </p:spTgt>
                                        </p:tgtEl>
                                      </p:cBhvr>
                                    </p:animEffect>
                                    <p:set>
                                      <p:cBhvr>
                                        <p:cTn id="13" dur="1" fill="hold">
                                          <p:stCondLst>
                                            <p:cond delay="2999"/>
                                          </p:stCondLst>
                                        </p:cTn>
                                        <p:tgtEl>
                                          <p:spTgt spid="6">
                                            <p:txEl>
                                              <p:pRg st="3" end="3"/>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6000"/>
                                        <p:tgtEl>
                                          <p:spTgt spid="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6000"/>
                                        <p:tgtEl>
                                          <p:spTgt spid="7">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6000"/>
                                        <p:tgtEl>
                                          <p:spTgt spid="7">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fade">
                                      <p:cBhvr>
                                        <p:cTn id="27" dur="6000"/>
                                        <p:tgtEl>
                                          <p:spTgt spid="7">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fade">
                                      <p:cBhvr>
                                        <p:cTn id="30" dur="6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3794" name="Content Placeholder 5"/>
          <p:cNvSpPr>
            <a:spLocks noGrp="1"/>
          </p:cNvSpPr>
          <p:nvPr>
            <p:ph idx="1"/>
          </p:nvPr>
        </p:nvSpPr>
        <p:spPr>
          <a:xfrm>
            <a:off x="0" y="1196975"/>
            <a:ext cx="9109075" cy="4881563"/>
          </a:xfrm>
        </p:spPr>
        <p:txBody>
          <a:bodyPr/>
          <a:lstStyle/>
          <a:p>
            <a:pPr marL="109538" indent="0" eaLnBrk="1" hangingPunct="1">
              <a:buFont typeface="Wingdings 3" pitchFamily="18" charset="2"/>
              <a:buNone/>
            </a:pPr>
            <a:endParaRPr lang="en-GB" altLang="ja-JP" sz="1800" smtClean="0">
              <a:solidFill>
                <a:schemeClr val="bg1"/>
              </a:solidFill>
            </a:endParaRPr>
          </a:p>
          <a:p>
            <a:pPr marL="109538" indent="0" eaLnBrk="1" hangingPunct="1">
              <a:buFont typeface="Wingdings 3" pitchFamily="18" charset="2"/>
              <a:buNone/>
            </a:pPr>
            <a:endParaRPr lang="en-US" altLang="ja-JP" sz="1800" smtClean="0">
              <a:solidFill>
                <a:schemeClr val="bg1"/>
              </a:solidFill>
            </a:endParaRPr>
          </a:p>
          <a:p>
            <a:pPr marL="109538" indent="0" eaLnBrk="1" hangingPunct="1"/>
            <a:endParaRPr lang="en-US" altLang="ja-JP" sz="1800" smtClean="0">
              <a:solidFill>
                <a:schemeClr val="bg1"/>
              </a:solidFill>
            </a:endParaRPr>
          </a:p>
          <a:p>
            <a:pPr marL="109538" indent="0" eaLnBrk="1" hangingPunct="1">
              <a:buFont typeface="Wingdings 3" pitchFamily="18" charset="2"/>
              <a:buNone/>
            </a:pPr>
            <a:r>
              <a:rPr lang="en-US" altLang="ja-JP" sz="1800" smtClean="0">
                <a:solidFill>
                  <a:schemeClr val="bg1"/>
                </a:solidFill>
              </a:rPr>
              <a:t>    </a:t>
            </a:r>
            <a:endParaRPr lang="en-GB" altLang="ja-JP" sz="1800" smtClean="0">
              <a:solidFill>
                <a:schemeClr val="bg1"/>
              </a:solidFill>
            </a:endParaRPr>
          </a:p>
        </p:txBody>
      </p:sp>
      <p:sp>
        <p:nvSpPr>
          <p:cNvPr id="2" name="TextBox 1"/>
          <p:cNvSpPr txBox="1">
            <a:spLocks noChangeArrowheads="1"/>
          </p:cNvSpPr>
          <p:nvPr/>
        </p:nvSpPr>
        <p:spPr bwMode="auto">
          <a:xfrm>
            <a:off x="107950" y="188913"/>
            <a:ext cx="8928100" cy="708025"/>
          </a:xfrm>
          <a:prstGeom prst="rect">
            <a:avLst/>
          </a:prstGeom>
          <a:noFill/>
          <a:ln w="19050">
            <a:solidFill>
              <a:srgbClr val="0070C0"/>
            </a:solidFill>
            <a:miter lim="800000"/>
            <a:headEnd/>
            <a:tailEnd/>
          </a:ln>
        </p:spPr>
        <p:txBody>
          <a:bodyPr>
            <a:spAutoFit/>
          </a:bodyPr>
          <a:lstStyle/>
          <a:p>
            <a:pPr algn="ctr"/>
            <a:r>
              <a:rPr kumimoji="0" lang="en-SG" altLang="ja-JP" sz="2000">
                <a:solidFill>
                  <a:srgbClr val="00B0F0"/>
                </a:solidFill>
                <a:latin typeface="Lucida Sans Unicode" pitchFamily="34" charset="0"/>
              </a:rPr>
              <a:t>In shipping </a:t>
            </a:r>
            <a:r>
              <a:rPr kumimoji="0" lang="en-SG" altLang="ja-JP" sz="2000">
                <a:solidFill>
                  <a:schemeClr val="bg1"/>
                </a:solidFill>
                <a:latin typeface="Lucida Sans Unicode" pitchFamily="34" charset="0"/>
              </a:rPr>
              <a:t>the</a:t>
            </a:r>
            <a:r>
              <a:rPr kumimoji="0" lang="en-SG" altLang="ja-JP" sz="2000">
                <a:solidFill>
                  <a:srgbClr val="00B0F0"/>
                </a:solidFill>
                <a:latin typeface="Lucida Sans Unicode" pitchFamily="34" charset="0"/>
              </a:rPr>
              <a:t> </a:t>
            </a:r>
            <a:r>
              <a:rPr kumimoji="0" lang="en-SG" altLang="ja-JP" sz="2000">
                <a:solidFill>
                  <a:srgbClr val="FFFFFF"/>
                </a:solidFill>
                <a:latin typeface="Lucida Sans Unicode" pitchFamily="34" charset="0"/>
              </a:rPr>
              <a:t>Main Economic Cost of Financial Distress Originates with Dysfunctional Debtors Rather than Poorly Coordinated Creditors </a:t>
            </a:r>
            <a:endParaRPr kumimoji="0" lang="en-SG" altLang="ja-JP" sz="2000">
              <a:solidFill>
                <a:srgbClr val="00B0F0"/>
              </a:solidFill>
              <a:latin typeface="Lucida Sans Unicode" pitchFamily="34" charset="0"/>
            </a:endParaRPr>
          </a:p>
        </p:txBody>
      </p:sp>
      <p:pic>
        <p:nvPicPr>
          <p:cNvPr id="3" name="Picture 2"/>
          <p:cNvPicPr>
            <a:picLocks noChangeAspect="1"/>
          </p:cNvPicPr>
          <p:nvPr/>
        </p:nvPicPr>
        <p:blipFill>
          <a:blip r:embed="rId3">
            <a:extLst/>
          </a:blip>
          <a:stretch>
            <a:fillRect/>
          </a:stretch>
        </p:blipFill>
        <p:spPr>
          <a:xfrm>
            <a:off x="804921" y="1323509"/>
            <a:ext cx="7534158" cy="5020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6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5842" name="Content Placeholder 5"/>
          <p:cNvSpPr>
            <a:spLocks noGrp="1"/>
          </p:cNvSpPr>
          <p:nvPr>
            <p:ph idx="1"/>
          </p:nvPr>
        </p:nvSpPr>
        <p:spPr>
          <a:xfrm>
            <a:off x="0" y="1196975"/>
            <a:ext cx="9109075" cy="4881563"/>
          </a:xfrm>
        </p:spPr>
        <p:txBody>
          <a:bodyPr/>
          <a:lstStyle/>
          <a:p>
            <a:pPr marL="109538" indent="0" eaLnBrk="1" hangingPunct="1">
              <a:buFont typeface="Wingdings 3" pitchFamily="18" charset="2"/>
              <a:buNone/>
            </a:pPr>
            <a:endParaRPr lang="en-GB" altLang="ja-JP" sz="1800" smtClean="0">
              <a:solidFill>
                <a:schemeClr val="bg1"/>
              </a:solidFill>
            </a:endParaRPr>
          </a:p>
          <a:p>
            <a:pPr marL="109538" indent="0" eaLnBrk="1" hangingPunct="1">
              <a:buFont typeface="Wingdings 3" pitchFamily="18" charset="2"/>
              <a:buNone/>
            </a:pPr>
            <a:endParaRPr lang="en-US" altLang="ja-JP" sz="1800" smtClean="0">
              <a:solidFill>
                <a:schemeClr val="bg1"/>
              </a:solidFill>
            </a:endParaRPr>
          </a:p>
          <a:p>
            <a:pPr marL="109538" indent="0" eaLnBrk="1" hangingPunct="1">
              <a:buClr>
                <a:schemeClr val="bg1"/>
              </a:buClr>
              <a:buSzPct val="100000"/>
              <a:buFont typeface="Wingdings 3" pitchFamily="18" charset="2"/>
              <a:buNone/>
            </a:pPr>
            <a:endParaRPr lang="en-US" altLang="ja-JP" sz="1800" smtClean="0">
              <a:solidFill>
                <a:schemeClr val="bg1"/>
              </a:solidFill>
            </a:endParaRPr>
          </a:p>
          <a:p>
            <a:pPr marL="109538" indent="0" eaLnBrk="1" hangingPunct="1"/>
            <a:endParaRPr lang="en-US" altLang="ja-JP" sz="1800" smtClean="0">
              <a:solidFill>
                <a:schemeClr val="bg1"/>
              </a:solidFill>
            </a:endParaRPr>
          </a:p>
          <a:p>
            <a:pPr marL="109538" indent="0" eaLnBrk="1" hangingPunct="1">
              <a:buFont typeface="Wingdings 3" pitchFamily="18" charset="2"/>
              <a:buNone/>
            </a:pPr>
            <a:r>
              <a:rPr lang="en-US" altLang="ja-JP" sz="1800" smtClean="0">
                <a:solidFill>
                  <a:schemeClr val="bg1"/>
                </a:solidFill>
              </a:rPr>
              <a:t>    </a:t>
            </a:r>
            <a:endParaRPr lang="en-GB" altLang="ja-JP" sz="1800" smtClean="0">
              <a:solidFill>
                <a:schemeClr val="bg1"/>
              </a:solidFill>
            </a:endParaRPr>
          </a:p>
        </p:txBody>
      </p:sp>
      <p:sp>
        <p:nvSpPr>
          <p:cNvPr id="2" name="TextBox 1"/>
          <p:cNvSpPr txBox="1">
            <a:spLocks noChangeArrowheads="1"/>
          </p:cNvSpPr>
          <p:nvPr/>
        </p:nvSpPr>
        <p:spPr bwMode="auto">
          <a:xfrm>
            <a:off x="107950" y="188913"/>
            <a:ext cx="8928100" cy="830262"/>
          </a:xfrm>
          <a:prstGeom prst="rect">
            <a:avLst/>
          </a:prstGeom>
          <a:noFill/>
          <a:ln w="19050">
            <a:solidFill>
              <a:srgbClr val="0070C0"/>
            </a:solidFill>
            <a:miter lim="800000"/>
            <a:headEnd/>
            <a:tailEnd/>
          </a:ln>
        </p:spPr>
        <p:txBody>
          <a:bodyPr>
            <a:spAutoFit/>
          </a:bodyPr>
          <a:lstStyle/>
          <a:p>
            <a:pPr algn="ctr"/>
            <a:r>
              <a:rPr kumimoji="0" lang="en-SG" altLang="ja-JP" sz="2400">
                <a:solidFill>
                  <a:srgbClr val="FFFFFF"/>
                </a:solidFill>
                <a:latin typeface="Lucida Sans Unicode" pitchFamily="34" charset="0"/>
              </a:rPr>
              <a:t>Perhaps There is a Small Community of Repeat Players </a:t>
            </a:r>
          </a:p>
          <a:p>
            <a:pPr algn="ctr"/>
            <a:r>
              <a:rPr kumimoji="0" lang="en-SG" altLang="ja-JP" sz="2400">
                <a:solidFill>
                  <a:srgbClr val="FFFFFF"/>
                </a:solidFill>
                <a:latin typeface="Lucida Sans Unicode" pitchFamily="34" charset="0"/>
              </a:rPr>
              <a:t>in Large Vessel </a:t>
            </a:r>
            <a:r>
              <a:rPr kumimoji="0" lang="en-SG" altLang="ja-JP" sz="2400">
                <a:solidFill>
                  <a:srgbClr val="00B0F0"/>
                </a:solidFill>
                <a:latin typeface="Lucida Sans Unicode" pitchFamily="34" charset="0"/>
              </a:rPr>
              <a:t>Shipping</a:t>
            </a:r>
          </a:p>
        </p:txBody>
      </p:sp>
      <p:pic>
        <p:nvPicPr>
          <p:cNvPr id="3" name="Picture 2"/>
          <p:cNvPicPr>
            <a:picLocks noChangeAspect="1"/>
          </p:cNvPicPr>
          <p:nvPr/>
        </p:nvPicPr>
        <p:blipFill>
          <a:blip r:embed="rId3"/>
          <a:stretch>
            <a:fillRect/>
          </a:stretch>
        </p:blipFill>
        <p:spPr>
          <a:xfrm>
            <a:off x="684213" y="1341438"/>
            <a:ext cx="7775575" cy="51117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6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107950" y="1196975"/>
            <a:ext cx="8785225" cy="4881563"/>
          </a:xfrm>
        </p:spPr>
        <p:txBody>
          <a:bodyPr/>
          <a:lstStyle/>
          <a:p>
            <a:pPr marL="109538" indent="0" eaLnBrk="1" hangingPunct="1">
              <a:buFont typeface="Wingdings 3" pitchFamily="18" charset="2"/>
              <a:buNone/>
            </a:pPr>
            <a:endParaRPr lang="en-GB" altLang="ja-JP" sz="1800" smtClean="0">
              <a:solidFill>
                <a:schemeClr val="bg1"/>
              </a:solidFill>
            </a:endParaRPr>
          </a:p>
          <a:p>
            <a:pPr marL="109538" indent="0" eaLnBrk="1" hangingPunct="1">
              <a:buClr>
                <a:schemeClr val="bg1"/>
              </a:buClr>
              <a:buSzPct val="100000"/>
              <a:buFont typeface="Wingdings 3" pitchFamily="18" charset="2"/>
              <a:buNone/>
            </a:pPr>
            <a:endParaRPr lang="en-US" altLang="ja-JP" sz="1800" smtClean="0">
              <a:solidFill>
                <a:schemeClr val="bg1"/>
              </a:solidFill>
            </a:endParaRPr>
          </a:p>
          <a:p>
            <a:pPr marL="109538" indent="0" algn="ctr" eaLnBrk="1" hangingPunct="1">
              <a:buFont typeface="Wingdings 3" pitchFamily="18" charset="2"/>
              <a:buNone/>
            </a:pPr>
            <a:r>
              <a:rPr lang="en-US" altLang="ja-JP" sz="2200" smtClean="0">
                <a:solidFill>
                  <a:schemeClr val="bg1"/>
                </a:solidFill>
              </a:rPr>
              <a:t> </a:t>
            </a:r>
            <a:r>
              <a:rPr lang="en-SG" altLang="ja-JP" sz="2200" smtClean="0">
                <a:solidFill>
                  <a:schemeClr val="bg1"/>
                </a:solidFill>
              </a:rPr>
              <a:t>“The shipping industry with its multitude of jurisdictions might be expected to provide for dis</a:t>
            </a:r>
            <a:r>
              <a:rPr lang="en-SG" altLang="ja-JP" sz="2200" smtClean="0">
                <a:solidFill>
                  <a:srgbClr val="FF0000"/>
                </a:solidFill>
              </a:rPr>
              <a:t>orderly </a:t>
            </a:r>
            <a:r>
              <a:rPr lang="en-SG" altLang="ja-JP" sz="2200" smtClean="0">
                <a:solidFill>
                  <a:schemeClr val="bg1"/>
                </a:solidFill>
              </a:rPr>
              <a:t>defaults”</a:t>
            </a:r>
          </a:p>
          <a:p>
            <a:pPr marL="109538" indent="0" algn="ctr" eaLnBrk="1" hangingPunct="1">
              <a:buFont typeface="Wingdings 3" pitchFamily="18" charset="2"/>
              <a:buNone/>
            </a:pPr>
            <a:endParaRPr lang="en-SG" altLang="ja-JP" sz="2200" smtClean="0">
              <a:solidFill>
                <a:schemeClr val="bg1"/>
              </a:solidFill>
            </a:endParaRPr>
          </a:p>
          <a:p>
            <a:pPr marL="109538" indent="0" algn="ctr" eaLnBrk="1" hangingPunct="1">
              <a:buFont typeface="Wingdings 3" pitchFamily="18" charset="2"/>
              <a:buNone/>
            </a:pPr>
            <a:endParaRPr lang="en-SG" altLang="ja-JP" sz="2200" smtClean="0">
              <a:solidFill>
                <a:schemeClr val="bg1"/>
              </a:solidFill>
            </a:endParaRPr>
          </a:p>
          <a:p>
            <a:pPr marL="109538" indent="0" algn="ctr" eaLnBrk="1" hangingPunct="1">
              <a:buFont typeface="Wingdings 3" pitchFamily="18" charset="2"/>
              <a:buNone/>
            </a:pPr>
            <a:r>
              <a:rPr lang="en-SG" altLang="ja-JP" sz="2200" smtClean="0">
                <a:solidFill>
                  <a:schemeClr val="bg1"/>
                </a:solidFill>
              </a:rPr>
              <a:t>“Ports, like flags, compete on quality of service,” </a:t>
            </a:r>
          </a:p>
          <a:p>
            <a:pPr marL="109538" indent="0" algn="ctr" eaLnBrk="1" hangingPunct="1">
              <a:buFont typeface="Wingdings 3" pitchFamily="18" charset="2"/>
              <a:buNone/>
            </a:pPr>
            <a:r>
              <a:rPr lang="en-SG" altLang="ja-JP" sz="2200" smtClean="0">
                <a:solidFill>
                  <a:srgbClr val="FF0000"/>
                </a:solidFill>
              </a:rPr>
              <a:t>regulation, institutions and courts</a:t>
            </a:r>
          </a:p>
          <a:p>
            <a:pPr marL="109538" indent="0" eaLnBrk="1" hangingPunct="1">
              <a:buFont typeface="Wingdings 3" pitchFamily="18" charset="2"/>
              <a:buNone/>
            </a:pPr>
            <a:endParaRPr lang="en-GB" altLang="ja-JP" sz="1800" smtClean="0">
              <a:solidFill>
                <a:schemeClr val="bg1"/>
              </a:solidFill>
            </a:endParaRPr>
          </a:p>
        </p:txBody>
      </p:sp>
      <p:sp>
        <p:nvSpPr>
          <p:cNvPr id="2" name="TextBox 1"/>
          <p:cNvSpPr txBox="1">
            <a:spLocks noChangeArrowheads="1"/>
          </p:cNvSpPr>
          <p:nvPr/>
        </p:nvSpPr>
        <p:spPr bwMode="auto">
          <a:xfrm>
            <a:off x="107950" y="188913"/>
            <a:ext cx="8928100" cy="830262"/>
          </a:xfrm>
          <a:prstGeom prst="rect">
            <a:avLst/>
          </a:prstGeom>
          <a:noFill/>
          <a:ln w="19050">
            <a:solidFill>
              <a:srgbClr val="0070C0"/>
            </a:solidFill>
            <a:miter lim="800000"/>
            <a:headEnd/>
            <a:tailEnd/>
          </a:ln>
        </p:spPr>
        <p:txBody>
          <a:bodyPr>
            <a:spAutoFit/>
          </a:bodyPr>
          <a:lstStyle/>
          <a:p>
            <a:pPr algn="ctr"/>
            <a:r>
              <a:rPr kumimoji="0" lang="en-GB" altLang="ja-JP" sz="2400">
                <a:solidFill>
                  <a:srgbClr val="FFFFFF"/>
                </a:solidFill>
                <a:latin typeface="Lucida Sans Unicode" pitchFamily="34" charset="0"/>
              </a:rPr>
              <a:t>Alternative Story</a:t>
            </a:r>
          </a:p>
          <a:p>
            <a:pPr algn="ctr"/>
            <a:r>
              <a:rPr kumimoji="0" lang="en-GB" altLang="ja-JP" sz="2400">
                <a:solidFill>
                  <a:srgbClr val="FF0000"/>
                </a:solidFill>
                <a:latin typeface="Lucida Sans Unicode" pitchFamily="34" charset="0"/>
              </a:rPr>
              <a:t>Regulatory Competition </a:t>
            </a:r>
            <a:endParaRPr kumimoji="0" lang="en-SG" altLang="ja-JP" sz="2400">
              <a:solidFill>
                <a:srgbClr val="FF0000"/>
              </a:solidFill>
              <a:latin typeface="Lucida Sans Unicode"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40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fade">
                                      <p:cBhvr>
                                        <p:cTn id="15" dur="4000"/>
                                        <p:tgtEl>
                                          <p:spTgt spid="6">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fade">
                                      <p:cBhvr>
                                        <p:cTn id="18" dur="4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107950" y="1196975"/>
            <a:ext cx="8785225" cy="1223963"/>
          </a:xfrm>
        </p:spPr>
        <p:txBody>
          <a:bodyPr/>
          <a:lstStyle/>
          <a:p>
            <a:pPr marL="109538" indent="0" algn="ctr" eaLnBrk="1" hangingPunct="1">
              <a:buFont typeface="Wingdings 3" pitchFamily="18" charset="2"/>
              <a:buNone/>
            </a:pPr>
            <a:r>
              <a:rPr lang="en-SG" altLang="ja-JP" sz="2000" smtClean="0">
                <a:solidFill>
                  <a:schemeClr val="bg1"/>
                </a:solidFill>
              </a:rPr>
              <a:t>Clear and effective regimes for dealing with the liquidation process</a:t>
            </a:r>
            <a:endParaRPr lang="en-GB" altLang="ja-JP" sz="2000" smtClean="0">
              <a:solidFill>
                <a:schemeClr val="bg1"/>
              </a:solidFill>
            </a:endParaRPr>
          </a:p>
        </p:txBody>
      </p:sp>
      <p:sp>
        <p:nvSpPr>
          <p:cNvPr id="2" name="TextBox 1"/>
          <p:cNvSpPr txBox="1">
            <a:spLocks noChangeArrowheads="1"/>
          </p:cNvSpPr>
          <p:nvPr/>
        </p:nvSpPr>
        <p:spPr bwMode="auto">
          <a:xfrm>
            <a:off x="107950" y="188913"/>
            <a:ext cx="8928100" cy="461962"/>
          </a:xfrm>
          <a:prstGeom prst="rect">
            <a:avLst/>
          </a:prstGeom>
          <a:noFill/>
          <a:ln w="19050">
            <a:solidFill>
              <a:srgbClr val="0070C0"/>
            </a:solidFill>
            <a:miter lim="800000"/>
            <a:headEnd/>
            <a:tailEnd/>
          </a:ln>
        </p:spPr>
        <p:txBody>
          <a:bodyPr>
            <a:spAutoFit/>
          </a:bodyPr>
          <a:lstStyle/>
          <a:p>
            <a:pPr algn="ctr"/>
            <a:r>
              <a:rPr kumimoji="0" lang="en-SG" altLang="ja-JP" sz="2400">
                <a:solidFill>
                  <a:schemeClr val="bg1"/>
                </a:solidFill>
                <a:latin typeface="Lucida Sans Unicode" pitchFamily="34" charset="0"/>
              </a:rPr>
              <a:t>Delaware of the Sea? </a:t>
            </a:r>
          </a:p>
        </p:txBody>
      </p:sp>
      <p:graphicFrame>
        <p:nvGraphicFramePr>
          <p:cNvPr id="11" name="Table 10"/>
          <p:cNvGraphicFramePr>
            <a:graphicFrameLocks noGrp="1"/>
          </p:cNvGraphicFramePr>
          <p:nvPr/>
        </p:nvGraphicFramePr>
        <p:xfrm>
          <a:off x="323850" y="1989138"/>
          <a:ext cx="8569325" cy="4319587"/>
        </p:xfrm>
        <a:graphic>
          <a:graphicData uri="http://schemas.openxmlformats.org/drawingml/2006/table">
            <a:tbl>
              <a:tblPr firstRow="1" firstCol="1" bandRow="1"/>
              <a:tblGrid>
                <a:gridCol w="4284476"/>
                <a:gridCol w="4284476"/>
              </a:tblGrid>
              <a:tr h="617211">
                <a:tc>
                  <a:txBody>
                    <a:bodyPr/>
                    <a:lstStyle/>
                    <a:p>
                      <a:pPr marL="0" marR="0">
                        <a:lnSpc>
                          <a:spcPct val="107000"/>
                        </a:lnSpc>
                        <a:spcBef>
                          <a:spcPts val="0"/>
                        </a:spcBef>
                        <a:spcAft>
                          <a:spcPts val="0"/>
                        </a:spcAft>
                      </a:pPr>
                      <a:r>
                        <a:rPr lang="en-SG" sz="2000" b="1"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Arrest specialized ports </a:t>
                      </a:r>
                      <a:endParaRPr lang="en-US"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c>
                  <a:txBody>
                    <a:bodyPr/>
                    <a:lstStyle/>
                    <a:p>
                      <a:pPr marL="0" marR="0">
                        <a:lnSpc>
                          <a:spcPct val="107000"/>
                        </a:lnSpc>
                        <a:spcBef>
                          <a:spcPts val="0"/>
                        </a:spcBef>
                        <a:spcAft>
                          <a:spcPts val="0"/>
                        </a:spcAft>
                      </a:pPr>
                      <a:r>
                        <a:rPr lang="en-SG" sz="2000" b="1"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Other High Volume Port Jurisdictions </a:t>
                      </a:r>
                      <a:endParaRPr lang="en-US"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9050" cap="flat" cmpd="sng" algn="ctr">
                      <a:solidFill>
                        <a:srgbClr val="666666"/>
                      </a:solidFill>
                      <a:prstDash val="solid"/>
                      <a:round/>
                      <a:headEnd type="none" w="med" len="med"/>
                      <a:tailEnd type="none" w="med" len="med"/>
                    </a:lnB>
                  </a:tcPr>
                </a:tc>
              </a:tr>
              <a:tr h="617211">
                <a:tc>
                  <a:txBody>
                    <a:bodyPr/>
                    <a:lstStyle/>
                    <a:p>
                      <a:pPr marL="0" marR="0">
                        <a:lnSpc>
                          <a:spcPct val="107000"/>
                        </a:lnSpc>
                        <a:spcBef>
                          <a:spcPts val="0"/>
                        </a:spcBef>
                        <a:spcAft>
                          <a:spcPts val="0"/>
                        </a:spcAft>
                      </a:pPr>
                      <a:r>
                        <a:rPr lang="en-SG"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Gibraltar </a:t>
                      </a:r>
                      <a:endParaRPr lang="en-US"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SG"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China</a:t>
                      </a:r>
                      <a:endParaRPr lang="en-US"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9050" cap="flat" cmpd="sng" algn="ctr">
                      <a:solidFill>
                        <a:srgbClr val="666666"/>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B0F0"/>
                    </a:solidFill>
                  </a:tcPr>
                </a:tc>
              </a:tr>
              <a:tr h="617211">
                <a:tc>
                  <a:txBody>
                    <a:bodyPr/>
                    <a:lstStyle/>
                    <a:p>
                      <a:pPr marL="0" marR="0">
                        <a:lnSpc>
                          <a:spcPct val="107000"/>
                        </a:lnSpc>
                        <a:spcBef>
                          <a:spcPts val="0"/>
                        </a:spcBef>
                        <a:spcAft>
                          <a:spcPts val="0"/>
                        </a:spcAft>
                      </a:pPr>
                      <a:r>
                        <a:rPr lang="en-SG"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Singapore </a:t>
                      </a:r>
                      <a:endParaRPr lang="en-US"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SG"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USA</a:t>
                      </a:r>
                      <a:endParaRPr lang="en-US"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B0F0"/>
                    </a:solidFill>
                  </a:tcPr>
                </a:tc>
              </a:tr>
              <a:tr h="617211">
                <a:tc>
                  <a:txBody>
                    <a:bodyPr/>
                    <a:lstStyle/>
                    <a:p>
                      <a:pPr marL="0" marR="0">
                        <a:lnSpc>
                          <a:spcPct val="107000"/>
                        </a:lnSpc>
                        <a:spcBef>
                          <a:spcPts val="0"/>
                        </a:spcBef>
                        <a:spcAft>
                          <a:spcPts val="0"/>
                        </a:spcAft>
                      </a:pPr>
                      <a:r>
                        <a:rPr lang="en-SG"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Hong Kong</a:t>
                      </a:r>
                      <a:endParaRPr lang="en-US"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SG"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Japan</a:t>
                      </a:r>
                      <a:endParaRPr lang="en-US"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B0F0"/>
                    </a:solidFill>
                  </a:tcPr>
                </a:tc>
              </a:tr>
              <a:tr h="617211">
                <a:tc>
                  <a:txBody>
                    <a:bodyPr/>
                    <a:lstStyle/>
                    <a:p>
                      <a:pPr marL="0" marR="0">
                        <a:lnSpc>
                          <a:spcPct val="107000"/>
                        </a:lnSpc>
                        <a:spcBef>
                          <a:spcPts val="0"/>
                        </a:spcBef>
                        <a:spcAft>
                          <a:spcPts val="0"/>
                        </a:spcAft>
                      </a:pPr>
                      <a:r>
                        <a:rPr lang="en-SG"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Netherlands</a:t>
                      </a:r>
                      <a:endParaRPr lang="en-US"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SG"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Germany </a:t>
                      </a:r>
                      <a:endParaRPr lang="en-US"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B0F0"/>
                    </a:solidFill>
                  </a:tcPr>
                </a:tc>
              </a:tr>
              <a:tr h="617211">
                <a:tc>
                  <a:txBody>
                    <a:bodyPr/>
                    <a:lstStyle/>
                    <a:p>
                      <a:pPr marL="0" marR="0">
                        <a:lnSpc>
                          <a:spcPct val="107000"/>
                        </a:lnSpc>
                        <a:spcBef>
                          <a:spcPts val="0"/>
                        </a:spcBef>
                        <a:spcAft>
                          <a:spcPts val="0"/>
                        </a:spcAft>
                      </a:pPr>
                      <a:r>
                        <a:rPr lang="en-SG"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South Africa </a:t>
                      </a:r>
                      <a:endParaRPr lang="en-US"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SG"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South Korea </a:t>
                      </a:r>
                      <a:endParaRPr lang="en-US"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B0F0"/>
                    </a:solidFill>
                  </a:tcPr>
                </a:tc>
              </a:tr>
              <a:tr h="617211">
                <a:tc>
                  <a:txBody>
                    <a:bodyPr/>
                    <a:lstStyle/>
                    <a:p>
                      <a:pPr marL="0" marR="0">
                        <a:lnSpc>
                          <a:spcPct val="107000"/>
                        </a:lnSpc>
                        <a:spcBef>
                          <a:spcPts val="0"/>
                        </a:spcBef>
                        <a:spcAft>
                          <a:spcPts val="0"/>
                        </a:spcAft>
                      </a:pPr>
                      <a:r>
                        <a:rPr lang="en-SG"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UK</a:t>
                      </a:r>
                      <a:endParaRPr lang="en-US"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FF0000"/>
                    </a:solidFill>
                  </a:tcPr>
                </a:tc>
                <a:tc>
                  <a:txBody>
                    <a:bodyPr/>
                    <a:lstStyle/>
                    <a:p>
                      <a:pPr marL="0" marR="0">
                        <a:lnSpc>
                          <a:spcPct val="107000"/>
                        </a:lnSpc>
                        <a:spcBef>
                          <a:spcPts val="0"/>
                        </a:spcBef>
                        <a:spcAft>
                          <a:spcPts val="0"/>
                        </a:spcAft>
                      </a:pPr>
                      <a:r>
                        <a:rPr lang="en-SG"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Australia</a:t>
                      </a:r>
                      <a:endParaRPr lang="en-US" sz="20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solidFill>
                      <a:srgbClr val="00B0F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1986" name="Content Placeholder 5"/>
          <p:cNvSpPr>
            <a:spLocks noGrp="1"/>
          </p:cNvSpPr>
          <p:nvPr>
            <p:ph idx="1"/>
          </p:nvPr>
        </p:nvSpPr>
        <p:spPr>
          <a:xfrm>
            <a:off x="107950" y="1196975"/>
            <a:ext cx="8785225" cy="4881563"/>
          </a:xfrm>
        </p:spPr>
        <p:txBody>
          <a:bodyPr/>
          <a:lstStyle/>
          <a:p>
            <a:pPr marL="109538" indent="0" eaLnBrk="1" hangingPunct="1">
              <a:buFont typeface="Wingdings 3" pitchFamily="18" charset="2"/>
              <a:buNone/>
            </a:pPr>
            <a:endParaRPr lang="en-GB" altLang="ja-JP" sz="1800" smtClean="0">
              <a:solidFill>
                <a:schemeClr val="bg1"/>
              </a:solidFill>
            </a:endParaRPr>
          </a:p>
          <a:p>
            <a:pPr marL="109538" indent="0" eaLnBrk="1" hangingPunct="1">
              <a:buFont typeface="Wingdings 3" pitchFamily="18" charset="2"/>
              <a:buNone/>
            </a:pPr>
            <a:endParaRPr lang="en-GB" altLang="ja-JP" sz="1800" smtClean="0">
              <a:solidFill>
                <a:schemeClr val="bg1"/>
              </a:solidFill>
            </a:endParaRPr>
          </a:p>
        </p:txBody>
      </p:sp>
      <p:sp>
        <p:nvSpPr>
          <p:cNvPr id="2" name="TextBox 1"/>
          <p:cNvSpPr txBox="1">
            <a:spLocks noChangeArrowheads="1"/>
          </p:cNvSpPr>
          <p:nvPr/>
        </p:nvSpPr>
        <p:spPr bwMode="auto">
          <a:xfrm>
            <a:off x="107950" y="188913"/>
            <a:ext cx="8928100" cy="461962"/>
          </a:xfrm>
          <a:prstGeom prst="rect">
            <a:avLst/>
          </a:prstGeom>
          <a:noFill/>
          <a:ln w="19050">
            <a:solidFill>
              <a:srgbClr val="0070C0"/>
            </a:solidFill>
            <a:miter lim="800000"/>
            <a:headEnd/>
            <a:tailEnd/>
          </a:ln>
        </p:spPr>
        <p:txBody>
          <a:bodyPr>
            <a:spAutoFit/>
          </a:bodyPr>
          <a:lstStyle/>
          <a:p>
            <a:pPr algn="ctr"/>
            <a:r>
              <a:rPr kumimoji="0" lang="en-SG" altLang="ja-JP" sz="2400">
                <a:solidFill>
                  <a:srgbClr val="FFFFFF"/>
                </a:solidFill>
                <a:latin typeface="Lucida Sans Unicode" pitchFamily="34" charset="0"/>
              </a:rPr>
              <a:t>Delaware of the Sea? </a:t>
            </a:r>
          </a:p>
        </p:txBody>
      </p:sp>
      <p:sp>
        <p:nvSpPr>
          <p:cNvPr id="3" name="Rectangle 2"/>
          <p:cNvSpPr/>
          <p:nvPr/>
        </p:nvSpPr>
        <p:spPr>
          <a:xfrm>
            <a:off x="179388" y="1077913"/>
            <a:ext cx="8785225" cy="420687"/>
          </a:xfrm>
          <a:prstGeom prst="rect">
            <a:avLst/>
          </a:prstGeom>
        </p:spPr>
        <p:txBody>
          <a:bodyPr>
            <a:spAutoFit/>
          </a:bodyPr>
          <a:lstStyle/>
          <a:p>
            <a:pPr algn="ctr">
              <a:lnSpc>
                <a:spcPct val="107000"/>
              </a:lnSpc>
              <a:spcBef>
                <a:spcPts val="0"/>
              </a:spcBef>
              <a:spcAft>
                <a:spcPts val="800"/>
              </a:spcAft>
              <a:defRPr/>
            </a:pPr>
            <a:r>
              <a:rPr lang="en-SG" sz="2000" dirty="0">
                <a:solidFill>
                  <a:schemeClr val="bg1"/>
                </a:solidFill>
                <a:latin typeface="+mj-lt"/>
                <a:ea typeface="Calibri" panose="020F0502020204030204" pitchFamily="34" charset="0"/>
                <a:cs typeface="Times New Roman" panose="02020603050405020304" pitchFamily="18" charset="0"/>
              </a:rPr>
              <a:t>Clear and effective regime for dealing with registering property rights</a:t>
            </a:r>
            <a:endParaRPr lang="en-US" sz="2000" dirty="0">
              <a:solidFill>
                <a:schemeClr val="bg1"/>
              </a:solidFill>
              <a:latin typeface="+mj-l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blip>
          <a:stretch>
            <a:fillRect/>
          </a:stretch>
        </p:blipFill>
        <p:spPr>
          <a:xfrm>
            <a:off x="1331640" y="1767649"/>
            <a:ext cx="6624736" cy="4705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7950" y="188913"/>
            <a:ext cx="8928100" cy="461962"/>
          </a:xfrm>
          <a:prstGeom prst="rect">
            <a:avLst/>
          </a:prstGeom>
          <a:noFill/>
          <a:ln w="19050">
            <a:solidFill>
              <a:srgbClr val="0070C0"/>
            </a:solidFill>
            <a:miter lim="800000"/>
            <a:headEnd/>
            <a:tailEnd/>
          </a:ln>
        </p:spPr>
        <p:txBody>
          <a:bodyPr>
            <a:spAutoFit/>
          </a:bodyPr>
          <a:lstStyle/>
          <a:p>
            <a:pPr algn="ctr"/>
            <a:r>
              <a:rPr kumimoji="0" lang="en-SG" altLang="ja-JP" sz="2400">
                <a:solidFill>
                  <a:srgbClr val="FFFFFF"/>
                </a:solidFill>
                <a:latin typeface="Lucida Sans Unicode" pitchFamily="34" charset="0"/>
              </a:rPr>
              <a:t>The Importance of the Shadow of the Courts </a:t>
            </a:r>
          </a:p>
        </p:txBody>
      </p:sp>
      <p:pic>
        <p:nvPicPr>
          <p:cNvPr id="5" name="Picture 4"/>
          <p:cNvPicPr>
            <a:picLocks noChangeAspect="1"/>
          </p:cNvPicPr>
          <p:nvPr/>
        </p:nvPicPr>
        <p:blipFill>
          <a:blip r:embed="rId3" cstate="print">
            <a:extLst/>
          </a:blip>
          <a:stretch>
            <a:fillRect/>
          </a:stretch>
        </p:blipFill>
        <p:spPr>
          <a:xfrm>
            <a:off x="539552" y="1196752"/>
            <a:ext cx="8280920" cy="51388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6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152400" y="765175"/>
            <a:ext cx="8785225" cy="4881563"/>
          </a:xfrm>
        </p:spPr>
        <p:txBody>
          <a:bodyPr/>
          <a:lstStyle/>
          <a:p>
            <a:pPr marL="109538" indent="0" eaLnBrk="1" hangingPunct="1">
              <a:buFont typeface="Wingdings 3" pitchFamily="18" charset="2"/>
              <a:buNone/>
            </a:pPr>
            <a:endParaRPr lang="en-SG" altLang="ja-JP" sz="1800" smtClean="0">
              <a:solidFill>
                <a:schemeClr val="bg1"/>
              </a:solidFill>
            </a:endParaRPr>
          </a:p>
          <a:p>
            <a:pPr marL="109538" indent="0" eaLnBrk="1" hangingPunct="1">
              <a:buFont typeface="Wingdings 3" pitchFamily="18" charset="2"/>
              <a:buNone/>
            </a:pPr>
            <a:endParaRPr lang="en-SG" altLang="ja-JP" sz="1800" smtClean="0">
              <a:solidFill>
                <a:schemeClr val="bg1"/>
              </a:solidFill>
            </a:endParaRPr>
          </a:p>
          <a:p>
            <a:pPr marL="109538" indent="0" eaLnBrk="1" hangingPunct="1">
              <a:buFont typeface="Wingdings 3" pitchFamily="18" charset="2"/>
              <a:buNone/>
            </a:pPr>
            <a:endParaRPr lang="en-SG" altLang="ja-JP" sz="2400" smtClean="0">
              <a:solidFill>
                <a:schemeClr val="bg1"/>
              </a:solidFill>
            </a:endParaRPr>
          </a:p>
          <a:p>
            <a:pPr marL="109538" indent="0" algn="just" eaLnBrk="1" hangingPunct="1">
              <a:buFont typeface="Wingdings 3" pitchFamily="18" charset="2"/>
              <a:buNone/>
            </a:pPr>
            <a:r>
              <a:rPr lang="en-SG" altLang="ja-JP" sz="2400" smtClean="0">
                <a:solidFill>
                  <a:schemeClr val="bg1"/>
                </a:solidFill>
              </a:rPr>
              <a:t>“</a:t>
            </a:r>
            <a:r>
              <a:rPr lang="en-SG" altLang="ja-JP" sz="2000" smtClean="0">
                <a:solidFill>
                  <a:schemeClr val="bg1"/>
                </a:solidFill>
              </a:rPr>
              <a:t>Creditors of shipping companies rely on maritime courts to arrest ships, in the event of default, and auction them in a timely and cost effective manner. Thus, there is an important role of enforcement for the courts”, </a:t>
            </a:r>
            <a:r>
              <a:rPr lang="en-SG" altLang="ja-JP" sz="2000" smtClean="0">
                <a:solidFill>
                  <a:srgbClr val="FF0000"/>
                </a:solidFill>
              </a:rPr>
              <a:t>which serves as the linchpin for the entire maritime bankruptcy system</a:t>
            </a:r>
          </a:p>
        </p:txBody>
      </p:sp>
      <p:sp>
        <p:nvSpPr>
          <p:cNvPr id="2" name="TextBox 1"/>
          <p:cNvSpPr txBox="1">
            <a:spLocks noChangeArrowheads="1"/>
          </p:cNvSpPr>
          <p:nvPr/>
        </p:nvSpPr>
        <p:spPr bwMode="auto">
          <a:xfrm>
            <a:off x="107950" y="188913"/>
            <a:ext cx="8928100" cy="461962"/>
          </a:xfrm>
          <a:prstGeom prst="rect">
            <a:avLst/>
          </a:prstGeom>
          <a:noFill/>
          <a:ln w="19050">
            <a:solidFill>
              <a:srgbClr val="0070C0"/>
            </a:solidFill>
            <a:miter lim="800000"/>
            <a:headEnd/>
            <a:tailEnd/>
          </a:ln>
        </p:spPr>
        <p:txBody>
          <a:bodyPr>
            <a:spAutoFit/>
          </a:bodyPr>
          <a:lstStyle/>
          <a:p>
            <a:pPr algn="ctr"/>
            <a:r>
              <a:rPr kumimoji="0" lang="en-SG" altLang="ja-JP" sz="2400">
                <a:solidFill>
                  <a:srgbClr val="FFFFFF"/>
                </a:solidFill>
                <a:latin typeface="Lucida Sans Unicode" pitchFamily="34" charset="0"/>
              </a:rPr>
              <a:t>The Importance of the Shadow of the Courts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3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196975"/>
            <a:ext cx="9109075" cy="4881563"/>
          </a:xfrm>
        </p:spPr>
        <p:txBody>
          <a:bodyPr>
            <a:normAutofit/>
          </a:bodyPr>
          <a:lstStyle/>
          <a:p>
            <a:pPr marL="566738" indent="-457200" eaLnBrk="1" hangingPunct="1">
              <a:buClr>
                <a:schemeClr val="bg1"/>
              </a:buClr>
              <a:buSzPct val="100000"/>
              <a:buFont typeface="Wingdings 3" pitchFamily="18" charset="2"/>
              <a:buAutoNum type="arabicParenBoth"/>
              <a:defRPr/>
            </a:pPr>
            <a:r>
              <a:rPr lang="en-SG" altLang="ja-JP" sz="2000" dirty="0" smtClean="0">
                <a:solidFill>
                  <a:schemeClr val="bg1"/>
                </a:solidFill>
                <a:latin typeface="+mj-lt"/>
              </a:rPr>
              <a:t>How </a:t>
            </a:r>
            <a:r>
              <a:rPr lang="en-SG" altLang="ja-JP" sz="2000" dirty="0">
                <a:solidFill>
                  <a:schemeClr val="bg1"/>
                </a:solidFill>
                <a:latin typeface="+mj-lt"/>
              </a:rPr>
              <a:t>are unsecured creditors </a:t>
            </a:r>
            <a:r>
              <a:rPr lang="en-SG" altLang="ja-JP" sz="2000" dirty="0" smtClean="0">
                <a:solidFill>
                  <a:schemeClr val="bg1"/>
                </a:solidFill>
                <a:latin typeface="+mj-lt"/>
              </a:rPr>
              <a:t>protected?</a:t>
            </a:r>
            <a:endParaRPr lang="en-SG" altLang="ja-JP" sz="2000" dirty="0">
              <a:solidFill>
                <a:schemeClr val="bg1"/>
              </a:solidFill>
              <a:latin typeface="+mj-lt"/>
            </a:endParaRPr>
          </a:p>
          <a:p>
            <a:pPr marL="566738" indent="-457200" eaLnBrk="1" hangingPunct="1">
              <a:buClr>
                <a:schemeClr val="bg1"/>
              </a:buClr>
              <a:buSzPct val="100000"/>
              <a:buFont typeface="Wingdings 3" pitchFamily="18" charset="2"/>
              <a:buAutoNum type="arabicParenBoth"/>
              <a:defRPr/>
            </a:pPr>
            <a:endParaRPr lang="en-SG" sz="2000" dirty="0">
              <a:solidFill>
                <a:schemeClr val="bg1"/>
              </a:solidFill>
              <a:latin typeface="+mj-lt"/>
              <a:ea typeface="Calibri" panose="020F0502020204030204" pitchFamily="34" charset="0"/>
              <a:cs typeface="Times New Roman" panose="02020603050405020304" pitchFamily="18" charset="0"/>
            </a:endParaRPr>
          </a:p>
          <a:p>
            <a:pPr marL="566738" indent="-457200" eaLnBrk="1" hangingPunct="1">
              <a:buClr>
                <a:schemeClr val="bg1"/>
              </a:buClr>
              <a:buSzPct val="100000"/>
              <a:buFont typeface="Wingdings 3" pitchFamily="18" charset="2"/>
              <a:buAutoNum type="arabicParenBoth"/>
              <a:defRPr/>
            </a:pPr>
            <a:r>
              <a:rPr lang="en-SG" sz="2000" dirty="0">
                <a:solidFill>
                  <a:schemeClr val="bg1"/>
                </a:solidFill>
                <a:latin typeface="+mj-lt"/>
                <a:ea typeface="Calibri" panose="020F0502020204030204" pitchFamily="34" charset="0"/>
                <a:cs typeface="Times New Roman" panose="02020603050405020304" pitchFamily="18" charset="0"/>
              </a:rPr>
              <a:t>W</a:t>
            </a:r>
            <a:r>
              <a:rPr lang="en-SG" sz="2000" dirty="0" smtClean="0">
                <a:solidFill>
                  <a:schemeClr val="bg1"/>
                </a:solidFill>
                <a:latin typeface="+mj-lt"/>
                <a:ea typeface="Calibri" panose="020F0502020204030204" pitchFamily="34" charset="0"/>
                <a:cs typeface="Times New Roman" panose="02020603050405020304" pitchFamily="18" charset="0"/>
              </a:rPr>
              <a:t>as there a </a:t>
            </a:r>
            <a:r>
              <a:rPr lang="en-SG" sz="2000" dirty="0">
                <a:solidFill>
                  <a:schemeClr val="bg1"/>
                </a:solidFill>
                <a:latin typeface="+mj-lt"/>
                <a:ea typeface="Calibri" panose="020F0502020204030204" pitchFamily="34" charset="0"/>
                <a:cs typeface="Times New Roman" panose="02020603050405020304" pitchFamily="18" charset="0"/>
              </a:rPr>
              <a:t>greater fire sale </a:t>
            </a:r>
            <a:r>
              <a:rPr lang="en-SG" sz="2000" dirty="0" smtClean="0">
                <a:solidFill>
                  <a:schemeClr val="bg1"/>
                </a:solidFill>
                <a:latin typeface="+mj-lt"/>
                <a:ea typeface="Calibri" panose="020F0502020204030204" pitchFamily="34" charset="0"/>
                <a:cs typeface="Times New Roman" panose="02020603050405020304" pitchFamily="18" charset="0"/>
              </a:rPr>
              <a:t>discount during periods of recession? </a:t>
            </a:r>
          </a:p>
          <a:p>
            <a:pPr marL="566738" indent="-457200" eaLnBrk="1" hangingPunct="1">
              <a:buClr>
                <a:schemeClr val="bg1"/>
              </a:buClr>
              <a:buSzPct val="100000"/>
              <a:buFont typeface="Wingdings 3" pitchFamily="18" charset="2"/>
              <a:buAutoNum type="arabicParenBoth"/>
              <a:defRPr/>
            </a:pPr>
            <a:endParaRPr lang="en-SG" sz="2000" dirty="0">
              <a:solidFill>
                <a:schemeClr val="bg1"/>
              </a:solidFill>
              <a:latin typeface="+mj-lt"/>
              <a:ea typeface="Calibri" panose="020F0502020204030204" pitchFamily="34" charset="0"/>
              <a:cs typeface="Times New Roman" panose="02020603050405020304" pitchFamily="18" charset="0"/>
            </a:endParaRPr>
          </a:p>
          <a:p>
            <a:pPr marL="566738" indent="-457200" eaLnBrk="1" hangingPunct="1">
              <a:buClr>
                <a:schemeClr val="bg1"/>
              </a:buClr>
              <a:buSzPct val="100000"/>
              <a:buFont typeface="Wingdings 3" pitchFamily="18" charset="2"/>
              <a:buAutoNum type="arabicParenBoth"/>
              <a:defRPr/>
            </a:pPr>
            <a:r>
              <a:rPr lang="en-SG" sz="2000" dirty="0" smtClean="0">
                <a:solidFill>
                  <a:schemeClr val="bg1"/>
                </a:solidFill>
                <a:latin typeface="+mj-lt"/>
                <a:ea typeface="Calibri" panose="020F0502020204030204" pitchFamily="34" charset="0"/>
                <a:cs typeface="Times New Roman" panose="02020603050405020304" pitchFamily="18" charset="0"/>
              </a:rPr>
              <a:t>What </a:t>
            </a:r>
            <a:r>
              <a:rPr lang="en-SG" sz="2000" dirty="0">
                <a:solidFill>
                  <a:schemeClr val="bg1"/>
                </a:solidFill>
                <a:latin typeface="+mj-lt"/>
                <a:ea typeface="Calibri" panose="020F0502020204030204" pitchFamily="34" charset="0"/>
                <a:cs typeface="Times New Roman" panose="02020603050405020304" pitchFamily="18" charset="0"/>
              </a:rPr>
              <a:t>impact </a:t>
            </a:r>
            <a:r>
              <a:rPr lang="en-SG" sz="2000" dirty="0" smtClean="0">
                <a:solidFill>
                  <a:schemeClr val="bg1"/>
                </a:solidFill>
                <a:latin typeface="+mj-lt"/>
                <a:ea typeface="Calibri" panose="020F0502020204030204" pitchFamily="34" charset="0"/>
                <a:cs typeface="Times New Roman" panose="02020603050405020304" pitchFamily="18" charset="0"/>
              </a:rPr>
              <a:t>does the role of the Admiralty Court in the UK (and other jurisdictions) have in </a:t>
            </a:r>
            <a:r>
              <a:rPr lang="en-SG" sz="2000" dirty="0">
                <a:solidFill>
                  <a:schemeClr val="bg1"/>
                </a:solidFill>
                <a:latin typeface="+mj-lt"/>
                <a:ea typeface="Calibri" panose="020F0502020204030204" pitchFamily="34" charset="0"/>
                <a:cs typeface="Times New Roman" panose="02020603050405020304" pitchFamily="18" charset="0"/>
              </a:rPr>
              <a:t>determining </a:t>
            </a:r>
            <a:r>
              <a:rPr lang="en-SG" sz="2000" dirty="0" smtClean="0">
                <a:solidFill>
                  <a:schemeClr val="bg1"/>
                </a:solidFill>
                <a:latin typeface="+mj-lt"/>
                <a:ea typeface="Calibri" panose="020F0502020204030204" pitchFamily="34" charset="0"/>
                <a:cs typeface="Times New Roman" panose="02020603050405020304" pitchFamily="18" charset="0"/>
              </a:rPr>
              <a:t>the </a:t>
            </a:r>
            <a:r>
              <a:rPr lang="en-SG" sz="2000" dirty="0">
                <a:solidFill>
                  <a:schemeClr val="bg1"/>
                </a:solidFill>
                <a:latin typeface="+mj-lt"/>
                <a:ea typeface="Calibri" panose="020F0502020204030204" pitchFamily="34" charset="0"/>
                <a:cs typeface="Times New Roman" panose="02020603050405020304" pitchFamily="18" charset="0"/>
              </a:rPr>
              <a:t>sale price </a:t>
            </a:r>
            <a:r>
              <a:rPr lang="en-SG" sz="2000" dirty="0" smtClean="0">
                <a:solidFill>
                  <a:schemeClr val="bg1"/>
                </a:solidFill>
                <a:latin typeface="+mj-lt"/>
                <a:ea typeface="Calibri" panose="020F0502020204030204" pitchFamily="34" charset="0"/>
                <a:cs typeface="Times New Roman" panose="02020603050405020304" pitchFamily="18" charset="0"/>
              </a:rPr>
              <a:t>of arrested ships (i.e., does the court interfere in the private bargain struck between creditors and third party buyers in determining a  </a:t>
            </a:r>
            <a:r>
              <a:rPr lang="en-SG" sz="2000" dirty="0">
                <a:solidFill>
                  <a:schemeClr val="bg1"/>
                </a:solidFill>
                <a:latin typeface="+mj-lt"/>
                <a:ea typeface="Calibri" panose="020F0502020204030204" pitchFamily="34" charset="0"/>
                <a:cs typeface="Times New Roman" panose="02020603050405020304" pitchFamily="18" charset="0"/>
              </a:rPr>
              <a:t>“fair” </a:t>
            </a:r>
            <a:r>
              <a:rPr lang="en-SG" sz="2000" dirty="0" smtClean="0">
                <a:solidFill>
                  <a:schemeClr val="bg1"/>
                </a:solidFill>
                <a:latin typeface="+mj-lt"/>
                <a:ea typeface="Calibri" panose="020F0502020204030204" pitchFamily="34" charset="0"/>
                <a:cs typeface="Times New Roman" panose="02020603050405020304" pitchFamily="18" charset="0"/>
              </a:rPr>
              <a:t>price)? </a:t>
            </a:r>
            <a:endParaRPr lang="en-US" sz="2000" dirty="0">
              <a:solidFill>
                <a:schemeClr val="bg1"/>
              </a:solidFill>
              <a:latin typeface="+mj-lt"/>
              <a:ea typeface="Calibri" panose="020F0502020204030204" pitchFamily="34" charset="0"/>
              <a:cs typeface="Times New Roman" panose="02020603050405020304" pitchFamily="18" charset="0"/>
            </a:endParaRPr>
          </a:p>
          <a:p>
            <a:pPr marL="109538" indent="0" eaLnBrk="1" hangingPunct="1">
              <a:buClr>
                <a:schemeClr val="bg1"/>
              </a:buClr>
              <a:buSzPct val="100000"/>
              <a:buFont typeface="Wingdings 3" pitchFamily="18" charset="2"/>
              <a:buNone/>
              <a:defRPr/>
            </a:pPr>
            <a:endParaRPr lang="en-US" sz="1800" dirty="0">
              <a:solidFill>
                <a:schemeClr val="bg1"/>
              </a:solidFill>
              <a:latin typeface="+mj-lt"/>
              <a:ea typeface="Calibri" panose="020F0502020204030204" pitchFamily="34" charset="0"/>
              <a:cs typeface="Times New Roman" panose="02020603050405020304" pitchFamily="18" charset="0"/>
            </a:endParaRPr>
          </a:p>
          <a:p>
            <a:pPr marL="109538" indent="0" eaLnBrk="1" hangingPunct="1">
              <a:defRPr/>
            </a:pPr>
            <a:endParaRPr lang="en-US" altLang="ja-JP" sz="1800" dirty="0" smtClean="0">
              <a:solidFill>
                <a:schemeClr val="bg1"/>
              </a:solidFill>
              <a:latin typeface="+mj-lt"/>
            </a:endParaRPr>
          </a:p>
          <a:p>
            <a:pPr marL="109538" indent="0" eaLnBrk="1" hangingPunct="1">
              <a:defRPr/>
            </a:pPr>
            <a:endParaRPr lang="en-US" altLang="ja-JP" sz="1800" dirty="0" smtClean="0">
              <a:solidFill>
                <a:schemeClr val="bg1"/>
              </a:solidFill>
              <a:latin typeface="+mj-lt"/>
            </a:endParaRPr>
          </a:p>
          <a:p>
            <a:pPr marL="109538" indent="0" eaLnBrk="1" hangingPunct="1">
              <a:buFont typeface="Wingdings 3" pitchFamily="18" charset="2"/>
              <a:buNone/>
              <a:defRPr/>
            </a:pPr>
            <a:r>
              <a:rPr lang="en-US" altLang="ja-JP" sz="1800" dirty="0" smtClean="0">
                <a:solidFill>
                  <a:schemeClr val="bg1"/>
                </a:solidFill>
                <a:latin typeface="+mj-lt"/>
              </a:rPr>
              <a:t>    </a:t>
            </a:r>
            <a:endParaRPr lang="en-GB" altLang="ja-JP" sz="1800" dirty="0" smtClean="0">
              <a:solidFill>
                <a:schemeClr val="bg1"/>
              </a:solidFill>
              <a:latin typeface="+mj-lt"/>
            </a:endParaRPr>
          </a:p>
        </p:txBody>
      </p:sp>
      <p:sp>
        <p:nvSpPr>
          <p:cNvPr id="2" name="TextBox 1"/>
          <p:cNvSpPr txBox="1"/>
          <p:nvPr/>
        </p:nvSpPr>
        <p:spPr>
          <a:xfrm>
            <a:off x="107950" y="188913"/>
            <a:ext cx="8928100" cy="461962"/>
          </a:xfrm>
          <a:prstGeom prst="rect">
            <a:avLst/>
          </a:prstGeom>
          <a:noFill/>
          <a:ln w="19050">
            <a:solidFill>
              <a:srgbClr val="0070C0"/>
            </a:solidFill>
          </a:ln>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kumimoji="0" lang="en-GB" altLang="ja-JP" sz="2400" b="1" dirty="0" smtClean="0">
                <a:solidFill>
                  <a:srgbClr val="FF0000"/>
                </a:solidFill>
                <a:effectLst>
                  <a:outerShdw blurRad="38100" dist="38100" dir="2700000" algn="tl">
                    <a:srgbClr val="FFFFFF"/>
                  </a:outerShdw>
                </a:effectLst>
                <a:cs typeface="+mn-cs"/>
              </a:rPr>
              <a:t>  </a:t>
            </a:r>
            <a:r>
              <a:rPr kumimoji="0" lang="en-GB" altLang="ja-JP" sz="2400" dirty="0" smtClean="0">
                <a:solidFill>
                  <a:srgbClr val="FFFFFF"/>
                </a:solidFill>
                <a:cs typeface="+mn-cs"/>
              </a:rPr>
              <a:t>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3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3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3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0178" name="Content Placeholder 5"/>
          <p:cNvSpPr>
            <a:spLocks noGrp="1"/>
          </p:cNvSpPr>
          <p:nvPr>
            <p:ph idx="1"/>
          </p:nvPr>
        </p:nvSpPr>
        <p:spPr>
          <a:xfrm>
            <a:off x="250825" y="981075"/>
            <a:ext cx="8642350" cy="863600"/>
          </a:xfrm>
        </p:spPr>
        <p:txBody>
          <a:bodyPr/>
          <a:lstStyle/>
          <a:p>
            <a:pPr marL="109538" indent="0" eaLnBrk="1" hangingPunct="1">
              <a:buFont typeface="Wingdings 3" pitchFamily="18" charset="2"/>
              <a:buNone/>
            </a:pPr>
            <a:endParaRPr lang="en-US" altLang="ja-JP" sz="1200" smtClean="0">
              <a:solidFill>
                <a:schemeClr val="bg1"/>
              </a:solidFill>
            </a:endParaRPr>
          </a:p>
          <a:p>
            <a:pPr marL="109538" indent="0" eaLnBrk="1" hangingPunct="1"/>
            <a:endParaRPr lang="en-US" altLang="ja-JP" sz="1800" smtClean="0">
              <a:solidFill>
                <a:schemeClr val="bg1"/>
              </a:solidFill>
            </a:endParaRPr>
          </a:p>
          <a:p>
            <a:pPr marL="109538" indent="0" eaLnBrk="1" hangingPunct="1"/>
            <a:endParaRPr lang="en-US" altLang="ja-JP" sz="1800" smtClean="0">
              <a:solidFill>
                <a:schemeClr val="bg1"/>
              </a:solidFill>
            </a:endParaRPr>
          </a:p>
          <a:p>
            <a:pPr marL="109538" indent="0" eaLnBrk="1" hangingPunct="1"/>
            <a:endParaRPr lang="en-US" altLang="ja-JP" sz="1800" smtClean="0">
              <a:solidFill>
                <a:schemeClr val="bg1"/>
              </a:solidFill>
            </a:endParaRPr>
          </a:p>
          <a:p>
            <a:pPr marL="109538" indent="0" eaLnBrk="1" hangingPunct="1"/>
            <a:endParaRPr lang="en-US" altLang="ja-JP" sz="1600" smtClean="0">
              <a:solidFill>
                <a:schemeClr val="bg1"/>
              </a:solidFill>
            </a:endParaRPr>
          </a:p>
          <a:p>
            <a:pPr lvl="1" eaLnBrk="1" hangingPunct="1"/>
            <a:endParaRPr lang="en-US" altLang="ja-JP" sz="1600" smtClean="0">
              <a:solidFill>
                <a:schemeClr val="bg1"/>
              </a:solidFill>
            </a:endParaRPr>
          </a:p>
          <a:p>
            <a:pPr marL="109538" indent="0" eaLnBrk="1" hangingPunct="1"/>
            <a:endParaRPr lang="en-US" altLang="ja-JP" sz="2000" smtClean="0">
              <a:solidFill>
                <a:schemeClr val="bg1"/>
              </a:solidFill>
            </a:endParaRPr>
          </a:p>
          <a:p>
            <a:pPr lvl="1" eaLnBrk="1" hangingPunct="1"/>
            <a:endParaRPr lang="en-US" altLang="ja-JP" sz="1400" smtClean="0">
              <a:solidFill>
                <a:schemeClr val="bg1"/>
              </a:solidFill>
            </a:endParaRPr>
          </a:p>
          <a:p>
            <a:pPr marL="109538" indent="0" algn="ctr" eaLnBrk="1" hangingPunct="1">
              <a:buFont typeface="Wingdings 3" pitchFamily="18" charset="2"/>
              <a:buNone/>
            </a:pPr>
            <a:endParaRPr lang="en-US" altLang="ja-JP" smtClean="0">
              <a:solidFill>
                <a:schemeClr val="bg1"/>
              </a:solidFill>
            </a:endParaRPr>
          </a:p>
        </p:txBody>
      </p:sp>
      <p:sp>
        <p:nvSpPr>
          <p:cNvPr id="2" name="TextBox 1"/>
          <p:cNvSpPr txBox="1"/>
          <p:nvPr/>
        </p:nvSpPr>
        <p:spPr>
          <a:xfrm>
            <a:off x="179388" y="333375"/>
            <a:ext cx="8713787" cy="461963"/>
          </a:xfrm>
          <a:prstGeom prst="rect">
            <a:avLst/>
          </a:prstGeom>
          <a:noFill/>
        </p:spPr>
        <p:txBody>
          <a:bodyPr>
            <a:spAutoFit/>
          </a:bodyPr>
          <a:lstStyle/>
          <a:p>
            <a:pPr algn="ctr" fontAlgn="auto">
              <a:spcBef>
                <a:spcPts val="0"/>
              </a:spcBef>
              <a:spcAft>
                <a:spcPts val="0"/>
              </a:spcAft>
              <a:defRPr/>
            </a:pPr>
            <a:r>
              <a:rPr kumimoji="0" lang="en-GB" sz="2400" b="1" dirty="0">
                <a:solidFill>
                  <a:schemeClr val="bg1"/>
                </a:solidFill>
                <a:effectLst>
                  <a:outerShdw blurRad="38100" dist="38100" dir="2700000" algn="tl">
                    <a:srgbClr val="000000">
                      <a:alpha val="43137"/>
                    </a:srgbClr>
                  </a:outerShdw>
                </a:effectLst>
                <a:latin typeface="+mn-lt"/>
                <a:ea typeface="+mn-ea"/>
                <a:cs typeface="+mn-cs"/>
              </a:rPr>
              <a:t>Thank You </a:t>
            </a:r>
          </a:p>
        </p:txBody>
      </p:sp>
      <p:pic>
        <p:nvPicPr>
          <p:cNvPr id="4" name="Picture 3"/>
          <p:cNvPicPr>
            <a:picLocks noChangeAspect="1"/>
          </p:cNvPicPr>
          <p:nvPr/>
        </p:nvPicPr>
        <p:blipFill>
          <a:blip r:embed="rId2" cstate="print">
            <a:extLst/>
          </a:blip>
          <a:stretch>
            <a:fillRect/>
          </a:stretch>
        </p:blipFill>
        <p:spPr>
          <a:xfrm>
            <a:off x="1115616" y="1340768"/>
            <a:ext cx="6820198" cy="45467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4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6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179388" y="2492375"/>
            <a:ext cx="8713787" cy="461963"/>
          </a:xfrm>
          <a:prstGeom prst="rect">
            <a:avLst/>
          </a:prstGeom>
          <a:noFill/>
        </p:spPr>
        <p:txBody>
          <a:bodyPr>
            <a:spAutoFit/>
          </a:bodyPr>
          <a:lstStyle/>
          <a:p>
            <a:pPr algn="ctr" fontAlgn="auto">
              <a:spcBef>
                <a:spcPts val="0"/>
              </a:spcBef>
              <a:spcAft>
                <a:spcPts val="0"/>
              </a:spcAft>
              <a:defRPr/>
            </a:pPr>
            <a:r>
              <a:rPr kumimoji="0" lang="en-GB" sz="2400" b="1" dirty="0">
                <a:solidFill>
                  <a:schemeClr val="bg1"/>
                </a:solidFill>
                <a:effectLst>
                  <a:outerShdw blurRad="38100" dist="38100" dir="2700000" algn="tl">
                    <a:srgbClr val="000000">
                      <a:alpha val="43137"/>
                    </a:srgbClr>
                  </a:outerShdw>
                </a:effectLst>
                <a:latin typeface="+mn-lt"/>
                <a:ea typeface="+mn-ea"/>
                <a:cs typeface="+mn-cs"/>
              </a:rPr>
              <a:t>Thank You </a:t>
            </a:r>
          </a:p>
        </p:txBody>
      </p:sp>
      <p:pic>
        <p:nvPicPr>
          <p:cNvPr id="3" name="Content Placeholder 2"/>
          <p:cNvPicPr>
            <a:picLocks noGrp="1" noChangeAspect="1"/>
          </p:cNvPicPr>
          <p:nvPr>
            <p:ph idx="1"/>
          </p:nvPr>
        </p:nvPicPr>
        <p:blipFill>
          <a:blip r:embed="rId3"/>
          <a:srcRect/>
          <a:stretch>
            <a:fillRect/>
          </a:stretch>
        </p:blipFill>
        <p:spPr>
          <a:xfrm>
            <a:off x="468313" y="404813"/>
            <a:ext cx="8280400" cy="60658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6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196975"/>
            <a:ext cx="9109075" cy="4881563"/>
          </a:xfrm>
        </p:spPr>
        <p:txBody>
          <a:bodyPr>
            <a:normAutofit/>
          </a:bodyPr>
          <a:lstStyle/>
          <a:p>
            <a:pPr marL="109538" indent="0" eaLnBrk="1" hangingPunct="1">
              <a:buFont typeface="Wingdings 3" pitchFamily="18" charset="2"/>
              <a:buNone/>
              <a:defRPr/>
            </a:pPr>
            <a:endParaRPr lang="en-GB" altLang="ja-JP" sz="1800" dirty="0">
              <a:solidFill>
                <a:schemeClr val="bg1"/>
              </a:solidFill>
            </a:endParaRPr>
          </a:p>
          <a:p>
            <a:pPr marL="109538" indent="0" eaLnBrk="1" hangingPunct="1">
              <a:buFont typeface="Wingdings 3" pitchFamily="18" charset="2"/>
              <a:buNone/>
              <a:defRPr/>
            </a:pPr>
            <a:endParaRPr lang="en-US" altLang="ja-JP" sz="1800" dirty="0" smtClean="0">
              <a:solidFill>
                <a:schemeClr val="bg1"/>
              </a:solidFill>
            </a:endParaRPr>
          </a:p>
          <a:p>
            <a:pPr marL="566738" indent="-457200" eaLnBrk="1" hangingPunct="1">
              <a:buClr>
                <a:schemeClr val="bg1"/>
              </a:buClr>
              <a:buSzPct val="100000"/>
              <a:buFont typeface="Wingdings 3" pitchFamily="18" charset="2"/>
              <a:buAutoNum type="arabicParenBoth"/>
              <a:defRPr/>
            </a:pPr>
            <a:r>
              <a:rPr lang="en-SG" altLang="ja-JP" sz="2100" dirty="0" smtClean="0">
                <a:solidFill>
                  <a:schemeClr val="bg1"/>
                </a:solidFill>
              </a:rPr>
              <a:t>Financial </a:t>
            </a:r>
            <a:r>
              <a:rPr lang="en-SG" altLang="ja-JP" sz="2100" dirty="0">
                <a:solidFill>
                  <a:schemeClr val="bg1"/>
                </a:solidFill>
              </a:rPr>
              <a:t>distress </a:t>
            </a:r>
            <a:r>
              <a:rPr lang="en-SG" altLang="ja-JP" sz="2100" dirty="0" smtClean="0">
                <a:solidFill>
                  <a:schemeClr val="bg1"/>
                </a:solidFill>
              </a:rPr>
              <a:t>is effectively resolved </a:t>
            </a:r>
            <a:r>
              <a:rPr lang="en-SG" altLang="ja-JP" sz="2100" dirty="0">
                <a:solidFill>
                  <a:schemeClr val="bg1"/>
                </a:solidFill>
              </a:rPr>
              <a:t>by way of contract and other private institutional arrangements </a:t>
            </a:r>
            <a:r>
              <a:rPr lang="en-SG" altLang="ja-JP" sz="2100" dirty="0">
                <a:solidFill>
                  <a:srgbClr val="00B0F0"/>
                </a:solidFill>
              </a:rPr>
              <a:t>in </a:t>
            </a:r>
            <a:r>
              <a:rPr lang="en-SG" altLang="ja-JP" sz="2100" dirty="0" smtClean="0">
                <a:solidFill>
                  <a:srgbClr val="00B0F0"/>
                </a:solidFill>
              </a:rPr>
              <a:t>shipping</a:t>
            </a:r>
          </a:p>
          <a:p>
            <a:pPr marL="566738" indent="-457200" eaLnBrk="1" hangingPunct="1">
              <a:buClr>
                <a:schemeClr val="bg1"/>
              </a:buClr>
              <a:buSzPct val="100000"/>
              <a:buFont typeface="Wingdings 3" pitchFamily="18" charset="2"/>
              <a:buAutoNum type="arabicParenBoth"/>
              <a:defRPr/>
            </a:pPr>
            <a:endParaRPr lang="en-SG" altLang="ja-JP" sz="2100" dirty="0">
              <a:solidFill>
                <a:srgbClr val="FF0000"/>
              </a:solidFill>
            </a:endParaRPr>
          </a:p>
          <a:p>
            <a:pPr marL="566738" indent="-457200" eaLnBrk="1" hangingPunct="1">
              <a:buClr>
                <a:schemeClr val="bg1"/>
              </a:buClr>
              <a:buSzPct val="100000"/>
              <a:buFont typeface="Wingdings 3" pitchFamily="18" charset="2"/>
              <a:buAutoNum type="arabicParenBoth"/>
              <a:defRPr/>
            </a:pPr>
            <a:r>
              <a:rPr lang="en-SG" altLang="ja-JP" sz="2100" dirty="0" smtClean="0">
                <a:solidFill>
                  <a:schemeClr val="bg1"/>
                </a:solidFill>
              </a:rPr>
              <a:t>The </a:t>
            </a:r>
            <a:r>
              <a:rPr lang="en-SG" altLang="ja-JP" sz="2100" dirty="0">
                <a:solidFill>
                  <a:schemeClr val="bg1"/>
                </a:solidFill>
              </a:rPr>
              <a:t>economic cost of financial distress is low </a:t>
            </a:r>
            <a:r>
              <a:rPr lang="en-SG" altLang="ja-JP" sz="2100" dirty="0">
                <a:solidFill>
                  <a:srgbClr val="00B0F0"/>
                </a:solidFill>
              </a:rPr>
              <a:t>in </a:t>
            </a:r>
            <a:r>
              <a:rPr lang="en-SG" altLang="ja-JP" sz="2100" dirty="0" smtClean="0">
                <a:solidFill>
                  <a:srgbClr val="00B0F0"/>
                </a:solidFill>
              </a:rPr>
              <a:t>shipping</a:t>
            </a:r>
            <a:endParaRPr lang="en-SG" altLang="ja-JP" sz="2100" dirty="0">
              <a:solidFill>
                <a:srgbClr val="00B0F0"/>
              </a:solidFill>
            </a:endParaRPr>
          </a:p>
          <a:p>
            <a:pPr marL="109538" indent="0" eaLnBrk="1" hangingPunct="1">
              <a:defRPr/>
            </a:pPr>
            <a:endParaRPr lang="en-US" altLang="ja-JP" sz="1800" dirty="0" smtClean="0">
              <a:solidFill>
                <a:schemeClr val="bg1"/>
              </a:solidFill>
            </a:endParaRPr>
          </a:p>
          <a:p>
            <a:pPr marL="109538" indent="0" eaLnBrk="1" hangingPunct="1">
              <a:defRPr/>
            </a:pPr>
            <a:endParaRPr lang="en-US" altLang="ja-JP" sz="1800" dirty="0" smtClean="0">
              <a:solidFill>
                <a:schemeClr val="bg1"/>
              </a:solidFill>
            </a:endParaRPr>
          </a:p>
          <a:p>
            <a:pPr marL="109538" indent="0" eaLnBrk="1" hangingPunct="1">
              <a:buFont typeface="Wingdings 3" pitchFamily="18" charset="2"/>
              <a:buNone/>
              <a:defRPr/>
            </a:pPr>
            <a:r>
              <a:rPr lang="en-US" altLang="ja-JP" sz="1800" dirty="0" smtClean="0">
                <a:solidFill>
                  <a:schemeClr val="bg1"/>
                </a:solidFill>
              </a:rPr>
              <a:t>    </a:t>
            </a:r>
            <a:endParaRPr lang="en-GB" altLang="ja-JP" sz="1800" dirty="0" smtClean="0">
              <a:solidFill>
                <a:schemeClr val="bg1"/>
              </a:solidFill>
            </a:endParaRPr>
          </a:p>
        </p:txBody>
      </p:sp>
      <p:sp>
        <p:nvSpPr>
          <p:cNvPr id="2" name="TextBox 1"/>
          <p:cNvSpPr txBox="1"/>
          <p:nvPr/>
        </p:nvSpPr>
        <p:spPr>
          <a:xfrm>
            <a:off x="107950" y="188913"/>
            <a:ext cx="8928100" cy="830262"/>
          </a:xfrm>
          <a:prstGeom prst="rect">
            <a:avLst/>
          </a:prstGeom>
          <a:noFill/>
          <a:ln w="19050">
            <a:solidFill>
              <a:srgbClr val="0070C0"/>
            </a:solidFill>
          </a:ln>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kumimoji="0" lang="en-GB" altLang="ja-JP" sz="2400" b="1" dirty="0" smtClean="0">
                <a:solidFill>
                  <a:srgbClr val="FF0000"/>
                </a:solidFill>
                <a:effectLst>
                  <a:outerShdw blurRad="38100" dist="38100" dir="2700000" algn="tl">
                    <a:srgbClr val="FFFFFF"/>
                  </a:outerShdw>
                </a:effectLst>
                <a:cs typeface="+mn-cs"/>
              </a:rPr>
              <a:t>  </a:t>
            </a:r>
            <a:r>
              <a:rPr kumimoji="0" lang="en-GB" altLang="ja-JP" sz="2400" dirty="0" smtClean="0">
                <a:solidFill>
                  <a:srgbClr val="FFFFFF"/>
                </a:solidFill>
                <a:cs typeface="+mn-cs"/>
              </a:rPr>
              <a:t>Two Convincing Arguments</a:t>
            </a:r>
          </a:p>
          <a:p>
            <a:pPr algn="ctr">
              <a:defRPr/>
            </a:pPr>
            <a:r>
              <a:rPr kumimoji="0" lang="en-GB" altLang="ja-JP" sz="2400" dirty="0" smtClean="0">
                <a:solidFill>
                  <a:srgbClr val="00B0F0"/>
                </a:solidFill>
                <a:cs typeface="+mn-cs"/>
              </a:rPr>
              <a:t>For Shipping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3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3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323850" y="1125538"/>
            <a:ext cx="9575800" cy="4881562"/>
          </a:xfrm>
        </p:spPr>
        <p:txBody>
          <a:bodyPr/>
          <a:lstStyle/>
          <a:p>
            <a:pPr marL="109538" indent="0" eaLnBrk="1" hangingPunct="1">
              <a:buFont typeface="Wingdings 3" pitchFamily="18" charset="2"/>
              <a:buNone/>
            </a:pPr>
            <a:endParaRPr lang="en-GB" altLang="ja-JP" sz="1800" smtClean="0">
              <a:solidFill>
                <a:schemeClr val="bg1"/>
              </a:solidFill>
            </a:endParaRPr>
          </a:p>
          <a:p>
            <a:pPr marL="109538" indent="0" eaLnBrk="1" hangingPunct="1">
              <a:buFont typeface="Wingdings 3" pitchFamily="18" charset="2"/>
              <a:buNone/>
            </a:pPr>
            <a:endParaRPr lang="en-US" altLang="ja-JP" sz="1800" smtClean="0">
              <a:solidFill>
                <a:schemeClr val="bg1"/>
              </a:solidFill>
            </a:endParaRPr>
          </a:p>
          <a:p>
            <a:pPr marL="109538" indent="0" eaLnBrk="1" hangingPunct="1"/>
            <a:endParaRPr lang="en-US" altLang="ja-JP" sz="1800" smtClean="0">
              <a:solidFill>
                <a:schemeClr val="bg1"/>
              </a:solidFill>
            </a:endParaRPr>
          </a:p>
          <a:p>
            <a:pPr marL="109538" indent="0" algn="ctr" eaLnBrk="1" hangingPunct="1"/>
            <a:endParaRPr lang="en-US" altLang="ja-JP" sz="2400" smtClean="0">
              <a:solidFill>
                <a:schemeClr val="bg1"/>
              </a:solidFill>
            </a:endParaRPr>
          </a:p>
          <a:p>
            <a:pPr marL="109538" indent="0" algn="ctr" eaLnBrk="1" hangingPunct="1">
              <a:buFont typeface="Wingdings 3" pitchFamily="18" charset="2"/>
              <a:buNone/>
            </a:pPr>
            <a:r>
              <a:rPr lang="en-SG" altLang="ja-JP" sz="2200" smtClean="0">
                <a:solidFill>
                  <a:schemeClr val="bg1"/>
                </a:solidFill>
              </a:rPr>
              <a:t>“The question remains… </a:t>
            </a:r>
          </a:p>
          <a:p>
            <a:pPr marL="109538" indent="0" algn="ctr" eaLnBrk="1" hangingPunct="1">
              <a:buFont typeface="Wingdings 3" pitchFamily="18" charset="2"/>
              <a:buNone/>
            </a:pPr>
            <a:r>
              <a:rPr lang="en-SG" altLang="ja-JP" sz="2200" smtClean="0">
                <a:solidFill>
                  <a:schemeClr val="bg1"/>
                </a:solidFill>
              </a:rPr>
              <a:t>to what extent might these results extend to other industries?”</a:t>
            </a:r>
            <a:endParaRPr lang="en-GB" altLang="ja-JP" sz="2200" smtClean="0">
              <a:solidFill>
                <a:schemeClr val="bg1"/>
              </a:solidFill>
            </a:endParaRPr>
          </a:p>
        </p:txBody>
      </p:sp>
      <p:sp>
        <p:nvSpPr>
          <p:cNvPr id="2" name="TextBox 1"/>
          <p:cNvSpPr txBox="1"/>
          <p:nvPr/>
        </p:nvSpPr>
        <p:spPr>
          <a:xfrm>
            <a:off x="107950" y="188913"/>
            <a:ext cx="8928100" cy="461962"/>
          </a:xfrm>
          <a:prstGeom prst="rect">
            <a:avLst/>
          </a:prstGeom>
          <a:noFill/>
          <a:ln w="19050">
            <a:solidFill>
              <a:srgbClr val="0070C0"/>
            </a:solidFill>
          </a:ln>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kumimoji="0" lang="en-GB" altLang="ja-JP" sz="2400" b="1" dirty="0" smtClean="0">
                <a:solidFill>
                  <a:srgbClr val="FF0000"/>
                </a:solidFill>
                <a:effectLst>
                  <a:outerShdw blurRad="38100" dist="38100" dir="2700000" algn="tl">
                    <a:srgbClr val="FFFFFF"/>
                  </a:outerShdw>
                </a:effectLst>
                <a:cs typeface="+mn-cs"/>
              </a:rPr>
              <a:t>  </a:t>
            </a:r>
            <a:r>
              <a:rPr kumimoji="0" lang="en-GB" altLang="ja-JP" sz="2400" dirty="0" smtClean="0">
                <a:solidFill>
                  <a:srgbClr val="FFFFFF"/>
                </a:solidFill>
                <a:cs typeface="+mn-cs"/>
              </a:rPr>
              <a:t>Key Question</a:t>
            </a:r>
            <a:r>
              <a:rPr kumimoji="0" lang="en-GB" altLang="ja-JP" sz="2400" dirty="0" smtClean="0">
                <a:solidFill>
                  <a:srgbClr val="00B0F0"/>
                </a:solidFill>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60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6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3554" name="Content Placeholder 5"/>
          <p:cNvSpPr>
            <a:spLocks noGrp="1"/>
          </p:cNvSpPr>
          <p:nvPr>
            <p:ph idx="1"/>
          </p:nvPr>
        </p:nvSpPr>
        <p:spPr>
          <a:xfrm>
            <a:off x="-323850" y="1125538"/>
            <a:ext cx="9575800" cy="4881562"/>
          </a:xfrm>
        </p:spPr>
        <p:txBody>
          <a:bodyPr/>
          <a:lstStyle/>
          <a:p>
            <a:pPr marL="109538" indent="0" eaLnBrk="1" hangingPunct="1">
              <a:buFont typeface="Wingdings 3" pitchFamily="18" charset="2"/>
              <a:buNone/>
            </a:pPr>
            <a:endParaRPr lang="en-GB" altLang="ja-JP" sz="1800" smtClean="0">
              <a:solidFill>
                <a:schemeClr val="bg1"/>
              </a:solidFill>
            </a:endParaRPr>
          </a:p>
          <a:p>
            <a:pPr marL="109538" indent="0" eaLnBrk="1" hangingPunct="1">
              <a:buFont typeface="Wingdings 3" pitchFamily="18" charset="2"/>
              <a:buNone/>
            </a:pPr>
            <a:endParaRPr lang="en-US" altLang="ja-JP" sz="1800" smtClean="0">
              <a:solidFill>
                <a:schemeClr val="bg1"/>
              </a:solidFill>
            </a:endParaRPr>
          </a:p>
          <a:p>
            <a:pPr marL="109538" indent="0" eaLnBrk="1" hangingPunct="1"/>
            <a:endParaRPr lang="en-US" altLang="ja-JP" sz="1800" smtClean="0">
              <a:solidFill>
                <a:schemeClr val="bg1"/>
              </a:solidFill>
            </a:endParaRPr>
          </a:p>
          <a:p>
            <a:pPr marL="109538" indent="0" algn="ctr" eaLnBrk="1" hangingPunct="1"/>
            <a:endParaRPr lang="en-US" altLang="ja-JP" sz="2400" smtClean="0">
              <a:solidFill>
                <a:schemeClr val="bg1"/>
              </a:solidFill>
            </a:endParaRPr>
          </a:p>
        </p:txBody>
      </p:sp>
      <p:sp>
        <p:nvSpPr>
          <p:cNvPr id="2" name="TextBox 1"/>
          <p:cNvSpPr txBox="1"/>
          <p:nvPr/>
        </p:nvSpPr>
        <p:spPr>
          <a:xfrm>
            <a:off x="107950" y="188913"/>
            <a:ext cx="8928100" cy="461962"/>
          </a:xfrm>
          <a:prstGeom prst="rect">
            <a:avLst/>
          </a:prstGeom>
          <a:noFill/>
          <a:ln w="19050">
            <a:solidFill>
              <a:srgbClr val="0070C0"/>
            </a:solidFill>
          </a:ln>
        </p:spPr>
        <p:txBody>
          <a:bodyPr>
            <a:spAutoFit/>
          </a:bodyPr>
          <a:lstStyle>
            <a:lvl1pPr>
              <a:defRPr>
                <a:solidFill>
                  <a:schemeClr val="tx1"/>
                </a:solidFill>
                <a:latin typeface="Lucida Sans Unicode" panose="020B0602030504020204" pitchFamily="34" charset="0"/>
              </a:defRPr>
            </a:lvl1pPr>
            <a:lvl2pPr marL="742950" indent="-285750">
              <a:defRPr>
                <a:solidFill>
                  <a:schemeClr val="tx1"/>
                </a:solidFill>
                <a:latin typeface="Lucida Sans Unicode" panose="020B0602030504020204" pitchFamily="34" charset="0"/>
              </a:defRPr>
            </a:lvl2pPr>
            <a:lvl3pPr marL="1143000" indent="-228600">
              <a:defRPr>
                <a:solidFill>
                  <a:schemeClr val="tx1"/>
                </a:solidFill>
                <a:latin typeface="Lucida Sans Unicode" panose="020B0602030504020204" pitchFamily="34" charset="0"/>
              </a:defRPr>
            </a:lvl3pPr>
            <a:lvl4pPr marL="1600200" indent="-228600">
              <a:defRPr>
                <a:solidFill>
                  <a:schemeClr val="tx1"/>
                </a:solidFill>
                <a:latin typeface="Lucida Sans Unicode" panose="020B0602030504020204" pitchFamily="34" charset="0"/>
              </a:defRPr>
            </a:lvl4pPr>
            <a:lvl5pPr marL="2057400" indent="-228600">
              <a:defRPr>
                <a:solidFill>
                  <a:schemeClr val="tx1"/>
                </a:solidFill>
                <a:latin typeface="Lucida Sans Unicode" panose="020B0602030504020204" pitchFamily="34" charset="0"/>
              </a:defRPr>
            </a:lvl5pPr>
            <a:lvl6pPr marL="2514600" indent="-228600" fontAlgn="base">
              <a:spcBef>
                <a:spcPct val="0"/>
              </a:spcBef>
              <a:spcAft>
                <a:spcPct val="0"/>
              </a:spcAft>
              <a:defRPr>
                <a:solidFill>
                  <a:schemeClr val="tx1"/>
                </a:solidFill>
                <a:latin typeface="Lucida Sans Unicode" panose="020B0602030504020204" pitchFamily="34" charset="0"/>
              </a:defRPr>
            </a:lvl6pPr>
            <a:lvl7pPr marL="2971800" indent="-228600" fontAlgn="base">
              <a:spcBef>
                <a:spcPct val="0"/>
              </a:spcBef>
              <a:spcAft>
                <a:spcPct val="0"/>
              </a:spcAft>
              <a:defRPr>
                <a:solidFill>
                  <a:schemeClr val="tx1"/>
                </a:solidFill>
                <a:latin typeface="Lucida Sans Unicode" panose="020B0602030504020204" pitchFamily="34" charset="0"/>
              </a:defRPr>
            </a:lvl7pPr>
            <a:lvl8pPr marL="3429000" indent="-228600" fontAlgn="base">
              <a:spcBef>
                <a:spcPct val="0"/>
              </a:spcBef>
              <a:spcAft>
                <a:spcPct val="0"/>
              </a:spcAft>
              <a:defRPr>
                <a:solidFill>
                  <a:schemeClr val="tx1"/>
                </a:solidFill>
                <a:latin typeface="Lucida Sans Unicode" panose="020B0602030504020204" pitchFamily="34" charset="0"/>
              </a:defRPr>
            </a:lvl8pPr>
            <a:lvl9pPr marL="3886200" indent="-228600" fontAlgn="base">
              <a:spcBef>
                <a:spcPct val="0"/>
              </a:spcBef>
              <a:spcAft>
                <a:spcPct val="0"/>
              </a:spcAft>
              <a:defRPr>
                <a:solidFill>
                  <a:schemeClr val="tx1"/>
                </a:solidFill>
                <a:latin typeface="Lucida Sans Unicode" panose="020B0602030504020204" pitchFamily="34" charset="0"/>
              </a:defRPr>
            </a:lvl9pPr>
          </a:lstStyle>
          <a:p>
            <a:pPr algn="ctr">
              <a:defRPr/>
            </a:pPr>
            <a:r>
              <a:rPr kumimoji="0" lang="en-GB" altLang="ja-JP" sz="2400" b="1" dirty="0" smtClean="0">
                <a:solidFill>
                  <a:srgbClr val="FF0000"/>
                </a:solidFill>
                <a:effectLst>
                  <a:outerShdw blurRad="38100" dist="38100" dir="2700000" algn="tl">
                    <a:srgbClr val="FFFFFF"/>
                  </a:outerShdw>
                </a:effectLst>
                <a:cs typeface="+mn-cs"/>
              </a:rPr>
              <a:t>  </a:t>
            </a:r>
            <a:r>
              <a:rPr kumimoji="0" lang="en-GB" altLang="ja-JP" sz="2400" dirty="0" smtClean="0">
                <a:solidFill>
                  <a:schemeClr val="bg1"/>
                </a:solidFill>
                <a:cs typeface="+mn-cs"/>
              </a:rPr>
              <a:t>Perhaps Not </a:t>
            </a:r>
            <a:r>
              <a:rPr kumimoji="0" lang="en-GB" altLang="ja-JP" sz="2400" dirty="0">
                <a:solidFill>
                  <a:schemeClr val="bg1"/>
                </a:solidFill>
                <a:cs typeface="+mn-cs"/>
              </a:rPr>
              <a:t>M</a:t>
            </a:r>
            <a:r>
              <a:rPr kumimoji="0" lang="en-GB" altLang="ja-JP" sz="2400" dirty="0" smtClean="0">
                <a:solidFill>
                  <a:schemeClr val="bg1"/>
                </a:solidFill>
                <a:cs typeface="+mn-cs"/>
              </a:rPr>
              <a:t>any…</a:t>
            </a:r>
          </a:p>
        </p:txBody>
      </p:sp>
      <p:pic>
        <p:nvPicPr>
          <p:cNvPr id="3" name="Picture 2"/>
          <p:cNvPicPr>
            <a:picLocks noChangeAspect="1"/>
          </p:cNvPicPr>
          <p:nvPr/>
        </p:nvPicPr>
        <p:blipFill>
          <a:blip r:embed="rId3">
            <a:extLst/>
          </a:blip>
          <a:stretch>
            <a:fillRect/>
          </a:stretch>
        </p:blipFill>
        <p:spPr>
          <a:xfrm>
            <a:off x="3464974" y="1720497"/>
            <a:ext cx="2334882" cy="35087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6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5602" name="Content Placeholder 5"/>
          <p:cNvSpPr>
            <a:spLocks noGrp="1"/>
          </p:cNvSpPr>
          <p:nvPr>
            <p:ph idx="1"/>
          </p:nvPr>
        </p:nvSpPr>
        <p:spPr>
          <a:xfrm>
            <a:off x="0" y="1196975"/>
            <a:ext cx="9109075" cy="4881563"/>
          </a:xfrm>
        </p:spPr>
        <p:txBody>
          <a:bodyPr/>
          <a:lstStyle/>
          <a:p>
            <a:pPr marL="109538" indent="0" eaLnBrk="1" hangingPunct="1">
              <a:buFont typeface="Wingdings 3" pitchFamily="18" charset="2"/>
              <a:buNone/>
            </a:pPr>
            <a:endParaRPr lang="en-GB" altLang="ja-JP" sz="1800" smtClean="0">
              <a:solidFill>
                <a:schemeClr val="bg1"/>
              </a:solidFill>
            </a:endParaRPr>
          </a:p>
          <a:p>
            <a:pPr marL="109538" indent="0" eaLnBrk="1" hangingPunct="1"/>
            <a:endParaRPr lang="en-US" altLang="ja-JP" sz="1800" smtClean="0">
              <a:solidFill>
                <a:schemeClr val="bg1"/>
              </a:solidFill>
            </a:endParaRPr>
          </a:p>
          <a:p>
            <a:pPr marL="109538" indent="0" eaLnBrk="1" hangingPunct="1"/>
            <a:endParaRPr lang="en-US" altLang="ja-JP" sz="1800" smtClean="0">
              <a:solidFill>
                <a:schemeClr val="bg1"/>
              </a:solidFill>
            </a:endParaRPr>
          </a:p>
          <a:p>
            <a:pPr marL="109538" indent="0" eaLnBrk="1" hangingPunct="1">
              <a:buFont typeface="Wingdings 3" pitchFamily="18" charset="2"/>
              <a:buNone/>
            </a:pPr>
            <a:r>
              <a:rPr lang="en-US" altLang="ja-JP" sz="1800" smtClean="0">
                <a:solidFill>
                  <a:schemeClr val="bg1"/>
                </a:solidFill>
              </a:rPr>
              <a:t>    </a:t>
            </a:r>
            <a:endParaRPr lang="en-GB" altLang="ja-JP" sz="1800" smtClean="0">
              <a:solidFill>
                <a:schemeClr val="bg1"/>
              </a:solidFill>
            </a:endParaRPr>
          </a:p>
        </p:txBody>
      </p:sp>
      <p:sp>
        <p:nvSpPr>
          <p:cNvPr id="2" name="TextBox 1"/>
          <p:cNvSpPr txBox="1">
            <a:spLocks noChangeArrowheads="1"/>
          </p:cNvSpPr>
          <p:nvPr/>
        </p:nvSpPr>
        <p:spPr bwMode="auto">
          <a:xfrm>
            <a:off x="107950" y="188913"/>
            <a:ext cx="8928100" cy="461962"/>
          </a:xfrm>
          <a:prstGeom prst="rect">
            <a:avLst/>
          </a:prstGeom>
          <a:noFill/>
          <a:ln w="19050">
            <a:solidFill>
              <a:srgbClr val="0070C0"/>
            </a:solidFill>
            <a:miter lim="800000"/>
            <a:headEnd/>
            <a:tailEnd/>
          </a:ln>
        </p:spPr>
        <p:txBody>
          <a:bodyPr>
            <a:spAutoFit/>
          </a:bodyPr>
          <a:lstStyle/>
          <a:p>
            <a:pPr algn="ctr"/>
            <a:r>
              <a:rPr kumimoji="0" lang="en-SG" altLang="ja-JP" sz="2400" b="1">
                <a:solidFill>
                  <a:srgbClr val="00B0F0"/>
                </a:solidFill>
                <a:latin typeface="Lucida Sans Unicode" pitchFamily="34" charset="0"/>
              </a:rPr>
              <a:t>Shipping</a:t>
            </a:r>
            <a:r>
              <a:rPr kumimoji="0" lang="en-SG" altLang="ja-JP" sz="2400" b="1">
                <a:solidFill>
                  <a:schemeClr val="bg1"/>
                </a:solidFill>
                <a:latin typeface="Lucida Sans Unicode" pitchFamily="34" charset="0"/>
              </a:rPr>
              <a:t> May Be An Outlier </a:t>
            </a:r>
            <a:endParaRPr kumimoji="0" lang="en-GB" altLang="ja-JP" sz="2400">
              <a:solidFill>
                <a:schemeClr val="bg1"/>
              </a:solidFill>
              <a:latin typeface="Lucida Sans Unicode" pitchFamily="34" charset="0"/>
            </a:endParaRPr>
          </a:p>
        </p:txBody>
      </p:sp>
      <p:pic>
        <p:nvPicPr>
          <p:cNvPr id="3" name="Picture 2"/>
          <p:cNvPicPr>
            <a:picLocks noChangeAspect="1"/>
          </p:cNvPicPr>
          <p:nvPr/>
        </p:nvPicPr>
        <p:blipFill>
          <a:blip r:embed="rId3" cstate="print">
            <a:extLst/>
          </a:blip>
          <a:stretch>
            <a:fillRect/>
          </a:stretch>
        </p:blipFill>
        <p:spPr>
          <a:xfrm>
            <a:off x="1763688" y="1230813"/>
            <a:ext cx="5856651" cy="4392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6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7650" name="Content Placeholder 5"/>
          <p:cNvSpPr>
            <a:spLocks noGrp="1"/>
          </p:cNvSpPr>
          <p:nvPr>
            <p:ph idx="1"/>
          </p:nvPr>
        </p:nvSpPr>
        <p:spPr>
          <a:xfrm>
            <a:off x="0" y="1196975"/>
            <a:ext cx="9109075" cy="4881563"/>
          </a:xfrm>
        </p:spPr>
        <p:txBody>
          <a:bodyPr/>
          <a:lstStyle/>
          <a:p>
            <a:pPr marL="109538" indent="0" eaLnBrk="1" hangingPunct="1">
              <a:buFont typeface="Wingdings 3" pitchFamily="18" charset="2"/>
              <a:buNone/>
            </a:pPr>
            <a:endParaRPr lang="en-GB" altLang="ja-JP" sz="1800" smtClean="0">
              <a:solidFill>
                <a:schemeClr val="bg1"/>
              </a:solidFill>
            </a:endParaRPr>
          </a:p>
          <a:p>
            <a:pPr marL="109538" indent="0" eaLnBrk="1" hangingPunct="1">
              <a:buClr>
                <a:schemeClr val="bg1"/>
              </a:buClr>
              <a:buSzPct val="100000"/>
              <a:buFont typeface="Wingdings 3" pitchFamily="18" charset="2"/>
              <a:buNone/>
            </a:pPr>
            <a:endParaRPr lang="en-US" altLang="ja-JP" sz="1800" smtClean="0">
              <a:solidFill>
                <a:schemeClr val="bg1"/>
              </a:solidFill>
            </a:endParaRPr>
          </a:p>
          <a:p>
            <a:pPr marL="109538" indent="0" eaLnBrk="1" hangingPunct="1"/>
            <a:endParaRPr lang="en-US" altLang="ja-JP" sz="1800" smtClean="0">
              <a:solidFill>
                <a:schemeClr val="bg1"/>
              </a:solidFill>
            </a:endParaRPr>
          </a:p>
          <a:p>
            <a:pPr marL="109538" indent="0" eaLnBrk="1" hangingPunct="1">
              <a:buFont typeface="Wingdings 3" pitchFamily="18" charset="2"/>
              <a:buNone/>
            </a:pPr>
            <a:r>
              <a:rPr lang="en-US" altLang="ja-JP" sz="1800" smtClean="0">
                <a:solidFill>
                  <a:schemeClr val="bg1"/>
                </a:solidFill>
              </a:rPr>
              <a:t>    </a:t>
            </a:r>
            <a:endParaRPr lang="en-GB" altLang="ja-JP" sz="1800" smtClean="0">
              <a:solidFill>
                <a:schemeClr val="bg1"/>
              </a:solidFill>
            </a:endParaRPr>
          </a:p>
        </p:txBody>
      </p:sp>
      <p:sp>
        <p:nvSpPr>
          <p:cNvPr id="2" name="TextBox 1"/>
          <p:cNvSpPr txBox="1">
            <a:spLocks noChangeArrowheads="1"/>
          </p:cNvSpPr>
          <p:nvPr/>
        </p:nvSpPr>
        <p:spPr bwMode="auto">
          <a:xfrm>
            <a:off x="107950" y="188913"/>
            <a:ext cx="8928100" cy="830262"/>
          </a:xfrm>
          <a:prstGeom prst="rect">
            <a:avLst/>
          </a:prstGeom>
          <a:noFill/>
          <a:ln w="19050">
            <a:solidFill>
              <a:srgbClr val="0070C0"/>
            </a:solidFill>
            <a:miter lim="800000"/>
            <a:headEnd/>
            <a:tailEnd/>
          </a:ln>
        </p:spPr>
        <p:txBody>
          <a:bodyPr>
            <a:spAutoFit/>
          </a:bodyPr>
          <a:lstStyle/>
          <a:p>
            <a:pPr algn="ctr"/>
            <a:r>
              <a:rPr kumimoji="0" lang="en-SG" altLang="ja-JP" sz="2400">
                <a:solidFill>
                  <a:schemeClr val="bg1"/>
                </a:solidFill>
                <a:latin typeface="Lucida Sans Unicode" pitchFamily="34" charset="0"/>
              </a:rPr>
              <a:t>One Ship (Asset) Companies</a:t>
            </a:r>
          </a:p>
          <a:p>
            <a:pPr algn="ctr"/>
            <a:r>
              <a:rPr kumimoji="0" lang="en-SG" altLang="ja-JP" sz="2400">
                <a:solidFill>
                  <a:schemeClr val="bg1"/>
                </a:solidFill>
                <a:latin typeface="Lucida Sans Unicode" pitchFamily="34" charset="0"/>
              </a:rPr>
              <a:t>Avoid Much of the Complexity of Bankruptcy </a:t>
            </a:r>
            <a:endParaRPr kumimoji="0" lang="en-GB" altLang="ja-JP" sz="2400">
              <a:solidFill>
                <a:schemeClr val="bg1"/>
              </a:solidFill>
              <a:latin typeface="Lucida Sans Unicode" pitchFamily="34" charset="0"/>
            </a:endParaRPr>
          </a:p>
        </p:txBody>
      </p:sp>
      <p:pic>
        <p:nvPicPr>
          <p:cNvPr id="3" name="Picture 2"/>
          <p:cNvPicPr>
            <a:picLocks noChangeAspect="1"/>
          </p:cNvPicPr>
          <p:nvPr/>
        </p:nvPicPr>
        <p:blipFill>
          <a:blip r:embed="rId3">
            <a:extLst/>
          </a:blip>
          <a:stretch>
            <a:fillRect/>
          </a:stretch>
        </p:blipFill>
        <p:spPr>
          <a:xfrm>
            <a:off x="1547664" y="1700808"/>
            <a:ext cx="6062768" cy="40862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6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196975"/>
            <a:ext cx="9109075" cy="4881563"/>
          </a:xfrm>
        </p:spPr>
        <p:txBody>
          <a:bodyPr>
            <a:normAutofit/>
          </a:bodyPr>
          <a:lstStyle/>
          <a:p>
            <a:pPr marL="109538" indent="0" eaLnBrk="1" hangingPunct="1">
              <a:buFont typeface="Wingdings 3" pitchFamily="18" charset="2"/>
              <a:buNone/>
              <a:defRPr/>
            </a:pPr>
            <a:endParaRPr lang="en-GB" altLang="ja-JP" sz="1800" dirty="0">
              <a:solidFill>
                <a:schemeClr val="bg1"/>
              </a:solidFill>
            </a:endParaRPr>
          </a:p>
          <a:p>
            <a:pPr marL="109538" indent="0" eaLnBrk="1" hangingPunct="1">
              <a:buFont typeface="Wingdings 3" pitchFamily="18" charset="2"/>
              <a:buNone/>
              <a:defRPr/>
            </a:pPr>
            <a:endParaRPr lang="en-US" altLang="ja-JP" sz="1800" dirty="0" smtClean="0">
              <a:solidFill>
                <a:schemeClr val="bg1"/>
              </a:solidFill>
            </a:endParaRPr>
          </a:p>
          <a:p>
            <a:pPr marL="566738" indent="-457200" eaLnBrk="1" hangingPunct="1">
              <a:buClr>
                <a:schemeClr val="bg1"/>
              </a:buClr>
              <a:buSzPct val="100000"/>
              <a:buFont typeface="Wingdings 3" pitchFamily="18" charset="2"/>
              <a:buAutoNum type="arabicParenBoth"/>
              <a:defRPr/>
            </a:pPr>
            <a:r>
              <a:rPr lang="en-SG" altLang="ja-JP" sz="1800" dirty="0" smtClean="0">
                <a:solidFill>
                  <a:schemeClr val="bg1"/>
                </a:solidFill>
              </a:rPr>
              <a:t>The</a:t>
            </a:r>
            <a:r>
              <a:rPr lang="en-SG" altLang="ja-JP" sz="1800" dirty="0" smtClean="0">
                <a:solidFill>
                  <a:srgbClr val="00B0F0"/>
                </a:solidFill>
              </a:rPr>
              <a:t> Maritime Lien </a:t>
            </a:r>
            <a:r>
              <a:rPr lang="en-SG" altLang="ja-JP" sz="1800" dirty="0" smtClean="0">
                <a:solidFill>
                  <a:schemeClr val="bg1"/>
                </a:solidFill>
              </a:rPr>
              <a:t>makes labour senior </a:t>
            </a:r>
            <a:r>
              <a:rPr lang="en-SG" altLang="ja-JP" sz="1800" dirty="0">
                <a:solidFill>
                  <a:schemeClr val="bg1"/>
                </a:solidFill>
              </a:rPr>
              <a:t>to capital for commercial considerations </a:t>
            </a:r>
            <a:r>
              <a:rPr lang="en-SG" altLang="ja-JP" sz="1800" dirty="0" smtClean="0">
                <a:solidFill>
                  <a:srgbClr val="00B0F0"/>
                </a:solidFill>
              </a:rPr>
              <a:t>in shipping</a:t>
            </a:r>
          </a:p>
          <a:p>
            <a:pPr marL="566738" indent="-457200" algn="just" eaLnBrk="1" hangingPunct="1">
              <a:buClr>
                <a:schemeClr val="bg1"/>
              </a:buClr>
              <a:buSzPct val="100000"/>
              <a:buFont typeface="Wingdings 3" pitchFamily="18" charset="2"/>
              <a:buAutoNum type="arabicParenBoth"/>
              <a:defRPr/>
            </a:pPr>
            <a:endParaRPr lang="en-SG" altLang="ja-JP" sz="1600" dirty="0">
              <a:solidFill>
                <a:srgbClr val="00B0F0"/>
              </a:solidFill>
            </a:endParaRPr>
          </a:p>
          <a:p>
            <a:pPr marL="109538" indent="0" algn="just" eaLnBrk="1" hangingPunct="1">
              <a:buClr>
                <a:schemeClr val="bg1"/>
              </a:buClr>
              <a:buSzPct val="100000"/>
              <a:buFont typeface="Wingdings 3" pitchFamily="18" charset="2"/>
              <a:buNone/>
              <a:defRPr/>
            </a:pPr>
            <a:r>
              <a:rPr lang="en-SG" altLang="ja-JP" sz="1600" dirty="0" smtClean="0">
                <a:solidFill>
                  <a:schemeClr val="bg1"/>
                </a:solidFill>
              </a:rPr>
              <a:t>“</a:t>
            </a:r>
            <a:r>
              <a:rPr lang="en-SG" altLang="ja-JP" sz="1600" i="1" dirty="0" smtClean="0">
                <a:solidFill>
                  <a:schemeClr val="bg1"/>
                </a:solidFill>
              </a:rPr>
              <a:t>To </a:t>
            </a:r>
            <a:r>
              <a:rPr lang="en-SG" altLang="ja-JP" sz="1600" i="1" dirty="0">
                <a:solidFill>
                  <a:schemeClr val="bg1"/>
                </a:solidFill>
              </a:rPr>
              <a:t>the </a:t>
            </a:r>
            <a:r>
              <a:rPr lang="en-SG" altLang="ja-JP" sz="1600" i="1" dirty="0" smtClean="0">
                <a:solidFill>
                  <a:schemeClr val="bg1"/>
                </a:solidFill>
              </a:rPr>
              <a:t>best of </a:t>
            </a:r>
            <a:r>
              <a:rPr lang="en-SG" altLang="ja-JP" sz="1600" i="1" dirty="0">
                <a:solidFill>
                  <a:schemeClr val="bg1"/>
                </a:solidFill>
              </a:rPr>
              <a:t>our knowledge, </a:t>
            </a:r>
            <a:r>
              <a:rPr lang="en-SG" altLang="ja-JP" sz="1600" i="1" dirty="0">
                <a:solidFill>
                  <a:srgbClr val="00B0F0"/>
                </a:solidFill>
              </a:rPr>
              <a:t>shipping </a:t>
            </a:r>
            <a:r>
              <a:rPr lang="en-SG" altLang="ja-JP" sz="1600" i="1" dirty="0">
                <a:solidFill>
                  <a:schemeClr val="bg1"/>
                </a:solidFill>
              </a:rPr>
              <a:t>is the only industry where labour is senior to capital for commercial considerations. It is an interesting twist on theories of control, which predict that the party in control should be junior and hold a residual claim” </a:t>
            </a:r>
          </a:p>
          <a:p>
            <a:pPr marL="109538" indent="0" eaLnBrk="1" hangingPunct="1">
              <a:buClr>
                <a:schemeClr val="bg1"/>
              </a:buClr>
              <a:buSzPct val="100000"/>
              <a:buFont typeface="Wingdings 3" pitchFamily="18" charset="2"/>
              <a:buNone/>
              <a:defRPr/>
            </a:pPr>
            <a:endParaRPr lang="en-SG" altLang="ja-JP" sz="1800" dirty="0">
              <a:solidFill>
                <a:schemeClr val="bg1"/>
              </a:solidFill>
            </a:endParaRPr>
          </a:p>
          <a:p>
            <a:pPr marL="566738" indent="-457200" eaLnBrk="1" hangingPunct="1">
              <a:buClr>
                <a:schemeClr val="bg1"/>
              </a:buClr>
              <a:buSzPct val="100000"/>
              <a:buFont typeface="Wingdings 3" pitchFamily="18" charset="2"/>
              <a:buAutoNum type="arabicParenBoth"/>
              <a:defRPr/>
            </a:pPr>
            <a:endParaRPr lang="en-US" altLang="ja-JP" sz="1800" dirty="0">
              <a:solidFill>
                <a:schemeClr val="bg1"/>
              </a:solidFill>
            </a:endParaRPr>
          </a:p>
          <a:p>
            <a:pPr marL="109538" indent="0" eaLnBrk="1" hangingPunct="1">
              <a:buClr>
                <a:schemeClr val="bg1"/>
              </a:buClr>
              <a:buSzPct val="100000"/>
              <a:buFont typeface="Wingdings 3" pitchFamily="18" charset="2"/>
              <a:buNone/>
              <a:defRPr/>
            </a:pPr>
            <a:r>
              <a:rPr lang="en-US" altLang="ja-JP" sz="1800" dirty="0" smtClean="0">
                <a:solidFill>
                  <a:schemeClr val="bg1"/>
                </a:solidFill>
              </a:rPr>
              <a:t>(2)  The </a:t>
            </a:r>
            <a:r>
              <a:rPr lang="en-US" altLang="ja-JP" sz="1800" dirty="0" smtClean="0">
                <a:solidFill>
                  <a:srgbClr val="00B0F0"/>
                </a:solidFill>
              </a:rPr>
              <a:t>Double </a:t>
            </a:r>
            <a:r>
              <a:rPr lang="en-US" altLang="ja-JP" sz="1800" dirty="0">
                <a:solidFill>
                  <a:srgbClr val="00B0F0"/>
                </a:solidFill>
              </a:rPr>
              <a:t>M</a:t>
            </a:r>
            <a:r>
              <a:rPr lang="en-US" altLang="ja-JP" sz="1800" dirty="0" smtClean="0">
                <a:solidFill>
                  <a:srgbClr val="00B0F0"/>
                </a:solidFill>
              </a:rPr>
              <a:t>ortgage </a:t>
            </a:r>
            <a:r>
              <a:rPr lang="en-US" altLang="ja-JP" sz="1800" dirty="0" smtClean="0">
                <a:solidFill>
                  <a:schemeClr val="bg1"/>
                </a:solidFill>
              </a:rPr>
              <a:t>reduces transaction costs when the debtor defaults  </a:t>
            </a:r>
            <a:r>
              <a:rPr lang="en-US" altLang="ja-JP" sz="1800" dirty="0">
                <a:solidFill>
                  <a:srgbClr val="00B0F0"/>
                </a:solidFill>
              </a:rPr>
              <a:t>in shipping </a:t>
            </a:r>
          </a:p>
          <a:p>
            <a:pPr marL="109538" indent="0" eaLnBrk="1" hangingPunct="1">
              <a:buClr>
                <a:schemeClr val="bg1"/>
              </a:buClr>
              <a:buSzPct val="100000"/>
              <a:buFont typeface="Wingdings 3" pitchFamily="18" charset="2"/>
              <a:buNone/>
              <a:defRPr/>
            </a:pPr>
            <a:endParaRPr lang="en-US" altLang="ja-JP" sz="1800" dirty="0" smtClean="0">
              <a:solidFill>
                <a:schemeClr val="bg1"/>
              </a:solidFill>
            </a:endParaRPr>
          </a:p>
          <a:p>
            <a:pPr marL="109538" indent="0" eaLnBrk="1" hangingPunct="1">
              <a:defRPr/>
            </a:pPr>
            <a:endParaRPr lang="en-US" altLang="ja-JP" sz="1800" dirty="0" smtClean="0">
              <a:solidFill>
                <a:schemeClr val="bg1"/>
              </a:solidFill>
            </a:endParaRPr>
          </a:p>
          <a:p>
            <a:pPr marL="109538" indent="0" eaLnBrk="1" hangingPunct="1">
              <a:buFont typeface="Wingdings 3" pitchFamily="18" charset="2"/>
              <a:buNone/>
              <a:defRPr/>
            </a:pPr>
            <a:r>
              <a:rPr lang="en-US" altLang="ja-JP" sz="1800" dirty="0" smtClean="0">
                <a:solidFill>
                  <a:schemeClr val="bg1"/>
                </a:solidFill>
              </a:rPr>
              <a:t>    </a:t>
            </a:r>
            <a:endParaRPr lang="en-GB" altLang="ja-JP" sz="1800" dirty="0" smtClean="0">
              <a:solidFill>
                <a:schemeClr val="bg1"/>
              </a:solidFill>
            </a:endParaRPr>
          </a:p>
        </p:txBody>
      </p:sp>
      <p:sp>
        <p:nvSpPr>
          <p:cNvPr id="2" name="TextBox 1"/>
          <p:cNvSpPr txBox="1">
            <a:spLocks noChangeArrowheads="1"/>
          </p:cNvSpPr>
          <p:nvPr/>
        </p:nvSpPr>
        <p:spPr bwMode="auto">
          <a:xfrm>
            <a:off x="107950" y="188913"/>
            <a:ext cx="8928100" cy="830262"/>
          </a:xfrm>
          <a:prstGeom prst="rect">
            <a:avLst/>
          </a:prstGeom>
          <a:noFill/>
          <a:ln w="19050">
            <a:solidFill>
              <a:srgbClr val="0070C0"/>
            </a:solidFill>
            <a:miter lim="800000"/>
            <a:headEnd/>
            <a:tailEnd/>
          </a:ln>
        </p:spPr>
        <p:txBody>
          <a:bodyPr>
            <a:spAutoFit/>
          </a:bodyPr>
          <a:lstStyle/>
          <a:p>
            <a:pPr algn="ctr"/>
            <a:r>
              <a:rPr kumimoji="0" lang="en-GB" altLang="ja-JP" sz="2400">
                <a:solidFill>
                  <a:schemeClr val="bg1"/>
                </a:solidFill>
                <a:latin typeface="Lucida Sans Unicode" pitchFamily="34" charset="0"/>
              </a:rPr>
              <a:t>  </a:t>
            </a:r>
            <a:r>
              <a:rPr kumimoji="0" lang="en-SG" altLang="ja-JP" sz="2400">
                <a:solidFill>
                  <a:schemeClr val="bg1"/>
                </a:solidFill>
                <a:latin typeface="Lucida Sans Unicode" pitchFamily="34" charset="0"/>
              </a:rPr>
              <a:t>Contractual Innovations Are Innovations </a:t>
            </a:r>
            <a:r>
              <a:rPr kumimoji="0" lang="en-SG" altLang="ja-JP" sz="2400">
                <a:solidFill>
                  <a:srgbClr val="00B0F0"/>
                </a:solidFill>
                <a:latin typeface="Lucida Sans Unicode" pitchFamily="34" charset="0"/>
              </a:rPr>
              <a:t>For Shipping</a:t>
            </a:r>
            <a:r>
              <a:rPr kumimoji="0" lang="en-SG" altLang="ja-JP" sz="2400">
                <a:solidFill>
                  <a:schemeClr val="bg1"/>
                </a:solidFill>
                <a:latin typeface="Lucida Sans Unicode" pitchFamily="34" charset="0"/>
              </a:rPr>
              <a:t>—Not Common Corporate Bankruptcy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3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3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fade">
                                      <p:cBhvr>
                                        <p:cTn id="22" dur="3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1746" name="Content Placeholder 5"/>
          <p:cNvSpPr>
            <a:spLocks noGrp="1"/>
          </p:cNvSpPr>
          <p:nvPr>
            <p:ph idx="1"/>
          </p:nvPr>
        </p:nvSpPr>
        <p:spPr>
          <a:xfrm>
            <a:off x="0" y="1196975"/>
            <a:ext cx="9109075" cy="4881563"/>
          </a:xfrm>
        </p:spPr>
        <p:txBody>
          <a:bodyPr/>
          <a:lstStyle/>
          <a:p>
            <a:pPr marL="109538" indent="0" eaLnBrk="1" hangingPunct="1">
              <a:buFont typeface="Wingdings 3" pitchFamily="18" charset="2"/>
              <a:buNone/>
            </a:pPr>
            <a:endParaRPr lang="en-GB" altLang="ja-JP" sz="1800" smtClean="0">
              <a:solidFill>
                <a:schemeClr val="bg1"/>
              </a:solidFill>
            </a:endParaRPr>
          </a:p>
          <a:p>
            <a:pPr marL="109538" indent="0" eaLnBrk="1" hangingPunct="1">
              <a:buFont typeface="Wingdings 3" pitchFamily="18" charset="2"/>
              <a:buNone/>
            </a:pPr>
            <a:endParaRPr lang="en-US" altLang="ja-JP" sz="1800" smtClean="0">
              <a:solidFill>
                <a:schemeClr val="bg1"/>
              </a:solidFill>
            </a:endParaRPr>
          </a:p>
          <a:p>
            <a:pPr marL="109538" indent="0" eaLnBrk="1" hangingPunct="1"/>
            <a:endParaRPr lang="en-US" altLang="ja-JP" sz="1800" smtClean="0">
              <a:solidFill>
                <a:schemeClr val="bg1"/>
              </a:solidFill>
            </a:endParaRPr>
          </a:p>
          <a:p>
            <a:pPr marL="109538" indent="0" eaLnBrk="1" hangingPunct="1">
              <a:buFont typeface="Wingdings 3" pitchFamily="18" charset="2"/>
              <a:buNone/>
            </a:pPr>
            <a:r>
              <a:rPr lang="en-US" altLang="ja-JP" sz="1800" smtClean="0">
                <a:solidFill>
                  <a:schemeClr val="bg1"/>
                </a:solidFill>
              </a:rPr>
              <a:t>    </a:t>
            </a:r>
            <a:endParaRPr lang="en-GB" altLang="ja-JP" sz="1800" smtClean="0">
              <a:solidFill>
                <a:schemeClr val="bg1"/>
              </a:solidFill>
            </a:endParaRPr>
          </a:p>
        </p:txBody>
      </p:sp>
      <p:sp>
        <p:nvSpPr>
          <p:cNvPr id="2" name="TextBox 1"/>
          <p:cNvSpPr txBox="1">
            <a:spLocks noChangeArrowheads="1"/>
          </p:cNvSpPr>
          <p:nvPr/>
        </p:nvSpPr>
        <p:spPr bwMode="auto">
          <a:xfrm>
            <a:off x="107950" y="188913"/>
            <a:ext cx="8928100" cy="830262"/>
          </a:xfrm>
          <a:prstGeom prst="rect">
            <a:avLst/>
          </a:prstGeom>
          <a:noFill/>
          <a:ln w="19050">
            <a:solidFill>
              <a:srgbClr val="0070C0"/>
            </a:solidFill>
            <a:miter lim="800000"/>
            <a:headEnd/>
            <a:tailEnd/>
          </a:ln>
        </p:spPr>
        <p:txBody>
          <a:bodyPr>
            <a:spAutoFit/>
          </a:bodyPr>
          <a:lstStyle/>
          <a:p>
            <a:pPr algn="ctr"/>
            <a:r>
              <a:rPr kumimoji="0" lang="en-GB" altLang="ja-JP" sz="2400">
                <a:solidFill>
                  <a:srgbClr val="FFFFFF"/>
                </a:solidFill>
                <a:latin typeface="Lucida Sans Unicode" pitchFamily="34" charset="0"/>
              </a:rPr>
              <a:t>  </a:t>
            </a:r>
            <a:r>
              <a:rPr kumimoji="0" lang="en-SG" altLang="ja-JP" sz="2400">
                <a:solidFill>
                  <a:srgbClr val="FFFFFF"/>
                </a:solidFill>
                <a:latin typeface="Lucida Sans Unicode" pitchFamily="34" charset="0"/>
              </a:rPr>
              <a:t>No Need For Court Intervention </a:t>
            </a:r>
          </a:p>
          <a:p>
            <a:pPr algn="ctr"/>
            <a:r>
              <a:rPr kumimoji="0" lang="en-SG" altLang="ja-JP" sz="2400">
                <a:solidFill>
                  <a:srgbClr val="FFFFFF"/>
                </a:solidFill>
                <a:latin typeface="Lucida Sans Unicode" pitchFamily="34" charset="0"/>
              </a:rPr>
              <a:t>to Mitigate the Risk of a Fire Sale Discount </a:t>
            </a:r>
            <a:r>
              <a:rPr kumimoji="0" lang="en-SG" altLang="ja-JP" sz="2400">
                <a:solidFill>
                  <a:srgbClr val="00B0F0"/>
                </a:solidFill>
                <a:latin typeface="Lucida Sans Unicode" pitchFamily="34" charset="0"/>
              </a:rPr>
              <a:t>in Shipping</a:t>
            </a:r>
          </a:p>
        </p:txBody>
      </p:sp>
      <p:pic>
        <p:nvPicPr>
          <p:cNvPr id="3" name="Picture 2"/>
          <p:cNvPicPr>
            <a:picLocks noChangeAspect="1"/>
          </p:cNvPicPr>
          <p:nvPr/>
        </p:nvPicPr>
        <p:blipFill>
          <a:blip r:embed="rId3">
            <a:extLst/>
          </a:blip>
          <a:stretch>
            <a:fillRect/>
          </a:stretch>
        </p:blipFill>
        <p:spPr>
          <a:xfrm>
            <a:off x="1889956" y="1772816"/>
            <a:ext cx="5328592" cy="35523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79388" y="5292725"/>
            <a:ext cx="8424862" cy="1014413"/>
          </a:xfrm>
          <a:prstGeom prst="rect">
            <a:avLst/>
          </a:prstGeom>
        </p:spPr>
        <p:txBody>
          <a:bodyPr>
            <a:spAutoFit/>
          </a:bodyPr>
          <a:lstStyle/>
          <a:p>
            <a:pPr>
              <a:defRPr/>
            </a:pPr>
            <a:r>
              <a:rPr lang="en-SG" sz="2000" dirty="0">
                <a:solidFill>
                  <a:schemeClr val="bg1"/>
                </a:solidFill>
                <a:latin typeface="+mj-lt"/>
                <a:cs typeface="+mn-cs"/>
              </a:rPr>
              <a:t>“</a:t>
            </a:r>
            <a:r>
              <a:rPr lang="en-SG" sz="2000" i="1" dirty="0">
                <a:solidFill>
                  <a:srgbClr val="00B0F0"/>
                </a:solidFill>
                <a:latin typeface="+mj-lt"/>
                <a:cs typeface="+mn-cs"/>
              </a:rPr>
              <a:t>Shipping </a:t>
            </a:r>
            <a:r>
              <a:rPr lang="en-SG" sz="2000" i="1" dirty="0">
                <a:solidFill>
                  <a:schemeClr val="bg1"/>
                </a:solidFill>
                <a:latin typeface="+mj-lt"/>
                <a:cs typeface="+mn-cs"/>
              </a:rPr>
              <a:t>has advantages in so far as there is a large market for second hand ships and the brokers who sell the ships are able to market the vessels to a global market</a:t>
            </a:r>
            <a:r>
              <a:rPr lang="en-SG" sz="2000" dirty="0">
                <a:solidFill>
                  <a:schemeClr val="bg1"/>
                </a:solidFill>
                <a:latin typeface="+mj-lt"/>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1773&quot;&gt;&lt;property id=&quot;20148&quot; value=&quot;5&quot;/&gt;&lt;property id=&quot;20300&quot; value=&quot;Slide 31&quot;/&gt;&lt;property id=&quot;20307&quot; value=&quot;349&quot;/&gt;&lt;/object&gt;&lt;object type=&quot;3&quot; unique_id=&quot;11997&quot;&gt;&lt;property id=&quot;20148&quot; value=&quot;5&quot;/&gt;&lt;property id=&quot;20300&quot; value=&quot;Slide 1 - &amp;quot;Comparative Corporate Governance in Asia &amp;#x0D;&amp;#x0A;Complexity Revealed  &amp;quot;&quot;/&gt;&lt;property id=&quot;20307&quot; value=&quot;352&quot;/&gt;&lt;/object&gt;&lt;object type=&quot;3&quot; unique_id=&quot;15930&quot;&gt;&lt;property id=&quot;20148&quot; value=&quot;5&quot;/&gt;&lt;property id=&quot;20300&quot; value=&quot;Slide 12&quot;/&gt;&lt;property id=&quot;20307&quot; value=&quot;401&quot;/&gt;&lt;/object&gt;&lt;object type=&quot;3&quot; unique_id=&quot;15933&quot;&gt;&lt;property id=&quot;20148&quot; value=&quot;5&quot;/&gt;&lt;property id=&quot;20300&quot; value=&quot;Slide 17&quot;/&gt;&lt;property id=&quot;20307&quot; value=&quot;403&quot;/&gt;&lt;/object&gt;&lt;object type=&quot;3&quot; unique_id=&quot;15934&quot;&gt;&lt;property id=&quot;20148&quot; value=&quot;5&quot;/&gt;&lt;property id=&quot;20300&quot; value=&quot;Slide 13&quot;/&gt;&lt;property id=&quot;20307&quot; value=&quot;392&quot;/&gt;&lt;/object&gt;&lt;object type=&quot;3&quot; unique_id=&quot;15935&quot;&gt;&lt;property id=&quot;20148&quot; value=&quot;5&quot;/&gt;&lt;property id=&quot;20300&quot; value=&quot;Slide 23&quot;/&gt;&lt;property id=&quot;20307&quot; value=&quot;394&quot;/&gt;&lt;/object&gt;&lt;object type=&quot;3&quot; unique_id=&quot;15936&quot;&gt;&lt;property id=&quot;20148&quot; value=&quot;5&quot;/&gt;&lt;property id=&quot;20300&quot; value=&quot;Slide 15&quot;/&gt;&lt;property id=&quot;20307&quot; value=&quot;395&quot;/&gt;&lt;/object&gt;&lt;object type=&quot;3&quot; unique_id=&quot;15937&quot;&gt;&lt;property id=&quot;20148&quot; value=&quot;5&quot;/&gt;&lt;property id=&quot;20300&quot; value=&quot;Slide 22&quot;/&gt;&lt;property id=&quot;20307&quot; value=&quot;396&quot;/&gt;&lt;/object&gt;&lt;object type=&quot;3&quot; unique_id=&quot;15938&quot;&gt;&lt;property id=&quot;20148&quot; value=&quot;5&quot;/&gt;&lt;property id=&quot;20300&quot; value=&quot;Slide 24&quot;/&gt;&lt;property id=&quot;20307&quot; value=&quot;397&quot;/&gt;&lt;/object&gt;&lt;object type=&quot;3&quot; unique_id=&quot;15939&quot;&gt;&lt;property id=&quot;20148&quot; value=&quot;5&quot;/&gt;&lt;property id=&quot;20300&quot; value=&quot;Slide 10&quot;/&gt;&lt;property id=&quot;20307&quot; value=&quot;402&quot;/&gt;&lt;/object&gt;&lt;object type=&quot;3&quot; unique_id=&quot;15941&quot;&gt;&lt;property id=&quot;20148&quot; value=&quot;5&quot;/&gt;&lt;property id=&quot;20300&quot; value=&quot;Slide 2 - &amp;quot;GMI’s Global Corporate Governance Ratings &amp;#x0D;&amp;#x0A;Asia’s Bad Corporate Governance      &amp;quot;&quot;/&gt;&lt;property id=&quot;20307&quot; value=&quot;416&quot;/&gt;&lt;/object&gt;&lt;object type=&quot;3&quot; unique_id=&quot;15942&quot;&gt;&lt;property id=&quot;20148&quot; value=&quot;5&quot;/&gt;&lt;property id=&quot;20300&quot; value=&quot;Slide 3 - &amp;quot;GMI’s Global Corporate Governance Ratings &amp;#x0D;&amp;#x0A;Asia’s Bad Corporate Governance (cont.)     &amp;quot;&quot;/&gt;&lt;property id=&quot;20307&quot; value=&quot;417&quot;/&gt;&lt;/object&gt;&lt;object type=&quot;3&quot; unique_id=&quot;15943&quot;&gt;&lt;property id=&quot;20148&quot; value=&quot;5&quot;/&gt;&lt;property id=&quot;20300&quot; value=&quot;Slide 4&quot;/&gt;&lt;property id=&quot;20307&quot; value=&quot;423&quot;/&gt;&lt;/object&gt;&lt;object type=&quot;3&quot; unique_id=&quot;15944&quot;&gt;&lt;property id=&quot;20148&quot; value=&quot;5&quot;/&gt;&lt;property id=&quot;20300&quot; value=&quot;Slide 5&quot;/&gt;&lt;property id=&quot;20307&quot; value=&quot;419&quot;/&gt;&lt;/object&gt;&lt;object type=&quot;3&quot; unique_id=&quot;15945&quot;&gt;&lt;property id=&quot;20148&quot; value=&quot;5&quot;/&gt;&lt;property id=&quot;20300&quot; value=&quot;Slide 6 - &amp;quot;Comparative Corporate Governance&amp;#x0D;&amp;#x0A;It’s is all Greek to me       &amp;quot;&quot;/&gt;&lt;property id=&quot;20307&quot; value=&quot;415&quot;/&gt;&lt;/object&gt;&lt;object type=&quot;3&quot; unique_id=&quot;15946&quot;&gt;&lt;property id=&quot;20148&quot; value=&quot;5&quot;/&gt;&lt;property id=&quot;20300&quot; value=&quot;Slide 7&quot;/&gt;&lt;property id=&quot;20307&quot; value=&quot;420&quot;/&gt;&lt;/object&gt;&lt;object type=&quot;3&quot; unique_id=&quot;15947&quot;&gt;&lt;property id=&quot;20148&quot; value=&quot;5&quot;/&gt;&lt;property id=&quot;20300&quot; value=&quot;Slide 8&quot;/&gt;&lt;property id=&quot;20307&quot; value=&quot;424&quot;/&gt;&lt;/object&gt;&lt;object type=&quot;3&quot; unique_id=&quot;15948&quot;&gt;&lt;property id=&quot;20148&quot; value=&quot;5&quot;/&gt;&lt;property id=&quot;20300&quot; value=&quot;Slide 9&quot;/&gt;&lt;property id=&quot;20307&quot; value=&quot;391&quot;/&gt;&lt;/object&gt;&lt;object type=&quot;3&quot; unique_id=&quot;15949&quot;&gt;&lt;property id=&quot;20148&quot; value=&quot;5&quot;/&gt;&lt;property id=&quot;20300&quot; value=&quot;Slide 11&quot;/&gt;&lt;property id=&quot;20307&quot; value=&quot;399&quot;/&gt;&lt;/object&gt;&lt;object type=&quot;3&quot; unique_id=&quot;15950&quot;&gt;&lt;property id=&quot;20148&quot; value=&quot;5&quot;/&gt;&lt;property id=&quot;20300&quot; value=&quot;Slide 14&quot;/&gt;&lt;property id=&quot;20307&quot; value=&quot;400&quot;/&gt;&lt;/object&gt;&lt;object type=&quot;3&quot; unique_id=&quot;15951&quot;&gt;&lt;property id=&quot;20148&quot; value=&quot;5&quot;/&gt;&lt;property id=&quot;20300&quot; value=&quot;Slide 16&quot;/&gt;&lt;property id=&quot;20307&quot; value=&quot;407&quot;/&gt;&lt;/object&gt;&lt;object type=&quot;3&quot; unique_id=&quot;15952&quot;&gt;&lt;property id=&quot;20148&quot; value=&quot;5&quot;/&gt;&lt;property id=&quot;20300&quot; value=&quot;Slide 18&quot;/&gt;&lt;property id=&quot;20307&quot; value=&quot;405&quot;/&gt;&lt;/object&gt;&lt;object type=&quot;3&quot; unique_id=&quot;15953&quot;&gt;&lt;property id=&quot;20148&quot; value=&quot;5&quot;/&gt;&lt;property id=&quot;20300&quot; value=&quot;Slide 19&quot;/&gt;&lt;property id=&quot;20307&quot; value=&quot;412&quot;/&gt;&lt;/object&gt;&lt;object type=&quot;3&quot; unique_id=&quot;15954&quot;&gt;&lt;property id=&quot;20148&quot; value=&quot;5&quot;/&gt;&lt;property id=&quot;20300&quot; value=&quot;Slide 20&quot;/&gt;&lt;property id=&quot;20307&quot; value=&quot;413&quot;/&gt;&lt;/object&gt;&lt;object type=&quot;3&quot; unique_id=&quot;15955&quot;&gt;&lt;property id=&quot;20148&quot; value=&quot;5&quot;/&gt;&lt;property id=&quot;20300&quot; value=&quot;Slide 21&quot;/&gt;&lt;property id=&quot;20307&quot; value=&quot;408&quot;/&gt;&lt;/object&gt;&lt;object type=&quot;3&quot; unique_id=&quot;15956&quot;&gt;&lt;property id=&quot;20148&quot; value=&quot;5&quot;/&gt;&lt;property id=&quot;20300&quot; value=&quot;Slide 25&quot;/&gt;&lt;property id=&quot;20307&quot; value=&quot;404&quot;/&gt;&lt;/object&gt;&lt;object type=&quot;3&quot; unique_id=&quot;15957&quot;&gt;&lt;property id=&quot;20148&quot; value=&quot;5&quot;/&gt;&lt;property id=&quot;20300&quot; value=&quot;Slide 26&quot;/&gt;&lt;property id=&quot;20307&quot; value=&quot;406&quot;/&gt;&lt;/object&gt;&lt;object type=&quot;3&quot; unique_id=&quot;15958&quot;&gt;&lt;property id=&quot;20148&quot; value=&quot;5&quot;/&gt;&lt;property id=&quot;20300&quot; value=&quot;Slide 27&quot;/&gt;&lt;property id=&quot;20307&quot; value=&quot;409&quot;/&gt;&lt;/object&gt;&lt;object type=&quot;3&quot; unique_id=&quot;15959&quot;&gt;&lt;property id=&quot;20148&quot; value=&quot;5&quot;/&gt;&lt;property id=&quot;20300&quot; value=&quot;Slide 28&quot;/&gt;&lt;property id=&quot;20307&quot; value=&quot;410&quot;/&gt;&lt;/object&gt;&lt;object type=&quot;3&quot; unique_id=&quot;15960&quot;&gt;&lt;property id=&quot;20148&quot; value=&quot;5&quot;/&gt;&lt;property id=&quot;20300&quot; value=&quot;Slide 29&quot;/&gt;&lt;property id=&quot;20307&quot; value=&quot;411&quot;/&gt;&lt;/object&gt;&lt;object type=&quot;3&quot; unique_id=&quot;15961&quot;&gt;&lt;property id=&quot;20148&quot; value=&quot;5&quot;/&gt;&lt;property id=&quot;20300&quot; value=&quot;Slide 30&quot;/&gt;&lt;property id=&quot;20307&quot; value=&quot;414&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2.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3.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4.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Module</Template>
  <TotalTime>0</TotalTime>
  <Words>1255</Words>
  <Application>Microsoft Macintosh PowerPoint</Application>
  <PresentationFormat>On-screen Show (4:3)</PresentationFormat>
  <Paragraphs>207</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Lucida Sans Unicode</vt:lpstr>
      <vt:lpstr>ＭＳ Ｐゴシック</vt:lpstr>
      <vt:lpstr>Times New Roman</vt:lpstr>
      <vt:lpstr>Verdana</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1</cp:revision>
  <dcterms:created xsi:type="dcterms:W3CDTF">2015-06-05T03:40:01Z</dcterms:created>
  <dcterms:modified xsi:type="dcterms:W3CDTF">2016-09-27T14:32:55Z</dcterms:modified>
</cp:coreProperties>
</file>