
<file path=[Content_Types].xml><?xml version="1.0" encoding="utf-8"?>
<Types xmlns="http://schemas.openxmlformats.org/package/2006/content-types">
  <Default Extension="xml" ContentType="application/xml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wmf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1" r:id="rId1"/>
    <p:sldMasterId id="2147483713" r:id="rId2"/>
  </p:sldMasterIdLst>
  <p:notesMasterIdLst>
    <p:notesMasterId r:id="rId12"/>
  </p:notesMasterIdLst>
  <p:handoutMasterIdLst>
    <p:handoutMasterId r:id="rId13"/>
  </p:handoutMasterIdLst>
  <p:sldIdLst>
    <p:sldId id="536" r:id="rId3"/>
    <p:sldId id="506" r:id="rId4"/>
    <p:sldId id="514" r:id="rId5"/>
    <p:sldId id="531" r:id="rId6"/>
    <p:sldId id="510" r:id="rId7"/>
    <p:sldId id="509" r:id="rId8"/>
    <p:sldId id="537" r:id="rId9"/>
    <p:sldId id="534" r:id="rId10"/>
    <p:sldId id="532" r:id="rId11"/>
  </p:sldIdLst>
  <p:sldSz cx="10058400" cy="7772400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511">
          <p15:clr>
            <a:srgbClr val="A4A3A4"/>
          </p15:clr>
        </p15:guide>
        <p15:guide id="2" pos="164">
          <p15:clr>
            <a:srgbClr val="A4A3A4"/>
          </p15:clr>
        </p15:guide>
        <p15:guide id="3" pos="6202">
          <p15:clr>
            <a:srgbClr val="A4A3A4"/>
          </p15:clr>
        </p15:guide>
        <p15:guide id="4" pos="316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>
          <p15:clr>
            <a:srgbClr val="A4A3A4"/>
          </p15:clr>
        </p15:guide>
        <p15:guide id="2" pos="221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82C"/>
    <a:srgbClr val="006A51"/>
    <a:srgbClr val="32717E"/>
    <a:srgbClr val="B8E6CA"/>
    <a:srgbClr val="2F8D8B"/>
    <a:srgbClr val="B7E7E6"/>
    <a:srgbClr val="777777"/>
    <a:srgbClr val="0064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72" autoAdjust="0"/>
    <p:restoredTop sz="96687" autoAdjust="0"/>
  </p:normalViewPr>
  <p:slideViewPr>
    <p:cSldViewPr snapToGrid="0">
      <p:cViewPr>
        <p:scale>
          <a:sx n="100" d="100"/>
          <a:sy n="100" d="100"/>
        </p:scale>
        <p:origin x="-64" y="608"/>
      </p:cViewPr>
      <p:guideLst>
        <p:guide orient="horz" pos="511"/>
        <p:guide pos="164"/>
        <p:guide pos="6202"/>
        <p:guide pos="316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-3798" y="-84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t" anchorCtr="0" compatLnSpc="1">
            <a:prstTxWarp prst="textNoShape">
              <a:avLst/>
            </a:prstTxWarp>
          </a:bodyPr>
          <a:lstStyle>
            <a:lvl1pPr defTabSz="932117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t" anchorCtr="0" compatLnSpc="1">
            <a:prstTxWarp prst="textNoShape">
              <a:avLst/>
            </a:prstTxWarp>
          </a:bodyPr>
          <a:lstStyle>
            <a:lvl1pPr algn="r" defTabSz="932117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b" anchorCtr="0" compatLnSpc="1">
            <a:prstTxWarp prst="textNoShape">
              <a:avLst/>
            </a:prstTxWarp>
          </a:bodyPr>
          <a:lstStyle>
            <a:lvl1pPr defTabSz="932117" eaLnBrk="0" hangingPunct="0">
              <a:defRPr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b" anchorCtr="0" compatLnSpc="1">
            <a:prstTxWarp prst="textNoShape">
              <a:avLst/>
            </a:prstTxWarp>
          </a:bodyPr>
          <a:lstStyle>
            <a:lvl1pPr algn="r" defTabSz="932117" eaLnBrk="0" hangingPunct="0">
              <a:defRPr>
                <a:cs typeface="+mn-cs"/>
              </a:defRPr>
            </a:lvl1pPr>
          </a:lstStyle>
          <a:p>
            <a:pPr>
              <a:defRPr/>
            </a:pPr>
            <a:fld id="{17FF593A-9801-48FA-83D6-BC486F6454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9026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48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t" anchorCtr="0" compatLnSpc="1">
            <a:prstTxWarp prst="textNoShape">
              <a:avLst/>
            </a:prstTxWarp>
          </a:bodyPr>
          <a:lstStyle>
            <a:lvl1pPr defTabSz="932117" eaLnBrk="0" hangingPunct="0">
              <a:defRPr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1450" y="0"/>
            <a:ext cx="3044825" cy="46513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t" anchorCtr="0" compatLnSpc="1">
            <a:prstTxWarp prst="textNoShape">
              <a:avLst/>
            </a:prstTxWarp>
          </a:bodyPr>
          <a:lstStyle>
            <a:lvl1pPr algn="r" defTabSz="932117" eaLnBrk="0" hangingPunct="0">
              <a:defRPr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698500"/>
            <a:ext cx="4513262" cy="34877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625" y="4422775"/>
            <a:ext cx="5153025" cy="4192588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30448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b" anchorCtr="0" compatLnSpc="1">
            <a:prstTxWarp prst="textNoShape">
              <a:avLst/>
            </a:prstTxWarp>
          </a:bodyPr>
          <a:lstStyle>
            <a:lvl1pPr defTabSz="932117" eaLnBrk="0" hangingPunct="0">
              <a:defRPr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1450" y="8847138"/>
            <a:ext cx="3044825" cy="465137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3109" tIns="46552" rIns="93109" bIns="46552" numCol="1" anchor="b" anchorCtr="0" compatLnSpc="1">
            <a:prstTxWarp prst="textNoShape">
              <a:avLst/>
            </a:prstTxWarp>
          </a:bodyPr>
          <a:lstStyle>
            <a:lvl1pPr algn="r" defTabSz="932117" eaLnBrk="0" hangingPunct="0">
              <a:defRPr>
                <a:latin typeface="Times" pitchFamily="18" charset="0"/>
                <a:cs typeface="+mn-cs"/>
              </a:defRPr>
            </a:lvl1pPr>
          </a:lstStyle>
          <a:p>
            <a:pPr>
              <a:defRPr/>
            </a:pPr>
            <a:fld id="{EA5E88E1-E9C4-4134-A2CC-C680CBE4C6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5282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96EE6A-9F30-4A4F-867E-7CECF6FB91E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779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690577"/>
            <a:ext cx="8921750" cy="5449258"/>
          </a:xfrm>
        </p:spPr>
        <p:txBody>
          <a:bodyPr/>
          <a:lstStyle>
            <a:lvl5pPr marL="1603375" indent="-342900">
              <a:buFont typeface="Arial" panose="020B0604020202020204" pitchFamily="34" charset="0"/>
              <a:buChar char="-"/>
              <a:defRPr lang="en-US" sz="2000" dirty="0">
                <a:solidFill>
                  <a:schemeClr val="tx1"/>
                </a:solidFill>
                <a:latin typeface="+mn-lt"/>
                <a:cs typeface="+mn-cs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6263" y="1657675"/>
            <a:ext cx="4384675" cy="53694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338" y="1657350"/>
            <a:ext cx="4384675" cy="5357935"/>
          </a:xfrm>
        </p:spPr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Relationship Id="rId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-3175"/>
            <a:ext cx="10059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85788" y="1722438"/>
            <a:ext cx="8921750" cy="535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80" tIns="50841" rIns="101680" bIns="508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Headings</a:t>
            </a:r>
          </a:p>
          <a:p>
            <a:pPr lvl="1"/>
            <a:r>
              <a:rPr lang="en-US" smtClean="0"/>
              <a:t>Main bullets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-	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31763" y="814388"/>
            <a:ext cx="9804400" cy="595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680" tIns="50841" rIns="101680" bIns="50841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9712325" y="7373938"/>
            <a:ext cx="125413" cy="123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defTabSz="1019175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1917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fld id="{F7BF3A7C-D2BD-41C7-85CB-FA3B7452C96D}" type="slidenum">
              <a:rPr lang="en-US" sz="80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pPr algn="r" eaLnBrk="0" hangingPunct="0">
                <a:defRPr/>
              </a:pPr>
              <a:t>‹#›</a:t>
            </a:fld>
            <a:endParaRPr lang="en-US" sz="8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032" name="Line 14"/>
          <p:cNvSpPr>
            <a:spLocks noChangeShapeType="1"/>
          </p:cNvSpPr>
          <p:nvPr/>
        </p:nvSpPr>
        <p:spPr bwMode="auto">
          <a:xfrm>
            <a:off x="261938" y="7321550"/>
            <a:ext cx="9567862" cy="0"/>
          </a:xfrm>
          <a:prstGeom prst="line">
            <a:avLst/>
          </a:prstGeom>
          <a:noFill/>
          <a:ln w="9525">
            <a:solidFill>
              <a:srgbClr val="969696"/>
            </a:solidFill>
            <a:round/>
            <a:headEnd/>
            <a:tailEnd/>
          </a:ln>
          <a:ex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Text Box 5"/>
          <p:cNvSpPr txBox="1">
            <a:spLocks noChangeArrowheads="1"/>
          </p:cNvSpPr>
          <p:nvPr userDrawn="1"/>
        </p:nvSpPr>
        <p:spPr bwMode="auto">
          <a:xfrm>
            <a:off x="238125" y="7373938"/>
            <a:ext cx="1212850" cy="123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>
            <a:lvl1pPr defTabSz="1019175"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19175"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19175"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9175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0" hangingPunct="0">
              <a:defRPr/>
            </a:pPr>
            <a:r>
              <a:rPr lang="en-US" sz="8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Not for Further Distribution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5" r:id="rId3"/>
    <p:sldLayoutId id="2147483714" r:id="rId4"/>
  </p:sldLayoutIdLst>
  <p:timing>
    <p:tnLst>
      <p:par>
        <p:cTn id="1" dur="indefinite" restart="never" nodeType="tmRoot"/>
      </p:par>
    </p:tnLst>
  </p:timing>
  <p:txStyles>
    <p:titleStyle>
      <a:lvl1pPr algn="ctr" defTabSz="1019175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9175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2pPr>
      <a:lvl3pPr algn="ctr" defTabSz="1019175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3pPr>
      <a:lvl4pPr algn="ctr" defTabSz="1019175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4pPr>
      <a:lvl5pPr algn="ctr" defTabSz="1019175" rtl="0" fontAlgn="base">
        <a:spcBef>
          <a:spcPct val="0"/>
        </a:spcBef>
        <a:spcAft>
          <a:spcPct val="0"/>
        </a:spcAft>
        <a:defRPr sz="3200" b="1">
          <a:solidFill>
            <a:schemeClr val="tx1"/>
          </a:solidFill>
          <a:latin typeface="Arial" charset="0"/>
          <a:cs typeface="Arial" charset="0"/>
        </a:defRPr>
      </a:lvl5pPr>
      <a:lvl6pPr marL="457200" algn="ctr" defTabSz="1019175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ctr" defTabSz="1019175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ctr" defTabSz="1019175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ctr" defTabSz="1019175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defTabSz="1019175" rtl="0" fontAlgn="base">
        <a:spcBef>
          <a:spcPct val="100000"/>
        </a:spcBef>
        <a:spcAft>
          <a:spcPct val="0"/>
        </a:spcAft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1019175" rtl="0" fontAlgn="base">
        <a:spcBef>
          <a:spcPct val="100000"/>
        </a:spcBef>
        <a:spcAft>
          <a:spcPct val="0"/>
        </a:spcAft>
        <a:buClr>
          <a:srgbClr val="31859C"/>
        </a:buClr>
        <a:buSzPct val="150000"/>
        <a:buFont typeface="Arial" charset="0"/>
        <a:buChar char="•"/>
        <a:defRPr sz="2200">
          <a:solidFill>
            <a:schemeClr val="tx1"/>
          </a:solidFill>
          <a:latin typeface="+mn-lt"/>
          <a:cs typeface="+mn-cs"/>
        </a:defRPr>
      </a:lvl2pPr>
      <a:lvl3pPr marL="800100" indent="-228600" algn="l" defTabSz="1019175" rtl="0" fontAlgn="base">
        <a:spcBef>
          <a:spcPct val="50000"/>
        </a:spcBef>
        <a:spcAft>
          <a:spcPct val="0"/>
        </a:spcAft>
        <a:buClr>
          <a:schemeClr val="tx1"/>
        </a:buClr>
        <a:buChar char="–"/>
        <a:defRPr sz="2200">
          <a:solidFill>
            <a:schemeClr val="tx1"/>
          </a:solidFill>
          <a:latin typeface="+mn-lt"/>
          <a:cs typeface="+mn-cs"/>
        </a:defRPr>
      </a:lvl3pPr>
      <a:lvl4pPr marL="1143000" indent="-228600" algn="l" defTabSz="1019175" rtl="0" fontAlgn="base">
        <a:spcBef>
          <a:spcPct val="5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1490663" indent="-230188" algn="l" defTabSz="1019175" rtl="0" fontAlgn="base">
        <a:spcBef>
          <a:spcPct val="5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1947863" indent="-230188" algn="l" defTabSz="1019175" rtl="0" eaLnBrk="1" fontAlgn="base" hangingPunct="1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6pPr>
      <a:lvl7pPr marL="2405063" indent="-230188" algn="l" defTabSz="1019175" rtl="0" eaLnBrk="1" fontAlgn="base" hangingPunct="1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7pPr>
      <a:lvl8pPr marL="2862263" indent="-230188" algn="l" defTabSz="1019175" rtl="0" eaLnBrk="1" fontAlgn="base" hangingPunct="1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8pPr>
      <a:lvl9pPr marL="3319463" indent="-230188" algn="l" defTabSz="1019175" rtl="0" eaLnBrk="1" fontAlgn="base" hangingPunct="1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timing>
    <p:tnLst>
      <p:par>
        <p:cTn id="1" dur="indefinite" restart="never" nodeType="tmRoot"/>
      </p:par>
    </p:tnLst>
  </p:timing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5pPr>
      <a:lvl6pPr marL="457200" algn="ctr" defTabSz="1019175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6pPr>
      <a:lvl7pPr marL="914400" algn="ctr" defTabSz="1019175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7pPr>
      <a:lvl8pPr marL="1371600" algn="ctr" defTabSz="1019175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8pPr>
      <a:lvl9pPr marL="1828800" algn="ctr" defTabSz="1019175" rtl="0" fontAlgn="base">
        <a:spcBef>
          <a:spcPct val="0"/>
        </a:spcBef>
        <a:spcAft>
          <a:spcPct val="0"/>
        </a:spcAft>
        <a:defRPr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defTabSz="1019175" rtl="0" eaLnBrk="0" fontAlgn="base" hangingPunct="0">
        <a:spcBef>
          <a:spcPct val="100000"/>
        </a:spcBef>
        <a:spcAft>
          <a:spcPct val="0"/>
        </a:spcAft>
        <a:defRPr sz="1600" b="1">
          <a:solidFill>
            <a:schemeClr val="tx1"/>
          </a:solidFill>
          <a:latin typeface="+mn-lt"/>
          <a:ea typeface="+mn-ea"/>
          <a:cs typeface="+mn-cs"/>
        </a:defRPr>
      </a:lvl1pPr>
      <a:lvl2pPr marL="455613" indent="-227013" algn="l" defTabSz="1019175" rtl="0" eaLnBrk="0" fontAlgn="base" hangingPunct="0">
        <a:spcBef>
          <a:spcPct val="100000"/>
        </a:spcBef>
        <a:spcAft>
          <a:spcPct val="0"/>
        </a:spcAft>
        <a:buClr>
          <a:srgbClr val="32717E"/>
        </a:buClr>
        <a:buSzPct val="130000"/>
        <a:buChar char="•"/>
        <a:defRPr sz="1600">
          <a:solidFill>
            <a:schemeClr val="tx1"/>
          </a:solidFill>
          <a:latin typeface="+mn-lt"/>
          <a:cs typeface="+mn-cs"/>
        </a:defRPr>
      </a:lvl2pPr>
      <a:lvl3pPr marL="800100" indent="-228600" algn="l" defTabSz="1019175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–"/>
        <a:defRPr sz="1600">
          <a:solidFill>
            <a:schemeClr val="tx1"/>
          </a:solidFill>
          <a:latin typeface="+mn-lt"/>
          <a:cs typeface="+mn-cs"/>
        </a:defRPr>
      </a:lvl3pPr>
      <a:lvl4pPr marL="1143000" indent="-228600" algn="l" defTabSz="1019175" rtl="0" eaLnBrk="0" fontAlgn="base" hangingPunct="0">
        <a:spcBef>
          <a:spcPct val="50000"/>
        </a:spcBef>
        <a:spcAft>
          <a:spcPct val="0"/>
        </a:spcAft>
        <a:buClr>
          <a:schemeClr val="tx1"/>
        </a:buClr>
        <a:buChar char="•"/>
        <a:defRPr sz="1400">
          <a:solidFill>
            <a:schemeClr val="tx1"/>
          </a:solidFill>
          <a:latin typeface="+mn-lt"/>
          <a:cs typeface="+mn-cs"/>
        </a:defRPr>
      </a:lvl4pPr>
      <a:lvl5pPr marL="1490663" indent="-230188" algn="l" defTabSz="1019175" rtl="0" eaLnBrk="0" fontAlgn="base" hangingPunct="0">
        <a:spcBef>
          <a:spcPct val="5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5pPr>
      <a:lvl6pPr marL="1947863" indent="-230188" algn="l" defTabSz="1019175" rtl="0" fontAlgn="base">
        <a:spcBef>
          <a:spcPct val="5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6pPr>
      <a:lvl7pPr marL="2405063" indent="-230188" algn="l" defTabSz="1019175" rtl="0" fontAlgn="base">
        <a:spcBef>
          <a:spcPct val="5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7pPr>
      <a:lvl8pPr marL="2862263" indent="-230188" algn="l" defTabSz="1019175" rtl="0" fontAlgn="base">
        <a:spcBef>
          <a:spcPct val="5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8pPr>
      <a:lvl9pPr marL="3319463" indent="-230188" algn="l" defTabSz="1019175" rtl="0" fontAlgn="base">
        <a:spcBef>
          <a:spcPct val="50000"/>
        </a:spcBef>
        <a:spcAft>
          <a:spcPct val="0"/>
        </a:spcAft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2"/>
          <p:cNvSpPr>
            <a:spLocks noGrp="1"/>
          </p:cNvSpPr>
          <p:nvPr>
            <p:ph type="title"/>
          </p:nvPr>
        </p:nvSpPr>
        <p:spPr>
          <a:xfrm>
            <a:off x="131763" y="814388"/>
            <a:ext cx="9804400" cy="717550"/>
          </a:xfrm>
        </p:spPr>
        <p:txBody>
          <a:bodyPr/>
          <a:lstStyle/>
          <a:p>
            <a:r>
              <a:rPr lang="en-US" sz="4000" smtClean="0"/>
              <a:t>Financing Disruption?</a:t>
            </a:r>
          </a:p>
        </p:txBody>
      </p:sp>
      <p:sp>
        <p:nvSpPr>
          <p:cNvPr id="10242" name="Content Placeholder 3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r>
              <a:rPr lang="en-US" smtClean="0"/>
              <a:t>			         Armour &amp; Enriques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`</a:t>
            </a:r>
          </a:p>
          <a:p>
            <a:r>
              <a:rPr lang="en-US" smtClean="0"/>
              <a:t>				  Discussant</a:t>
            </a:r>
          </a:p>
          <a:p>
            <a:r>
              <a:rPr lang="en-US" smtClean="0"/>
              <a:t>		      Allen Ferrell, Harvard Law School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Big Topic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93688" y="1574800"/>
            <a:ext cx="9486900" cy="5449888"/>
          </a:xfrm>
        </p:spPr>
        <p:txBody>
          <a:bodyPr/>
          <a:lstStyle/>
          <a:p>
            <a:pPr lvl="2">
              <a:buFontTx/>
              <a:buNone/>
            </a:pPr>
            <a:endParaRPr lang="en-US" sz="2000" smtClean="0"/>
          </a:p>
          <a:p>
            <a:pPr lvl="2">
              <a:buFontTx/>
              <a:buNone/>
            </a:pPr>
            <a:r>
              <a:rPr lang="en-US" sz="2800" smtClean="0"/>
              <a:t>	1.  Institutional structure that supports firm-level innovation</a:t>
            </a:r>
          </a:p>
          <a:p>
            <a:pPr lvl="2">
              <a:buFontTx/>
              <a:buNone/>
            </a:pPr>
            <a:endParaRPr lang="en-US" sz="2800" smtClean="0"/>
          </a:p>
          <a:p>
            <a:pPr lvl="2">
              <a:buFontTx/>
              <a:buNone/>
            </a:pPr>
            <a:r>
              <a:rPr lang="en-US" sz="2800" smtClean="0"/>
              <a:t>	2.  A little more specifically: Potential benefits of linking supply of capital with knowledge of the project</a:t>
            </a:r>
          </a:p>
          <a:p>
            <a:pPr lvl="2">
              <a:buFontTx/>
              <a:buNone/>
            </a:pPr>
            <a:endParaRPr lang="en-US" sz="2800" smtClean="0"/>
          </a:p>
          <a:p>
            <a:pPr lvl="2">
              <a:buFontTx/>
              <a:buNone/>
            </a:pPr>
            <a:r>
              <a:rPr lang="en-US" sz="2800" smtClean="0"/>
              <a:t>		`		</a:t>
            </a:r>
            <a:endParaRPr lang="en-US" sz="3600" smtClean="0"/>
          </a:p>
          <a:p>
            <a:pPr lvl="2">
              <a:buFontTx/>
              <a:buNone/>
            </a:pPr>
            <a:endParaRPr lang="en-US" sz="2000" smtClean="0"/>
          </a:p>
          <a:p>
            <a:pPr lvl="2">
              <a:buFontTx/>
              <a:buNone/>
            </a:pPr>
            <a:endParaRPr lang="en-US" sz="2000" smtClean="0"/>
          </a:p>
          <a:p>
            <a:pPr lvl="2">
              <a:buFontTx/>
              <a:buNone/>
            </a:pPr>
            <a:r>
              <a:rPr lang="en-US" sz="2000" smtClean="0"/>
              <a:t>	</a:t>
            </a:r>
            <a:endParaRPr lang="en-US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Title 2"/>
          <p:cNvSpPr>
            <a:spLocks noGrp="1"/>
          </p:cNvSpPr>
          <p:nvPr>
            <p:ph type="title"/>
          </p:nvPr>
        </p:nvSpPr>
        <p:spPr>
          <a:xfrm>
            <a:off x="131763" y="814388"/>
            <a:ext cx="9804400" cy="1087437"/>
          </a:xfrm>
        </p:spPr>
        <p:txBody>
          <a:bodyPr/>
          <a:lstStyle/>
          <a:p>
            <a:r>
              <a:rPr lang="en-US" smtClean="0"/>
              <a:t>Two Literatures</a:t>
            </a:r>
            <a:br>
              <a:rPr lang="en-US" smtClean="0"/>
            </a:br>
            <a:endParaRPr lang="en-US" smtClean="0"/>
          </a:p>
        </p:txBody>
      </p:sp>
      <p:sp>
        <p:nvSpPr>
          <p:cNvPr id="12290" name="Content Placeholder 3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457200" indent="-457200" algn="just"/>
            <a:endParaRPr lang="en-US" sz="2800" b="0" smtClean="0"/>
          </a:p>
          <a:p>
            <a:pPr marL="457200" indent="-457200" algn="just">
              <a:buFontTx/>
              <a:buAutoNum type="arabicPeriod"/>
            </a:pPr>
            <a:r>
              <a:rPr lang="en-US" sz="2800" b="0" smtClean="0"/>
              <a:t>Venture Capital Literature: </a:t>
            </a:r>
          </a:p>
          <a:p>
            <a:pPr marL="914400" lvl="2" indent="-457200" algn="just">
              <a:buFontTx/>
              <a:buNone/>
            </a:pPr>
            <a:r>
              <a:rPr lang="en-US" smtClean="0"/>
              <a:t>Gompers &amp; Lerner; Gilson  (“braided contracts”)</a:t>
            </a:r>
          </a:p>
          <a:p>
            <a:pPr marL="457200" indent="-457200" algn="just">
              <a:buFontTx/>
              <a:buAutoNum type="arabicPeriod"/>
            </a:pPr>
            <a:endParaRPr lang="en-US" sz="2800" b="0" smtClean="0"/>
          </a:p>
          <a:p>
            <a:pPr marL="457200" indent="-457200" algn="just">
              <a:buFontTx/>
              <a:buAutoNum type="arabicPeriod"/>
            </a:pPr>
            <a:r>
              <a:rPr lang="en-US" sz="2800" b="0" smtClean="0"/>
              <a:t>Innovation at the firm-level:</a:t>
            </a:r>
            <a:r>
              <a:rPr lang="en-US" sz="2600" b="0" smtClean="0"/>
              <a:t> </a:t>
            </a:r>
          </a:p>
          <a:p>
            <a:pPr marL="571500" lvl="1" indent="-457200" algn="just">
              <a:buFont typeface="Arial" charset="0"/>
              <a:buNone/>
            </a:pPr>
            <a:r>
              <a:rPr lang="en-US" smtClean="0"/>
              <a:t>	See, e.g., Aghion, Reenen &amp; Zingales (2013); Bernstein (2015)</a:t>
            </a:r>
            <a:endParaRPr lang="en-US" sz="2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comments on exposition</a:t>
            </a:r>
          </a:p>
        </p:txBody>
      </p:sp>
      <p:sp>
        <p:nvSpPr>
          <p:cNvPr id="13314" name="Content Placeholder 4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457200" indent="-457200">
              <a:buFontTx/>
              <a:buAutoNum type="arabicPeriod"/>
            </a:pPr>
            <a:r>
              <a:rPr lang="en-US" b="0" smtClean="0"/>
              <a:t>Distinguish between information asymmetry and incomplete information stories</a:t>
            </a:r>
          </a:p>
          <a:p>
            <a:pPr marL="457200" indent="-457200">
              <a:buFontTx/>
              <a:buAutoNum type="arabicPeriod"/>
            </a:pPr>
            <a:r>
              <a:rPr lang="en-US" b="0" smtClean="0"/>
              <a:t>Distinguish between market efficiency and market inefficiency stories</a:t>
            </a:r>
          </a:p>
          <a:p>
            <a:pPr marL="457200" indent="-457200">
              <a:buFontTx/>
              <a:buAutoNum type="arabicPeriod"/>
            </a:pPr>
            <a:r>
              <a:rPr lang="en-US" b="0" smtClean="0"/>
              <a:t>Specific about the most important source of market failure in their opinion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What’s  the problem?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457200" indent="-457200">
              <a:defRPr/>
            </a:pPr>
            <a:endParaRPr lang="en-US" b="0" dirty="0" smtClean="0"/>
          </a:p>
          <a:p>
            <a:pPr marL="457200" indent="-457200">
              <a:buFontTx/>
              <a:buAutoNum type="arabicPeriod"/>
              <a:defRPr/>
            </a:pPr>
            <a:r>
              <a:rPr lang="en-US" b="0" dirty="0" smtClean="0"/>
              <a:t>Stein (1988) story: managers judged on what can be observed which then affects incentives.</a:t>
            </a:r>
          </a:p>
          <a:p>
            <a:pPr marL="571500" lvl="1" indent="-457200"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en-US" dirty="0" smtClean="0"/>
              <a:t>		 See also </a:t>
            </a:r>
            <a:r>
              <a:rPr lang="en-US" dirty="0" err="1" smtClean="0"/>
              <a:t>Aghion</a:t>
            </a:r>
            <a:r>
              <a:rPr lang="en-US" dirty="0" smtClean="0"/>
              <a:t>, </a:t>
            </a:r>
            <a:r>
              <a:rPr lang="en-US" dirty="0" err="1" smtClean="0"/>
              <a:t>Reenen</a:t>
            </a:r>
            <a:r>
              <a:rPr lang="en-US" dirty="0" smtClean="0"/>
              <a:t> &amp; </a:t>
            </a:r>
            <a:r>
              <a:rPr lang="en-US" dirty="0" err="1" smtClean="0"/>
              <a:t>Zingales</a:t>
            </a:r>
            <a:r>
              <a:rPr lang="en-US" dirty="0" smtClean="0"/>
              <a:t> (2013) 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en-US" b="0" dirty="0" smtClean="0"/>
              <a:t>Pooling of good and bad innovation projects by the market which then affects incentives to engage in innovation. </a:t>
            </a:r>
          </a:p>
          <a:p>
            <a:pPr marL="628650" lvl="1" indent="-514350"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en-US" dirty="0" smtClean="0"/>
              <a:t>	In this story, market still gets it right on average</a:t>
            </a:r>
          </a:p>
          <a:p>
            <a:pPr marL="514350" indent="-514350">
              <a:buFontTx/>
              <a:buAutoNum type="arabicPeriod" startAt="2"/>
              <a:defRPr/>
            </a:pPr>
            <a:r>
              <a:rPr lang="en-US" b="0" dirty="0" smtClean="0"/>
              <a:t>Undervaluation of innovation</a:t>
            </a:r>
          </a:p>
          <a:p>
            <a:pPr marL="628650" lvl="1" indent="-514350"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en-US" dirty="0" smtClean="0"/>
              <a:t>	Market inefficiency story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57200" indent="-457200"/>
            <a:r>
              <a:rPr lang="en-US" smtClean="0"/>
              <a:t>Some selective evidence</a:t>
            </a:r>
          </a:p>
        </p:txBody>
      </p:sp>
      <p:sp>
        <p:nvSpPr>
          <p:cNvPr id="16386" name="Content Placeholder 4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457200" indent="-457200"/>
            <a:r>
              <a:rPr lang="en-US" b="0" smtClean="0"/>
              <a:t>(1) Fama-French book-to-market factor</a:t>
            </a:r>
          </a:p>
          <a:p>
            <a:pPr marL="457200" indent="-457200"/>
            <a:r>
              <a:rPr lang="en-US" b="0" smtClean="0"/>
              <a:t>	</a:t>
            </a:r>
            <a:r>
              <a:rPr lang="en-US" sz="2000" b="0" smtClean="0"/>
              <a:t>Lakonishok, Shleifer &amp; Vishny (1994): low returns  on growth indicates market </a:t>
            </a:r>
            <a:r>
              <a:rPr lang="en-US" sz="2000" b="0" i="1" smtClean="0"/>
              <a:t>overvalues </a:t>
            </a:r>
            <a:r>
              <a:rPr lang="en-US" sz="2000" b="0" smtClean="0"/>
              <a:t>growths stocks</a:t>
            </a:r>
          </a:p>
          <a:p>
            <a:pPr marL="457200" indent="-457200"/>
            <a:r>
              <a:rPr lang="en-US" b="0" smtClean="0"/>
              <a:t>(2) Fama &amp; French (2002): IPO incidence of low-profitability high-growth firms is a long-term phenomenon</a:t>
            </a:r>
          </a:p>
          <a:p>
            <a:pPr marL="457200" indent="-457200"/>
            <a:r>
              <a:rPr lang="en-US" b="0" smtClean="0"/>
              <a:t>(3) Eberhart et al (2004): market under-reacts to increases in R&amp;D	</a:t>
            </a:r>
            <a:endParaRPr lang="en-US" sz="2000" b="0" smtClean="0"/>
          </a:p>
          <a:p>
            <a:pPr marL="457200" indent="-457200"/>
            <a:r>
              <a:rPr lang="en-US" sz="2000" b="0" smtClean="0"/>
              <a:t>	Cifci, Lev and Radhakrishnan (2009): same as Eberhart </a:t>
            </a:r>
            <a:r>
              <a:rPr lang="en-US" sz="2000" b="0" i="1" smtClean="0"/>
              <a:t>but</a:t>
            </a:r>
            <a:r>
              <a:rPr lang="en-US" sz="2000" b="0" smtClean="0"/>
              <a:t> firm-level earnings guidance removes this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smtClean="0"/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r>
              <a:rPr lang="en-US" b="0" smtClean="0"/>
              <a:t>(4) Bernstein (2015): Firms that have an IPO do less innovation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What does this mean for policy?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514350" indent="-514350">
              <a:buFontTx/>
              <a:buAutoNum type="arabicParenBoth"/>
              <a:defRPr/>
            </a:pPr>
            <a:r>
              <a:rPr lang="en-US" sz="2800" b="0" dirty="0" smtClean="0"/>
              <a:t>Is there a market failure? </a:t>
            </a:r>
          </a:p>
          <a:p>
            <a:pPr marL="628650" lvl="1" indent="-514350">
              <a:buClr>
                <a:schemeClr val="accent5">
                  <a:lumMod val="75000"/>
                </a:schemeClr>
              </a:buClr>
              <a:buFont typeface="Arial" panose="020B0604020202020204" pitchFamily="34" charset="0"/>
              <a:buNone/>
              <a:defRPr/>
            </a:pPr>
            <a:r>
              <a:rPr lang="en-US" dirty="0" smtClean="0"/>
              <a:t>	“</a:t>
            </a:r>
            <a:r>
              <a:rPr lang="en-US" sz="2400" dirty="0" smtClean="0"/>
              <a:t>Central problem [is</a:t>
            </a:r>
            <a:r>
              <a:rPr lang="en-US" sz="2400" smtClean="0"/>
              <a:t>] the </a:t>
            </a:r>
            <a:r>
              <a:rPr lang="en-US" sz="2400" dirty="0" smtClean="0"/>
              <a:t>strictly limited pool of expertise regarding a new technology.”</a:t>
            </a:r>
          </a:p>
          <a:p>
            <a:pPr marL="514350" indent="-514350">
              <a:defRPr/>
            </a:pPr>
            <a:r>
              <a:rPr lang="en-US" b="0" dirty="0" smtClean="0"/>
              <a:t>	Returns to acquiring expertise (venture capital, institutional investor)</a:t>
            </a:r>
          </a:p>
          <a:p>
            <a:pPr marL="514350" indent="-514350">
              <a:defRPr/>
            </a:pPr>
            <a:r>
              <a:rPr lang="en-US" sz="2800" b="0" dirty="0" smtClean="0"/>
              <a:t>(2) Are IPOs the wrong focus assuming we want to encourage innovation?</a:t>
            </a:r>
            <a:endParaRPr lang="en-US" b="0" dirty="0" smtClean="0"/>
          </a:p>
          <a:p>
            <a:pPr marL="457200" indent="-457200">
              <a:defRPr/>
            </a:pPr>
            <a:r>
              <a:rPr lang="en-US" sz="2800" b="0" dirty="0" smtClean="0"/>
              <a:t>(3) Maybe some innovation is wasteful</a:t>
            </a:r>
          </a:p>
          <a:p>
            <a:pPr marL="457200" indent="-457200">
              <a:defRPr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Externalities to basic research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576263" y="1690688"/>
            <a:ext cx="8921750" cy="5449887"/>
          </a:xfrm>
        </p:spPr>
        <p:txBody>
          <a:bodyPr/>
          <a:lstStyle/>
          <a:p>
            <a:pPr marL="457200" indent="-457200">
              <a:buFontTx/>
              <a:buAutoNum type="arabicParenBoth"/>
            </a:pPr>
            <a:r>
              <a:rPr lang="en-US" b="0" smtClean="0"/>
              <a:t>Governmental funding of scientific research</a:t>
            </a:r>
          </a:p>
          <a:p>
            <a:pPr marL="457200" indent="-457200">
              <a:buFontTx/>
              <a:buAutoNum type="arabicParenBoth"/>
            </a:pPr>
            <a:r>
              <a:rPr lang="en-US" b="0" smtClean="0"/>
              <a:t>Prizes</a:t>
            </a:r>
          </a:p>
          <a:p>
            <a:pPr marL="457200" indent="-457200">
              <a:buFontTx/>
              <a:buAutoNum type="arabicParenBoth"/>
            </a:pPr>
            <a:r>
              <a:rPr lang="en-US" b="0" smtClean="0"/>
              <a:t>Give money to universities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_InternalCorpAdminTemplate">
  <a:themeElements>
    <a:clrScheme name="CR_OFFICE">
      <a:dk1>
        <a:sysClr val="windowText" lastClr="000000"/>
      </a:dk1>
      <a:lt1>
        <a:srgbClr val="FFFFFF"/>
      </a:lt1>
      <a:dk2>
        <a:srgbClr val="32717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asic-NoSec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asic-NoSection 1">
        <a:dk1>
          <a:srgbClr val="000000"/>
        </a:dk1>
        <a:lt1>
          <a:srgbClr val="FFFFFF"/>
        </a:lt1>
        <a:dk2>
          <a:srgbClr val="004C37"/>
        </a:dk2>
        <a:lt2>
          <a:srgbClr val="B2B2B2"/>
        </a:lt2>
        <a:accent1>
          <a:srgbClr val="FFFFFF"/>
        </a:accent1>
        <a:accent2>
          <a:srgbClr val="004C37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4431"/>
        </a:accent6>
        <a:hlink>
          <a:srgbClr val="996633"/>
        </a:hlink>
        <a:folHlink>
          <a:srgbClr val="3322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asic-NoSection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98AB95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899B87"/>
        </a:accent6>
        <a:hlink>
          <a:srgbClr val="996633"/>
        </a:hlink>
        <a:folHlink>
          <a:srgbClr val="33221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over-Back">
  <a:themeElements>
    <a:clrScheme name="CR_OFFICE">
      <a:dk1>
        <a:sysClr val="windowText" lastClr="000000"/>
      </a:dk1>
      <a:lt1>
        <a:srgbClr val="FFFFFF"/>
      </a:lt1>
      <a:dk2>
        <a:srgbClr val="32717E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6350" cap="flat" cmpd="sng" algn="ctr">
          <a:solidFill>
            <a:schemeClr val="tx2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1917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ver-Back 1">
        <a:dk1>
          <a:srgbClr val="000000"/>
        </a:dk1>
        <a:lt1>
          <a:srgbClr val="FFFFFF"/>
        </a:lt1>
        <a:dk2>
          <a:srgbClr val="004C37"/>
        </a:dk2>
        <a:lt2>
          <a:srgbClr val="B2B2B2"/>
        </a:lt2>
        <a:accent1>
          <a:srgbClr val="FFFFFF"/>
        </a:accent1>
        <a:accent2>
          <a:srgbClr val="004C37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4431"/>
        </a:accent6>
        <a:hlink>
          <a:srgbClr val="996633"/>
        </a:hlink>
        <a:folHlink>
          <a:srgbClr val="33221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ver-Back 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FFFF"/>
        </a:accent1>
        <a:accent2>
          <a:srgbClr val="98AB95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899B87"/>
        </a:accent6>
        <a:hlink>
          <a:srgbClr val="996633"/>
        </a:hlink>
        <a:folHlink>
          <a:srgbClr val="33221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CR_InternalCorpAdminTemplate</Template>
  <TotalTime>884</TotalTime>
  <Words>131</Words>
  <Application>Microsoft Macintosh PowerPoint</Application>
  <PresentationFormat>Custom</PresentationFormat>
  <Paragraphs>54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</vt:lpstr>
      <vt:lpstr>CR_InternalCorpAdminTemplate</vt:lpstr>
      <vt:lpstr>Cover-Back</vt:lpstr>
      <vt:lpstr>Financing Disruption?</vt:lpstr>
      <vt:lpstr>Big Topic</vt:lpstr>
      <vt:lpstr>Two Literatures </vt:lpstr>
      <vt:lpstr>General comments on exposition</vt:lpstr>
      <vt:lpstr>What’s  the problem?</vt:lpstr>
      <vt:lpstr>Some selective evidence</vt:lpstr>
      <vt:lpstr>PowerPoint Presentation</vt:lpstr>
      <vt:lpstr>What does this mean for policy?</vt:lpstr>
      <vt:lpstr>Externalities to basic research</vt:lpstr>
    </vt:vector>
  </TitlesOfParts>
  <Company>Cornerstone Research</Company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Rodney Grussing</dc:creator>
  <cp:keywords>Template</cp:keywords>
  <cp:lastModifiedBy>Microsoft Office User</cp:lastModifiedBy>
  <cp:revision>147</cp:revision>
  <cp:lastPrinted>2012-11-03T00:31:29Z</cp:lastPrinted>
  <dcterms:created xsi:type="dcterms:W3CDTF">2015-04-06T16:56:27Z</dcterms:created>
  <dcterms:modified xsi:type="dcterms:W3CDTF">2016-09-27T14:25:34Z</dcterms:modified>
  <cp:category>Presentation</cp:category>
</cp:coreProperties>
</file>