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96" r:id="rId3"/>
    <p:sldId id="305" r:id="rId4"/>
    <p:sldId id="306" r:id="rId5"/>
    <p:sldId id="307" r:id="rId6"/>
    <p:sldId id="308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7" autoAdjust="0"/>
    <p:restoredTop sz="90425" autoAdjust="0"/>
  </p:normalViewPr>
  <p:slideViewPr>
    <p:cSldViewPr>
      <p:cViewPr>
        <p:scale>
          <a:sx n="60" d="100"/>
          <a:sy n="60" d="100"/>
        </p:scale>
        <p:origin x="-2118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251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FC97B5-90A4-48FC-B6B2-75E3A628311E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32DA99-A7E4-4ADF-AD29-EE9CB3460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4C8EBE-3319-499A-92AA-5B52C8A2D51A}" type="slidenum">
              <a:rPr lang="en-US"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ED17C6-F88B-4E40-A084-0DFF974BBDA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A84665-CBF8-4A87-BD55-438ECF3107D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77EC98-968F-4213-AA6A-28F215447B3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50D1EF-6123-4F1F-9107-77774FC414C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2C999E-7A4C-4EA1-9B1E-F65DAAF7C1C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F4036-A3C1-4349-8F4F-30E0C55EE723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CF409-7D0A-4E93-8EB0-96DBE7B28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E75B-0DA1-4589-A633-D4F4741FC28F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8380F-B8D1-4969-9844-4649FAFC9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A8C6-3F32-4FFE-99F1-C011308A5219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A5002-C6A4-4228-AC18-1F5418CAD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F24D5-B053-49C2-ABC0-BF8DA897ACC2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3B353-4428-46B7-9099-C58DE17E7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1626-CF98-47A8-BF8A-1C6BE16B334C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F254A-DF98-4400-BE0F-1D90FF08C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45274-AF1E-4DDD-87D3-2336670B96D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2A77-A76C-47F9-80F4-30984824B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DF96F-9FF4-427C-9701-E95D8CE23456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B32E8-C7AA-4AC4-A728-97CC14D7A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471E-BB0F-4436-B31B-D6E834ADA5F8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BD00-3BEB-4774-BF9E-6A927E882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35BB6-8E0C-4E28-A494-F2FE8E68BE5B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90A69-8E57-4361-B4A0-D2AC4148F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D54C6-3D56-47B9-8725-33FFED691438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A6276-D595-4DA5-BFA7-6F5FAE0CD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5B0A-D684-4072-93C5-89373BA1A95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7A6A6-8CBE-4383-BE6A-63BC09E30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0F914A-3760-423E-AAFF-D382A823C89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E6CCB1-53F7-4E10-A700-AFB6A31E1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Book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304800" y="919163"/>
            <a:ext cx="8382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3200" b="1">
                <a:solidFill>
                  <a:srgbClr val="002060"/>
                </a:solidFill>
              </a:rPr>
              <a:t>RJ Gilson, H Hansmann &amp; M Pargendler</a:t>
            </a:r>
            <a:endParaRPr lang="en-GB" sz="3200" b="1">
              <a:solidFill>
                <a:srgbClr val="002060"/>
              </a:solidFill>
            </a:endParaRPr>
          </a:p>
          <a:p>
            <a:pPr algn="ctr" eaLnBrk="0" hangingPunct="0"/>
            <a:r>
              <a:rPr lang="en-GB" sz="3200" b="1">
                <a:solidFill>
                  <a:srgbClr val="002060"/>
                </a:solidFill>
              </a:rPr>
              <a:t>Corporate Chartering and Federalism: </a:t>
            </a:r>
          </a:p>
          <a:p>
            <a:pPr algn="ctr" eaLnBrk="0" hangingPunct="0"/>
            <a:r>
              <a:rPr lang="en-GB" sz="3200" b="1">
                <a:solidFill>
                  <a:srgbClr val="002060"/>
                </a:solidFill>
              </a:rPr>
              <a:t>A New View</a:t>
            </a:r>
          </a:p>
          <a:p>
            <a:pPr algn="ctr" eaLnBrk="0" hangingPunct="0"/>
            <a:endParaRPr lang="it-IT" sz="2800" b="1">
              <a:solidFill>
                <a:srgbClr val="002060"/>
              </a:solidFill>
            </a:endParaRPr>
          </a:p>
          <a:p>
            <a:pPr algn="ctr" eaLnBrk="0" hangingPunct="0"/>
            <a:endParaRPr lang="it-IT" sz="2800" b="1">
              <a:solidFill>
                <a:srgbClr val="002060"/>
              </a:solidFill>
            </a:endParaRPr>
          </a:p>
          <a:p>
            <a:pPr algn="ctr" eaLnBrk="0" hangingPunct="0"/>
            <a:r>
              <a:rPr lang="it-IT" sz="2800" b="1">
                <a:solidFill>
                  <a:srgbClr val="002060"/>
                </a:solidFill>
              </a:rPr>
              <a:t>Comments by</a:t>
            </a:r>
            <a:endParaRPr lang="en-GB" sz="2800" b="1">
              <a:solidFill>
                <a:srgbClr val="002060"/>
              </a:solidFill>
            </a:endParaRP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4479925" y="4964113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36625" y="3779838"/>
            <a:ext cx="7086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300"/>
              </a:spcBef>
              <a:spcAft>
                <a:spcPts val="0"/>
              </a:spcAft>
              <a:defRPr/>
            </a:pPr>
            <a:r>
              <a:rPr lang="en-GB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Luca </a:t>
            </a:r>
            <a:r>
              <a:rPr lang="en-GB" sz="2800" b="1" kern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Enriques</a:t>
            </a:r>
            <a:endParaRPr lang="en-GB" sz="2800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/>
            </a:endParaRPr>
          </a:p>
          <a:p>
            <a:pPr algn="ctr" eaLnBrk="0" fontAlgn="auto" hangingPunct="0">
              <a:spcBef>
                <a:spcPts val="30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rgbClr val="002060"/>
                </a:solidFill>
                <a:latin typeface="+mj-lt"/>
                <a:cs typeface="Times New Roman"/>
              </a:rPr>
              <a:t>University of Oxford Faculty of Law</a:t>
            </a:r>
          </a:p>
          <a:p>
            <a:pPr algn="ctr" eaLnBrk="0" fontAlgn="auto" hangingPunct="0">
              <a:spcBef>
                <a:spcPts val="300"/>
              </a:spcBef>
              <a:spcAft>
                <a:spcPts val="0"/>
              </a:spcAft>
              <a:defRPr/>
            </a:pPr>
            <a:r>
              <a:rPr lang="it-IT" sz="2700" b="1" kern="0" dirty="0">
                <a:solidFill>
                  <a:srgbClr val="002060"/>
                </a:solidFill>
                <a:latin typeface="+mj-lt"/>
                <a:cs typeface="Times New Roman"/>
              </a:rPr>
              <a:t>ECGI</a:t>
            </a:r>
            <a:endParaRPr lang="en-GB" sz="2700" b="1" kern="0" dirty="0">
              <a:solidFill>
                <a:srgbClr val="002060"/>
              </a:solidFill>
              <a:latin typeface="+mj-lt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228600" y="1133475"/>
            <a:ext cx="8458200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Mkt for corp. law as a case of “happenstance reg. dualism”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US firms choose politically malleable home state or market-oriented Delaware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>
                <a:solidFill>
                  <a:srgbClr val="002060"/>
                </a:solidFill>
              </a:rPr>
              <a:t>They choose home state if they prefer to retain political clout; DE if they prefer to commit to shareholder interests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DE and home states are complementary, not in competition: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>
                <a:solidFill>
                  <a:srgbClr val="002060"/>
                </a:solidFill>
              </a:rPr>
              <a:t>[Competition is only at the margin] 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>
                <a:solidFill>
                  <a:srgbClr val="002060"/>
                </a:solidFill>
              </a:rPr>
              <a:t>DE can be more market-oriented, home state more politically malleable than if no freedom of incorporation</a:t>
            </a:r>
            <a:endParaRPr lang="en-US" sz="2400">
              <a:solidFill>
                <a:srgbClr val="002060"/>
              </a:solidFill>
            </a:endParaRP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In Europe, </a:t>
            </a:r>
            <a:r>
              <a:rPr lang="en-US" sz="2400" i="1">
                <a:solidFill>
                  <a:srgbClr val="002060"/>
                </a:solidFill>
              </a:rPr>
              <a:t>Centros</a:t>
            </a:r>
            <a:r>
              <a:rPr lang="en-US" sz="2400">
                <a:solidFill>
                  <a:srgbClr val="002060"/>
                </a:solidFill>
              </a:rPr>
              <a:t>, SE may give way to same dynamics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>
                <a:solidFill>
                  <a:srgbClr val="002060"/>
                </a:solidFill>
              </a:rPr>
              <a:t>But no market-oriented member state has emerged so far and the little tiny action we’ve seen is around (cost of formation and) co-determination</a:t>
            </a:r>
          </a:p>
        </p:txBody>
      </p:sp>
      <p:sp>
        <p:nvSpPr>
          <p:cNvPr id="4" name="Rettangolo 3"/>
          <p:cNvSpPr/>
          <p:nvPr/>
        </p:nvSpPr>
        <p:spPr>
          <a:xfrm>
            <a:off x="152400" y="304800"/>
            <a:ext cx="87677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Summary of the paper</a:t>
            </a:r>
            <a:endParaRPr lang="en-GB" sz="3600" b="1" kern="0" dirty="0">
              <a:solidFill>
                <a:srgbClr val="002060"/>
              </a:solidFill>
              <a:latin typeface="Times New Roman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228600" y="661988"/>
            <a:ext cx="8458200" cy="613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000">
                <a:solidFill>
                  <a:srgbClr val="002060"/>
                </a:solidFill>
              </a:rPr>
              <a:t>Firms choose politically malleable home state or market-oriented Delaware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200">
                <a:solidFill>
                  <a:srgbClr val="002060"/>
                </a:solidFill>
              </a:rPr>
              <a:t>Predictions:</a:t>
            </a:r>
          </a:p>
          <a:p>
            <a:pPr marL="1428750" lvl="2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200">
                <a:solidFill>
                  <a:srgbClr val="002060"/>
                </a:solidFill>
              </a:rPr>
              <a:t>Firms carrying more political clout (e.g. size, number of in-state employees) should disproportionately incorporate in home state</a:t>
            </a:r>
          </a:p>
          <a:p>
            <a:pPr marL="1428750" lvl="2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200">
                <a:solidFill>
                  <a:srgbClr val="002060"/>
                </a:solidFill>
              </a:rPr>
              <a:t>Firms whose success depends more heavily on state-level policies should similarly do so (state-regulated industries?)</a:t>
            </a:r>
          </a:p>
          <a:p>
            <a:pPr marL="1428750" lvl="2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200">
                <a:solidFill>
                  <a:srgbClr val="002060"/>
                </a:solidFill>
              </a:rPr>
              <a:t>Same for firms where private benefits are higher (again, by industry? → Media? Oligopolistic industries?)</a:t>
            </a:r>
          </a:p>
          <a:p>
            <a:pPr marL="1885950" lvl="3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000">
                <a:solidFill>
                  <a:srgbClr val="002060"/>
                </a:solidFill>
              </a:rPr>
              <a:t>But, is control really more contestable in Delaware (IPO companies v. installed base?)? </a:t>
            </a:r>
          </a:p>
          <a:p>
            <a:pPr marL="1885950" lvl="3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000">
                <a:solidFill>
                  <a:srgbClr val="002060"/>
                </a:solidFill>
              </a:rPr>
              <a:t>Is tunneling so easier to get away with at non-DE corporations, given federal laws (cf. Yafeh et al.)?</a:t>
            </a:r>
          </a:p>
          <a:p>
            <a:pPr marL="2343150" lvl="4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>
                <a:solidFill>
                  <a:srgbClr val="002060"/>
                </a:solidFill>
              </a:rPr>
              <a:t>Excessive compensation is unchecked for in DE as well</a:t>
            </a:r>
          </a:p>
        </p:txBody>
      </p:sp>
      <p:sp>
        <p:nvSpPr>
          <p:cNvPr id="4" name="Rettangolo 3"/>
          <p:cNvSpPr/>
          <p:nvPr/>
        </p:nvSpPr>
        <p:spPr>
          <a:xfrm>
            <a:off x="152400" y="76200"/>
            <a:ext cx="87677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Happenstance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regulatory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dualism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: US</a:t>
            </a:r>
            <a:endParaRPr lang="en-GB" sz="3600" b="1" kern="0" dirty="0">
              <a:solidFill>
                <a:srgbClr val="002060"/>
              </a:solidFill>
              <a:latin typeface="Times New Roman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228600" y="1133475"/>
            <a:ext cx="8458200" cy="614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>
                <a:solidFill>
                  <a:srgbClr val="002060"/>
                </a:solidFill>
                <a:latin typeface="+mn-lt"/>
                <a:cs typeface="+mn-cs"/>
              </a:rPr>
              <a:t>DE and home states are complementary, not in competition:</a:t>
            </a:r>
          </a:p>
          <a:p>
            <a:pPr marL="971550" lvl="1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+mn-cs"/>
              </a:rPr>
              <a:t>Does it allow for the prediction that this would be the outcome elsewhere?</a:t>
            </a:r>
          </a:p>
          <a:p>
            <a:pPr marL="1428750" lvl="2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+mn-cs"/>
              </a:rPr>
              <a:t>What is the role of vertical competition in the outcome of federalism in corporate law?</a:t>
            </a:r>
          </a:p>
          <a:p>
            <a:pPr marL="1428750" lvl="2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+mn-cs"/>
              </a:rPr>
              <a:t>There was little complementarity when it all began…</a:t>
            </a:r>
          </a:p>
          <a:p>
            <a:pPr marL="1885950" lvl="3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+mn-cs"/>
              </a:rPr>
              <a:t>It all started with clearly more laissez-faire rules, that would allow incumbents more power (and tunneling opportunities), not less</a:t>
            </a:r>
          </a:p>
          <a:p>
            <a:pPr marL="2343150" lvl="4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+mn-lt"/>
                <a:cs typeface="+mn-cs"/>
              </a:rPr>
              <a:t>Holding shares in another company was key for NJ</a:t>
            </a:r>
          </a:p>
          <a:p>
            <a:pPr marL="1065213" lvl="3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200" dirty="0">
                <a:solidFill>
                  <a:srgbClr val="002060"/>
                </a:solidFill>
                <a:latin typeface="+mn-lt"/>
                <a:cs typeface="+mn-cs"/>
              </a:rPr>
              <a:t>In other words, impossible to tell whether DE would have emerged as market friendly without federal players</a:t>
            </a:r>
          </a:p>
          <a:p>
            <a:pPr marL="1885950" lvl="3" indent="-514350" eaLnBrk="0" fontAlgn="auto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26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52400" y="304800"/>
            <a:ext cx="87677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Happenstance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regulatory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dualism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: US</a:t>
            </a:r>
            <a:endParaRPr lang="en-GB" sz="3600" b="1" kern="0" dirty="0">
              <a:solidFill>
                <a:srgbClr val="002060"/>
              </a:solidFill>
              <a:latin typeface="Times New Roman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228600" y="1133475"/>
            <a:ext cx="84582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600" i="1">
                <a:solidFill>
                  <a:srgbClr val="002060"/>
                </a:solidFill>
              </a:rPr>
              <a:t>Centros</a:t>
            </a:r>
            <a:r>
              <a:rPr lang="en-US" sz="2600">
                <a:solidFill>
                  <a:srgbClr val="002060"/>
                </a:solidFill>
              </a:rPr>
              <a:t>, SE </a:t>
            </a:r>
            <a:r>
              <a:rPr lang="en-US" sz="2600" i="1">
                <a:solidFill>
                  <a:srgbClr val="002060"/>
                </a:solidFill>
              </a:rPr>
              <a:t>may </a:t>
            </a:r>
            <a:r>
              <a:rPr lang="en-US" sz="2600">
                <a:solidFill>
                  <a:srgbClr val="002060"/>
                </a:solidFill>
              </a:rPr>
              <a:t>lead to same dynamics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And we have seen some action, but not much anyway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Most importantly, no market-oriented member state has emerged so far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So what we have is just regulatory arbitrage without regulatory (competition or) dualism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Which raises the question of what the preconditions are for regulatory dualism to emerge as an outcome of leaving free choice of incorporation. E.g. (Enriques 2005):</a:t>
            </a:r>
          </a:p>
          <a:p>
            <a:pPr marL="971550" lvl="1" indent="-514350" eaLnBrk="0" hangingPunct="0">
              <a:spcBef>
                <a:spcPts val="600"/>
              </a:spcBef>
              <a:buFont typeface="Franklin Gothic Book"/>
              <a:buAutoNum type="arabicPeriod"/>
            </a:pPr>
            <a:r>
              <a:rPr lang="en-US" sz="2400">
                <a:solidFill>
                  <a:srgbClr val="002060"/>
                </a:solidFill>
              </a:rPr>
              <a:t>Good money to be made from becoming attractive</a:t>
            </a:r>
          </a:p>
          <a:p>
            <a:pPr marL="971550" lvl="1" indent="-514350" eaLnBrk="0" hangingPunct="0">
              <a:spcBef>
                <a:spcPts val="600"/>
              </a:spcBef>
              <a:buFont typeface="Franklin Gothic Book"/>
              <a:buAutoNum type="arabicPeriod"/>
            </a:pPr>
            <a:r>
              <a:rPr lang="en-US" sz="2400">
                <a:solidFill>
                  <a:srgbClr val="002060"/>
                </a:solidFill>
              </a:rPr>
              <a:t>“Primitive” corporate laws</a:t>
            </a:r>
          </a:p>
          <a:p>
            <a:pPr marL="971550" lvl="1" indent="-514350" eaLnBrk="0" hangingPunct="0">
              <a:spcBef>
                <a:spcPts val="600"/>
              </a:spcBef>
              <a:buFont typeface="Franklin Gothic Book"/>
              <a:buAutoNum type="arabicPeriod"/>
            </a:pPr>
            <a:r>
              <a:rPr lang="en-US" sz="2400">
                <a:solidFill>
                  <a:srgbClr val="002060"/>
                </a:solidFill>
              </a:rPr>
              <a:t>Time-lagged vertical constraints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52400" y="304800"/>
            <a:ext cx="87677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Happenstance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regulatory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dualism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: EU</a:t>
            </a:r>
            <a:endParaRPr lang="en-GB" sz="3600" b="1" kern="0" dirty="0">
              <a:solidFill>
                <a:srgbClr val="002060"/>
              </a:solidFill>
              <a:latin typeface="Times New Roman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458200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DE dominance explains why little </a:t>
            </a:r>
            <a:r>
              <a:rPr lang="en-US" sz="2400" b="1" i="1">
                <a:solidFill>
                  <a:srgbClr val="002060"/>
                </a:solidFill>
              </a:rPr>
              <a:t>intrastate </a:t>
            </a:r>
            <a:r>
              <a:rPr lang="en-US" sz="2400" b="1">
                <a:solidFill>
                  <a:srgbClr val="002060"/>
                </a:solidFill>
              </a:rPr>
              <a:t>regulatory dualism </a:t>
            </a:r>
            <a:r>
              <a:rPr lang="en-US" sz="2400">
                <a:solidFill>
                  <a:srgbClr val="002060"/>
                </a:solidFill>
              </a:rPr>
              <a:t>(other than “quixotic” ND attempt):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Easy for DE to react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Harder to credibly commit for the home state?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In DE </a:t>
            </a:r>
            <a:r>
              <a:rPr lang="en-US" sz="1600">
                <a:solidFill>
                  <a:srgbClr val="002060"/>
                </a:solidFill>
              </a:rPr>
              <a:t>(Hansmann 2006)</a:t>
            </a:r>
            <a:r>
              <a:rPr lang="en-US" sz="2400">
                <a:solidFill>
                  <a:srgbClr val="002060"/>
                </a:solidFill>
              </a:rPr>
              <a:t>: via other business forms and via menus</a:t>
            </a:r>
            <a:r>
              <a:rPr lang="en-US">
                <a:solidFill>
                  <a:srgbClr val="002060"/>
                </a:solidFill>
              </a:rPr>
              <a:t> (</a:t>
            </a:r>
            <a:r>
              <a:rPr lang="en-US" i="1">
                <a:solidFill>
                  <a:srgbClr val="002060"/>
                </a:solidFill>
              </a:rPr>
              <a:t>Blasius</a:t>
            </a:r>
            <a:r>
              <a:rPr lang="en-US">
                <a:solidFill>
                  <a:srgbClr val="002060"/>
                </a:solidFill>
              </a:rPr>
              <a:t> &gt; but dual class shares; duty of loyalty mandatory &gt; but possibly not so important given fed law; BUT: </a:t>
            </a:r>
            <a:r>
              <a:rPr lang="en-US" b="1">
                <a:solidFill>
                  <a:srgbClr val="002060"/>
                </a:solidFill>
              </a:rPr>
              <a:t>litigation</a:t>
            </a:r>
            <a:r>
              <a:rPr lang="en-US">
                <a:solidFill>
                  <a:srgbClr val="002060"/>
                </a:solidFill>
              </a:rPr>
              <a:t>)</a:t>
            </a:r>
            <a:r>
              <a:rPr lang="en-US" sz="2400">
                <a:solidFill>
                  <a:srgbClr val="002060"/>
                </a:solidFill>
              </a:rPr>
              <a:t>. 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But can’t compete on special ex post ad hoc solutions</a:t>
            </a:r>
          </a:p>
          <a:p>
            <a:pPr marL="514350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Why no intra-state “Delaware” within the EU?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Other than for startups (formation costs)</a:t>
            </a:r>
          </a:p>
          <a:p>
            <a:pPr marL="971550" lvl="1" indent="-51435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2400">
                <a:solidFill>
                  <a:srgbClr val="002060"/>
                </a:solidFill>
              </a:rPr>
              <a:t>Very hard (and costly) to design if enforcement is key</a:t>
            </a:r>
          </a:p>
        </p:txBody>
      </p:sp>
      <p:sp>
        <p:nvSpPr>
          <p:cNvPr id="4" name="Rettangolo 3"/>
          <p:cNvSpPr/>
          <p:nvPr/>
        </p:nvSpPr>
        <p:spPr>
          <a:xfrm>
            <a:off x="152400" y="304800"/>
            <a:ext cx="87677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Intentional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regulatory</a:t>
            </a:r>
            <a:r>
              <a:rPr lang="it-IT" sz="36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it-IT" sz="3600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dualism</a:t>
            </a:r>
            <a:endParaRPr lang="en-GB" sz="3600" b="1" kern="0" dirty="0">
              <a:solidFill>
                <a:srgbClr val="002060"/>
              </a:solidFill>
              <a:latin typeface="Times New Roman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3459</TotalTime>
  <Words>509</Words>
  <Application>Microsoft Office PowerPoint</Application>
  <PresentationFormat>On-screen Show (4:3)</PresentationFormat>
  <Paragraphs>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Franklin Gothic Book</vt:lpstr>
      <vt:lpstr>Wingdings 2</vt:lpstr>
      <vt:lpstr>Calibri</vt:lpstr>
      <vt:lpstr>Times New Roman</vt:lpstr>
      <vt:lpstr>MS PGothic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lenriques</dc:creator>
  <cp:lastModifiedBy>Jeremy Miller</cp:lastModifiedBy>
  <cp:revision>200</cp:revision>
  <dcterms:created xsi:type="dcterms:W3CDTF">2012-09-21T15:02:56Z</dcterms:created>
  <dcterms:modified xsi:type="dcterms:W3CDTF">2015-06-29T14:16:48Z</dcterms:modified>
</cp:coreProperties>
</file>