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4" r:id="rId2"/>
    <p:sldMasterId id="2147483677" r:id="rId3"/>
    <p:sldMasterId id="2147483689" r:id="rId4"/>
  </p:sldMasterIdLst>
  <p:notesMasterIdLst>
    <p:notesMasterId r:id="rId17"/>
  </p:notesMasterIdLst>
  <p:sldIdLst>
    <p:sldId id="304" r:id="rId5"/>
    <p:sldId id="305" r:id="rId6"/>
    <p:sldId id="308" r:id="rId7"/>
    <p:sldId id="309" r:id="rId8"/>
    <p:sldId id="314" r:id="rId9"/>
    <p:sldId id="310" r:id="rId10"/>
    <p:sldId id="311" r:id="rId11"/>
    <p:sldId id="319" r:id="rId12"/>
    <p:sldId id="315" r:id="rId13"/>
    <p:sldId id="317" r:id="rId14"/>
    <p:sldId id="316" r:id="rId15"/>
    <p:sldId id="312" r:id="rId16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t, In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5471"/>
    <a:srgbClr val="D1D2D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92" autoAdjust="0"/>
    <p:restoredTop sz="94660"/>
  </p:normalViewPr>
  <p:slideViewPr>
    <p:cSldViewPr>
      <p:cViewPr varScale="1">
        <p:scale>
          <a:sx n="57" d="100"/>
          <a:sy n="57" d="100"/>
        </p:scale>
        <p:origin x="-9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46" y="-96"/>
      </p:cViewPr>
      <p:guideLst>
        <p:guide orient="horz" pos="3224"/>
        <p:guide orient="horz" pos="3127"/>
        <p:guide pos="223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11419EB-F9F0-4932-9E7B-FAD781D0F4E2}" type="datetimeFigureOut">
              <a:rPr lang="de-DE"/>
              <a:pPr>
                <a:defRPr/>
              </a:pPr>
              <a:t>29.06.2015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5562" tIns="47781" rIns="95562" bIns="47781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4280144-A518-4BD5-9D15-B42294CBA5A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710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D7790F-F04C-4CCD-9DA2-9821EEC31659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553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7C194F-534F-413B-B636-54235E079018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758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37695B-8E65-4277-8578-83C8C0DF2362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963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6208D7-1FB4-4269-88F8-6C320CB488B8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915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6810A0-16A2-4B19-B829-E99D51630C5C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120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183151-2630-4663-8BB8-48153275897A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325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50CEDC-033C-47A3-ACEC-99CB9BF736DF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529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8ADBA8-7A49-4BB7-8E30-500EC0395B39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734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6791F5-841B-4A0F-846E-C9E0F89142BF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93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6FAF8D-98B8-482D-8BED-6A599C6DC4A7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144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4338D1-A45C-48E3-B036-224152448AC1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349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A4D7A1-E423-428D-B107-A150A529C575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FE First s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2" descr="NL PP_Master_FirstPage_photo_all logos nur Fusszeil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795963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22938-11B6-47D3-A5ED-1A6A75BAAAE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C7C0E-302C-46EE-8FD1-53B6432D82C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A8B89-BC97-4BDC-B3F6-527E72C0156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9F049-C729-4064-8DBE-76922C71FA8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6663E-728F-4AB9-BB5D-C83C506C56D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F9110-7A36-4D37-8763-E38F7ED6AC8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B37B3-8213-41AB-8E47-6472CED65F1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B33AD-2741-4A54-9AB8-1688E090ABE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A14EA-206E-4C33-B9C6-40B8232F1B4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2E47B-5B14-4579-8622-FBD20A25E8C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tertitel 2"/>
          <p:cNvSpPr>
            <a:spLocks noGrp="1"/>
          </p:cNvSpPr>
          <p:nvPr>
            <p:ph type="subTitle" idx="1"/>
          </p:nvPr>
        </p:nvSpPr>
        <p:spPr>
          <a:xfrm>
            <a:off x="1691680" y="1628800"/>
            <a:ext cx="5904656" cy="24482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00" b="0">
                <a:solidFill>
                  <a:srgbClr val="41547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43483-CCA6-458C-8057-5A1FAB11EE2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464B-05C5-43C1-837E-0AE8807115F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DB2CF-5F70-44F3-8476-7C33508E9F8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F2C7B-56A6-41C1-BDC0-E8A43EAA7DF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6DEE0-1FC9-4F14-8C6F-1F43D83FE5E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7D8BB-E6F0-4AA5-A1E0-1E60235A8B2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35507-CEE2-4F4B-BBD6-D60EE250600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856F4-8D58-4C0C-9EBC-243D4693C6E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49BEC-0FE5-4CB4-B3B6-A5DE1FA138F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C75F3-E68D-41BF-8CFB-80BB60F7ED0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AFE content s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7"/>
          <p:cNvCxnSpPr/>
          <p:nvPr userDrawn="1"/>
        </p:nvCxnSpPr>
        <p:spPr>
          <a:xfrm>
            <a:off x="184150" y="184150"/>
            <a:ext cx="0" cy="6494463"/>
          </a:xfrm>
          <a:prstGeom prst="line">
            <a:avLst/>
          </a:prstGeom>
          <a:ln w="9525">
            <a:solidFill>
              <a:srgbClr val="D1D2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11"/>
          <p:cNvCxnSpPr/>
          <p:nvPr userDrawn="1"/>
        </p:nvCxnSpPr>
        <p:spPr>
          <a:xfrm>
            <a:off x="184150" y="6673850"/>
            <a:ext cx="7062788" cy="0"/>
          </a:xfrm>
          <a:prstGeom prst="line">
            <a:avLst/>
          </a:prstGeom>
          <a:ln w="9525">
            <a:solidFill>
              <a:srgbClr val="D1D2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9"/>
          <p:cNvCxnSpPr/>
          <p:nvPr userDrawn="1"/>
        </p:nvCxnSpPr>
        <p:spPr>
          <a:xfrm>
            <a:off x="179388" y="184150"/>
            <a:ext cx="8788400" cy="0"/>
          </a:xfrm>
          <a:prstGeom prst="line">
            <a:avLst/>
          </a:prstGeom>
          <a:ln w="9525">
            <a:solidFill>
              <a:srgbClr val="D1D2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10"/>
          <p:cNvCxnSpPr/>
          <p:nvPr userDrawn="1"/>
        </p:nvCxnSpPr>
        <p:spPr>
          <a:xfrm>
            <a:off x="8964613" y="184150"/>
            <a:ext cx="0" cy="5561013"/>
          </a:xfrm>
          <a:prstGeom prst="line">
            <a:avLst/>
          </a:prstGeom>
          <a:ln w="9525">
            <a:solidFill>
              <a:srgbClr val="D1D2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506487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algn="l">
              <a:defRPr sz="2800">
                <a:solidFill>
                  <a:srgbClr val="415471"/>
                </a:solidFill>
                <a:latin typeface="TheSans B6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344816" cy="374441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  <a:latin typeface="TheSans B4 Semi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179388" y="6376988"/>
            <a:ext cx="909637" cy="292100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bg1">
                    <a:lumMod val="50000"/>
                  </a:schemeClr>
                </a:solidFill>
                <a:latin typeface="TheSans B4 SemiLight" pitchFamily="34" charset="0"/>
                <a:cs typeface="+mn-cs"/>
              </a:defRPr>
            </a:lvl1pPr>
          </a:lstStyle>
          <a:p>
            <a:pPr>
              <a:defRPr/>
            </a:pPr>
            <a:fld id="{84BBCED8-2FDB-404D-B5D2-C09DACDC2ABE}" type="datetime1">
              <a:rPr lang="de-DE"/>
              <a:pPr>
                <a:defRPr/>
              </a:pPr>
              <a:t>29.06.2015</a:t>
            </a:fld>
            <a:endParaRPr lang="de-DE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804025" y="6376988"/>
            <a:ext cx="431800" cy="2921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bg1">
                    <a:lumMod val="50000"/>
                  </a:schemeClr>
                </a:solidFill>
                <a:latin typeface="TheSans B4 SemiLight" pitchFamily="34" charset="0"/>
                <a:cs typeface="+mn-cs"/>
              </a:defRPr>
            </a:lvl1pPr>
          </a:lstStyle>
          <a:p>
            <a:pPr>
              <a:defRPr/>
            </a:pPr>
            <a:fld id="{C2D6C1A1-6794-4D14-8BAE-955436AA143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60348-2066-4F8A-A357-3587F8C8CE9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36A63-7A43-4424-A66B-FFE6EF03669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FC94C-10D3-45C4-8220-21A83D8D0BB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3B5D9-A983-4D51-AC97-040FBC43818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0C4E4-7187-4993-8774-B5B6FBE41B1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CE2BD-DB7A-4275-985E-C22EBF30CD7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7DAFC-F35D-4C06-9D1C-A550DB410AC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5BA94-2159-4349-B322-587863A5B28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E5CFD-3EBE-4809-8093-948F7D5D801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56923-9FB0-4C5D-BF10-8D644B169DB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FE last s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3" descr="NL PP_Master_LastPage_grey 4 logos_nur Fusszeil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795963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Untertitel 2"/>
          <p:cNvSpPr>
            <a:spLocks noGrp="1"/>
          </p:cNvSpPr>
          <p:nvPr>
            <p:ph type="subTitle" idx="1"/>
          </p:nvPr>
        </p:nvSpPr>
        <p:spPr>
          <a:xfrm>
            <a:off x="1547664" y="1556792"/>
            <a:ext cx="5904656" cy="24482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415471"/>
                </a:solidFill>
                <a:latin typeface="TheSans B6 SemiBol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26C71-8EDE-4E02-9FDF-8A98FCF7777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AA1C4-EA53-4131-A380-1C70F11BDAA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46EA3-C180-4672-97A6-E02821D44E8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92EBB-AABC-4D71-AF3A-CAFAB26C859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4"/>
          <p:cNvSpPr>
            <a:spLocks noGrp="1"/>
          </p:cNvSpPr>
          <p:nvPr>
            <p:ph type="title"/>
          </p:nvPr>
        </p:nvSpPr>
        <p:spPr bwMode="auto">
          <a:xfrm>
            <a:off x="827088" y="1628775"/>
            <a:ext cx="7345362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694" r:id="rId5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TheSans B6 SemiBold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heSans B6 SemiBold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heSans B6 SemiBold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heSans B6 SemiBold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heSans B6 SemiBold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heSans B6 SemiBold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heSans B6 SemiBold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heSans B6 SemiBold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heSans B6 SemiBold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6F5067-6789-42A4-ADA9-3F5C6EFD382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5" r:id="rId2"/>
    <p:sldLayoutId id="2147483704" r:id="rId3"/>
    <p:sldLayoutId id="2147483703" r:id="rId4"/>
    <p:sldLayoutId id="2147483702" r:id="rId5"/>
    <p:sldLayoutId id="2147483701" r:id="rId6"/>
    <p:sldLayoutId id="2147483700" r:id="rId7"/>
    <p:sldLayoutId id="2147483699" r:id="rId8"/>
    <p:sldLayoutId id="2147483698" r:id="rId9"/>
    <p:sldLayoutId id="2147483697" r:id="rId10"/>
    <p:sldLayoutId id="2147483696" r:id="rId11"/>
    <p:sldLayoutId id="214748369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48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39A936-4E68-49A7-A8B9-79BA7EB3F34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6" r:id="rId2"/>
    <p:sldLayoutId id="2147483715" r:id="rId3"/>
    <p:sldLayoutId id="2147483714" r:id="rId4"/>
    <p:sldLayoutId id="2147483713" r:id="rId5"/>
    <p:sldLayoutId id="2147483712" r:id="rId6"/>
    <p:sldLayoutId id="2147483711" r:id="rId7"/>
    <p:sldLayoutId id="2147483710" r:id="rId8"/>
    <p:sldLayoutId id="2147483709" r:id="rId9"/>
    <p:sldLayoutId id="2147483708" r:id="rId10"/>
    <p:sldLayoutId id="2147483707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327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DD3C05-F2BB-448B-8299-51938BB83FB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7" r:id="rId2"/>
    <p:sldLayoutId id="2147483726" r:id="rId3"/>
    <p:sldLayoutId id="2147483725" r:id="rId4"/>
    <p:sldLayoutId id="2147483724" r:id="rId5"/>
    <p:sldLayoutId id="2147483723" r:id="rId6"/>
    <p:sldLayoutId id="2147483722" r:id="rId7"/>
    <p:sldLayoutId id="2147483721" r:id="rId8"/>
    <p:sldLayoutId id="2147483720" r:id="rId9"/>
    <p:sldLayoutId id="2147483719" r:id="rId10"/>
    <p:sldLayoutId id="2147483718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r">
              <a:defRPr/>
            </a:pPr>
            <a:fld id="{CC0D731E-B6C5-4FBB-877E-C9FBABB8BEA4}" type="datetime1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29.06.2015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59563" y="6376988"/>
            <a:ext cx="576262" cy="292100"/>
          </a:xfrm>
        </p:spPr>
        <p:txBody>
          <a:bodyPr/>
          <a:lstStyle/>
          <a:p>
            <a:pPr algn="r">
              <a:defRPr/>
            </a:pPr>
            <a:fld id="{4CA7C4EA-2776-4AF6-AF8E-573F5678AC63}" type="slidenum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3" name="Textfeld 7"/>
          <p:cNvSpPr txBox="1">
            <a:spLocks noChangeArrowheads="1"/>
          </p:cNvSpPr>
          <p:nvPr/>
        </p:nvSpPr>
        <p:spPr bwMode="auto">
          <a:xfrm>
            <a:off x="971550" y="836613"/>
            <a:ext cx="7272338" cy="534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40000"/>
              </a:lnSpc>
            </a:pPr>
            <a:r>
              <a:rPr lang="de-DE" sz="2800">
                <a:latin typeface="Calibri" pitchFamily="34" charset="0"/>
              </a:rPr>
              <a:t>The Great Pyramids of  America: A Revised History of US Business Groups, Corporate Ownership and Regulation, 1930-1950</a:t>
            </a:r>
          </a:p>
          <a:p>
            <a:pPr algn="ctr"/>
            <a:endParaRPr lang="de-DE" sz="2800">
              <a:latin typeface="Calibri" pitchFamily="34" charset="0"/>
            </a:endParaRPr>
          </a:p>
          <a:p>
            <a:pPr algn="ctr"/>
            <a:r>
              <a:rPr lang="de-DE" sz="2800">
                <a:latin typeface="Calibri" pitchFamily="34" charset="0"/>
              </a:rPr>
              <a:t>by</a:t>
            </a:r>
          </a:p>
          <a:p>
            <a:pPr algn="ctr"/>
            <a:r>
              <a:rPr lang="de-DE" sz="2800">
                <a:latin typeface="Calibri" pitchFamily="34" charset="0"/>
              </a:rPr>
              <a:t>E. Kandel, K. Kosenko, R. Morck and Y. Yafeh</a:t>
            </a:r>
          </a:p>
          <a:p>
            <a:pPr algn="ctr"/>
            <a:endParaRPr lang="de-DE" sz="2800">
              <a:latin typeface="Calibri" pitchFamily="34" charset="0"/>
            </a:endParaRPr>
          </a:p>
          <a:p>
            <a:pPr algn="ctr"/>
            <a:endParaRPr lang="de-DE" sz="2800">
              <a:latin typeface="Calibri" pitchFamily="34" charset="0"/>
            </a:endParaRPr>
          </a:p>
          <a:p>
            <a:pPr algn="ctr"/>
            <a:r>
              <a:rPr lang="de-DE" sz="2800">
                <a:latin typeface="Calibri" pitchFamily="34" charset="0"/>
              </a:rPr>
              <a:t>Discussant </a:t>
            </a:r>
          </a:p>
          <a:p>
            <a:pPr algn="ctr"/>
            <a:r>
              <a:rPr lang="de-DE" sz="2800">
                <a:latin typeface="Calibri" pitchFamily="34" charset="0"/>
              </a:rPr>
              <a:t>Uwe Walz</a:t>
            </a:r>
          </a:p>
          <a:p>
            <a:pPr algn="ctr"/>
            <a:r>
              <a:rPr lang="de-DE" sz="2800">
                <a:latin typeface="Calibri" pitchFamily="34" charset="0"/>
              </a:rPr>
              <a:t>Goethe University Frankfurt and CFS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r">
              <a:defRPr/>
            </a:pPr>
            <a:fld id="{CC0D731E-B6C5-4FBB-877E-C9FBABB8BEA4}" type="datetime1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29.06.2015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59563" y="6376988"/>
            <a:ext cx="576262" cy="292100"/>
          </a:xfrm>
        </p:spPr>
        <p:txBody>
          <a:bodyPr/>
          <a:lstStyle/>
          <a:p>
            <a:pPr algn="r">
              <a:defRPr/>
            </a:pPr>
            <a:fld id="{89AFE86B-FD7F-48B4-BFC7-74931A94C980}" type="slidenum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10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50825" y="836613"/>
            <a:ext cx="7705725" cy="7823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Tx/>
              <a:buAutoNum type="arabicParenR" startAt="2"/>
              <a:defRPr/>
            </a:pPr>
            <a:r>
              <a:rPr lang="de-DE" sz="2400" dirty="0" err="1">
                <a:latin typeface="Calibri"/>
                <a:cs typeface="Calibri"/>
              </a:rPr>
              <a:t>Closed</a:t>
            </a:r>
            <a:r>
              <a:rPr lang="de-DE" sz="2400" dirty="0">
                <a:latin typeface="Calibri"/>
                <a:cs typeface="Calibri"/>
              </a:rPr>
              <a:t>-end </a:t>
            </a:r>
            <a:r>
              <a:rPr lang="de-DE" sz="2400" dirty="0" err="1">
                <a:latin typeface="Calibri"/>
                <a:cs typeface="Calibri"/>
              </a:rPr>
              <a:t>fund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story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specialized</a:t>
            </a:r>
            <a:r>
              <a:rPr lang="de-DE" sz="2400" dirty="0">
                <a:latin typeface="Calibri"/>
                <a:cs typeface="Calibri"/>
              </a:rPr>
              <a:t> in </a:t>
            </a:r>
            <a:r>
              <a:rPr lang="de-DE" sz="2400" dirty="0" err="1">
                <a:latin typeface="Calibri"/>
                <a:cs typeface="Calibri"/>
              </a:rPr>
              <a:t>one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industry</a:t>
            </a:r>
            <a:r>
              <a:rPr lang="de-DE" sz="2400" dirty="0">
                <a:latin typeface="Calibri"/>
                <a:cs typeface="Calibri"/>
              </a:rPr>
              <a:t>  / „Private </a:t>
            </a:r>
            <a:r>
              <a:rPr lang="de-DE" sz="2400" dirty="0" err="1">
                <a:latin typeface="Calibri"/>
                <a:cs typeface="Calibri"/>
              </a:rPr>
              <a:t>equity</a:t>
            </a:r>
            <a:r>
              <a:rPr lang="de-DE" sz="2400" dirty="0">
                <a:latin typeface="Calibri"/>
                <a:cs typeface="Calibri"/>
              </a:rPr>
              <a:t>“ </a:t>
            </a:r>
            <a:r>
              <a:rPr lang="de-DE" sz="2400" dirty="0" err="1">
                <a:latin typeface="Calibri"/>
                <a:cs typeface="Calibri"/>
              </a:rPr>
              <a:t>with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case-by-case</a:t>
            </a:r>
            <a:r>
              <a:rPr lang="de-DE" sz="2400" dirty="0">
                <a:latin typeface="Calibri"/>
                <a:cs typeface="Calibri"/>
              </a:rPr>
              <a:t> additional </a:t>
            </a:r>
            <a:r>
              <a:rPr lang="de-DE" sz="2400" dirty="0" err="1">
                <a:latin typeface="Calibri"/>
                <a:cs typeface="Calibri"/>
              </a:rPr>
              <a:t>investors</a:t>
            </a:r>
            <a:r>
              <a:rPr lang="de-DE" sz="2400" dirty="0">
                <a:latin typeface="Calibri"/>
                <a:cs typeface="Calibri"/>
              </a:rPr>
              <a:t> in </a:t>
            </a:r>
            <a:r>
              <a:rPr lang="de-DE" sz="2400" dirty="0" err="1">
                <a:latin typeface="Calibri"/>
                <a:cs typeface="Calibri"/>
              </a:rPr>
              <a:t>the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affiliates</a:t>
            </a:r>
            <a:endParaRPr lang="de-DE" sz="2400" dirty="0">
              <a:latin typeface="Calibri"/>
              <a:cs typeface="Calibri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Tx/>
              <a:buAutoNum type="arabicParenR" startAt="2"/>
              <a:defRPr/>
            </a:pPr>
            <a:endParaRPr lang="de-DE" sz="2400" dirty="0">
              <a:latin typeface="Calibri"/>
              <a:cs typeface="Calibri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sz="2400" dirty="0" err="1">
                <a:latin typeface="Calibri"/>
                <a:cs typeface="Calibri"/>
              </a:rPr>
              <a:t>Consistent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with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the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existence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of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widely</a:t>
            </a:r>
            <a:r>
              <a:rPr lang="de-DE" sz="2400" dirty="0">
                <a:latin typeface="Calibri"/>
                <a:cs typeface="Calibri"/>
              </a:rPr>
              <a:t>-held </a:t>
            </a:r>
            <a:r>
              <a:rPr lang="de-DE" sz="2400" dirty="0" err="1">
                <a:latin typeface="Calibri"/>
                <a:cs typeface="Calibri"/>
              </a:rPr>
              <a:t>funds</a:t>
            </a:r>
            <a:endParaRPr lang="de-DE" sz="2400" dirty="0">
              <a:latin typeface="Calibri"/>
              <a:cs typeface="Calibri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sz="2400" dirty="0">
                <a:latin typeface="Calibri"/>
                <a:cs typeface="Calibri"/>
              </a:rPr>
              <a:t>The </a:t>
            </a:r>
            <a:r>
              <a:rPr lang="de-DE" sz="2400" dirty="0" err="1">
                <a:latin typeface="Calibri"/>
                <a:cs typeface="Calibri"/>
              </a:rPr>
              <a:t>existence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of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widely</a:t>
            </a:r>
            <a:r>
              <a:rPr lang="de-DE" sz="2400" dirty="0">
                <a:latin typeface="Calibri"/>
                <a:cs typeface="Calibri"/>
              </a:rPr>
              <a:t>-held </a:t>
            </a:r>
            <a:r>
              <a:rPr lang="de-DE" sz="2400" dirty="0" err="1">
                <a:latin typeface="Calibri"/>
                <a:cs typeface="Calibri"/>
              </a:rPr>
              <a:t>groups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is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one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of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the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most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interesting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features</a:t>
            </a:r>
            <a:r>
              <a:rPr lang="de-DE" sz="2400" dirty="0">
                <a:latin typeface="Calibri"/>
                <a:cs typeface="Calibri"/>
              </a:rPr>
              <a:t>/puzzle in </a:t>
            </a:r>
            <a:r>
              <a:rPr lang="de-DE" sz="2400" dirty="0" err="1">
                <a:latin typeface="Calibri"/>
                <a:cs typeface="Calibri"/>
              </a:rPr>
              <a:t>the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data</a:t>
            </a:r>
            <a:endParaRPr lang="de-DE" sz="2400" dirty="0">
              <a:latin typeface="Calibri"/>
              <a:cs typeface="Calibri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sz="2400" dirty="0">
                <a:latin typeface="Calibri"/>
                <a:cs typeface="Calibri"/>
              </a:rPr>
              <a:t>Do </a:t>
            </a:r>
            <a:r>
              <a:rPr lang="de-DE" sz="2400" dirty="0" err="1">
                <a:latin typeface="Calibri"/>
                <a:cs typeface="Calibri"/>
              </a:rPr>
              <a:t>we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know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anything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about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the</a:t>
            </a:r>
            <a:r>
              <a:rPr lang="de-DE" sz="2400" dirty="0">
                <a:latin typeface="Calibri"/>
                <a:cs typeface="Calibri"/>
              </a:rPr>
              <a:t> type </a:t>
            </a:r>
            <a:r>
              <a:rPr lang="de-DE" sz="2400" dirty="0" err="1">
                <a:latin typeface="Calibri"/>
                <a:cs typeface="Calibri"/>
              </a:rPr>
              <a:t>of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investors</a:t>
            </a:r>
            <a:r>
              <a:rPr lang="de-DE" sz="2400" dirty="0">
                <a:latin typeface="Calibri"/>
                <a:cs typeface="Calibri"/>
              </a:rPr>
              <a:t> in </a:t>
            </a:r>
            <a:r>
              <a:rPr lang="de-DE" sz="2400" dirty="0" err="1">
                <a:latin typeface="Calibri"/>
                <a:cs typeface="Calibri"/>
              </a:rPr>
              <a:t>the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apex</a:t>
            </a:r>
            <a:r>
              <a:rPr lang="de-DE" sz="2400" dirty="0">
                <a:latin typeface="Calibri"/>
                <a:cs typeface="Calibri"/>
              </a:rPr>
              <a:t> firm </a:t>
            </a:r>
            <a:r>
              <a:rPr lang="de-DE" sz="2400" dirty="0" err="1">
                <a:latin typeface="Calibri"/>
                <a:cs typeface="Calibri"/>
              </a:rPr>
              <a:t>of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the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widely</a:t>
            </a:r>
            <a:r>
              <a:rPr lang="de-DE" sz="2400" dirty="0">
                <a:latin typeface="Calibri"/>
                <a:cs typeface="Calibri"/>
              </a:rPr>
              <a:t>-held firm?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sz="2400" dirty="0">
                <a:latin typeface="Calibri"/>
                <a:cs typeface="Calibri"/>
              </a:rPr>
              <a:t>Are </a:t>
            </a:r>
            <a:r>
              <a:rPr lang="de-DE" sz="2400" dirty="0" err="1">
                <a:latin typeface="Calibri"/>
                <a:cs typeface="Calibri"/>
              </a:rPr>
              <a:t>they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long</a:t>
            </a:r>
            <a:r>
              <a:rPr lang="de-DE" sz="2400" dirty="0">
                <a:latin typeface="Calibri"/>
                <a:cs typeface="Calibri"/>
              </a:rPr>
              <a:t>-term </a:t>
            </a:r>
            <a:r>
              <a:rPr lang="de-DE" sz="2400" dirty="0" err="1">
                <a:latin typeface="Calibri"/>
                <a:cs typeface="Calibri"/>
              </a:rPr>
              <a:t>investors</a:t>
            </a:r>
            <a:r>
              <a:rPr lang="de-DE" sz="2400" dirty="0">
                <a:latin typeface="Calibri"/>
                <a:cs typeface="Calibri"/>
              </a:rPr>
              <a:t>; </a:t>
            </a:r>
            <a:r>
              <a:rPr lang="de-DE" sz="2400" dirty="0" err="1">
                <a:latin typeface="Calibri"/>
                <a:cs typeface="Calibri"/>
              </a:rPr>
              <a:t>how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big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are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their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stakes</a:t>
            </a:r>
            <a:r>
              <a:rPr lang="de-DE" sz="2400" dirty="0">
                <a:latin typeface="Calibri"/>
                <a:cs typeface="Calibri"/>
              </a:rPr>
              <a:t>?</a:t>
            </a:r>
          </a:p>
          <a:p>
            <a:pPr lvl="1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2400" dirty="0">
              <a:latin typeface="Calibri"/>
              <a:cs typeface="Calibri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endParaRPr lang="de-DE" sz="2400" dirty="0">
              <a:latin typeface="Calibri"/>
              <a:cs typeface="Calibri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endParaRPr lang="de-DE" sz="2400" dirty="0">
              <a:latin typeface="Calibri"/>
              <a:cs typeface="Calibri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endParaRPr lang="de-DE" sz="2400" dirty="0">
              <a:latin typeface="Calibri"/>
              <a:cs typeface="Calibri"/>
            </a:endParaRPr>
          </a:p>
        </p:txBody>
      </p:sp>
      <p:sp>
        <p:nvSpPr>
          <p:cNvPr id="64516" name="Textfeld 1"/>
          <p:cNvSpPr txBox="1">
            <a:spLocks noChangeArrowheads="1"/>
          </p:cNvSpPr>
          <p:nvPr/>
        </p:nvSpPr>
        <p:spPr bwMode="auto">
          <a:xfrm>
            <a:off x="4932363" y="333375"/>
            <a:ext cx="33115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>
                <a:solidFill>
                  <a:schemeClr val="tx2"/>
                </a:solidFill>
                <a:latin typeface="TheSans B4 SemiLight"/>
              </a:rPr>
              <a:t>Comments 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r">
              <a:defRPr/>
            </a:pPr>
            <a:fld id="{CC0D731E-B6C5-4FBB-877E-C9FBABB8BEA4}" type="datetime1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29.06.2015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59563" y="6376988"/>
            <a:ext cx="576262" cy="292100"/>
          </a:xfrm>
        </p:spPr>
        <p:txBody>
          <a:bodyPr/>
          <a:lstStyle/>
          <a:p>
            <a:pPr algn="r">
              <a:defRPr/>
            </a:pPr>
            <a:fld id="{4E0BE67D-173E-455D-BB31-696B9665D141}" type="slidenum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11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563" name="Textfeld 7"/>
          <p:cNvSpPr txBox="1">
            <a:spLocks noChangeArrowheads="1"/>
          </p:cNvSpPr>
          <p:nvPr/>
        </p:nvSpPr>
        <p:spPr bwMode="auto">
          <a:xfrm>
            <a:off x="468313" y="765175"/>
            <a:ext cx="7704137" cy="782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de-DE" sz="2400">
                <a:latin typeface="Calibri" pitchFamily="34" charset="0"/>
              </a:rPr>
              <a:t>Argument in the paper:</a:t>
            </a:r>
          </a:p>
          <a:p>
            <a:pPr marL="914400" lvl="1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de-DE" sz="2400">
                <a:latin typeface="Calibri" pitchFamily="34" charset="0"/>
              </a:rPr>
              <a:t>business groups are different to conglomerates in  &gt;1960s (both following merger waves) </a:t>
            </a:r>
          </a:p>
          <a:p>
            <a:pPr marL="914400" lvl="1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de-DE" sz="2400">
                <a:latin typeface="Calibri" pitchFamily="34" charset="0"/>
              </a:rPr>
              <a:t>Main difference: business groups having controlling stakes in listed firms whereas conglomerates do not</a:t>
            </a:r>
          </a:p>
          <a:p>
            <a:pPr marL="914400" lvl="1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de-DE" sz="2400">
                <a:latin typeface="Calibri" pitchFamily="34" charset="0"/>
              </a:rPr>
              <a:t>But since business groups seem to have high equity stakes in  listed companies: </a:t>
            </a:r>
          </a:p>
          <a:p>
            <a:pPr marL="1371600" lvl="2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de-DE" sz="2400">
                <a:latin typeface="Calibri" pitchFamily="34" charset="0"/>
              </a:rPr>
              <a:t>Why are these firms listed at all?</a:t>
            </a:r>
          </a:p>
          <a:p>
            <a:pPr marL="1371600" lvl="2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de-DE" sz="2400">
                <a:latin typeface="Calibri" pitchFamily="34" charset="0"/>
              </a:rPr>
              <a:t>Is that just a temporary phenomen: where  they eventually taken private?</a:t>
            </a:r>
          </a:p>
          <a:p>
            <a:pPr marL="1371600" lvl="2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de-DE" sz="2400">
                <a:latin typeface="Calibri" pitchFamily="34" charset="0"/>
              </a:rPr>
              <a:t>Is there information resolving this puzzle?		</a:t>
            </a:r>
          </a:p>
          <a:p>
            <a:pPr marL="914400" lvl="1" indent="-457200">
              <a:lnSpc>
                <a:spcPct val="140000"/>
              </a:lnSpc>
              <a:buFont typeface="Wingdings" pitchFamily="2" charset="2"/>
              <a:buChar char="§"/>
            </a:pPr>
            <a:endParaRPr lang="de-DE" sz="2400">
              <a:latin typeface="Calibri" pitchFamily="34" charset="0"/>
            </a:endParaRPr>
          </a:p>
          <a:p>
            <a:pPr marL="914400" lvl="1" indent="-457200">
              <a:lnSpc>
                <a:spcPct val="140000"/>
              </a:lnSpc>
              <a:buFont typeface="Wingdings" pitchFamily="2" charset="2"/>
              <a:buChar char="§"/>
            </a:pPr>
            <a:endParaRPr lang="de-DE" sz="2400">
              <a:latin typeface="Calibri" pitchFamily="34" charset="0"/>
            </a:endParaRPr>
          </a:p>
          <a:p>
            <a:pPr marL="914400" lvl="1" indent="-457200">
              <a:lnSpc>
                <a:spcPct val="140000"/>
              </a:lnSpc>
              <a:buFont typeface="Wingdings" pitchFamily="2" charset="2"/>
              <a:buChar char="§"/>
            </a:pPr>
            <a:endParaRPr lang="de-DE" sz="2400">
              <a:latin typeface="Calibri" pitchFamily="34" charset="0"/>
            </a:endParaRPr>
          </a:p>
        </p:txBody>
      </p:sp>
      <p:sp>
        <p:nvSpPr>
          <p:cNvPr id="66564" name="Textfeld 1"/>
          <p:cNvSpPr txBox="1">
            <a:spLocks noChangeArrowheads="1"/>
          </p:cNvSpPr>
          <p:nvPr/>
        </p:nvSpPr>
        <p:spPr bwMode="auto">
          <a:xfrm>
            <a:off x="4932363" y="333375"/>
            <a:ext cx="33115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>
                <a:solidFill>
                  <a:schemeClr val="tx2"/>
                </a:solidFill>
                <a:latin typeface="TheSans B4 SemiLight"/>
              </a:rPr>
              <a:t>Comments (5)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r">
              <a:defRPr/>
            </a:pPr>
            <a:fld id="{CC0D731E-B6C5-4FBB-877E-C9FBABB8BEA4}" type="datetime1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29.06.2015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59563" y="6376988"/>
            <a:ext cx="576262" cy="292100"/>
          </a:xfrm>
        </p:spPr>
        <p:txBody>
          <a:bodyPr/>
          <a:lstStyle/>
          <a:p>
            <a:pPr algn="r">
              <a:defRPr/>
            </a:pPr>
            <a:fld id="{D7641072-6067-4FAD-A15F-5037D71F3EDE}" type="slidenum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12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611" name="Textfeld 7"/>
          <p:cNvSpPr txBox="1">
            <a:spLocks noChangeArrowheads="1"/>
          </p:cNvSpPr>
          <p:nvPr/>
        </p:nvSpPr>
        <p:spPr bwMode="auto">
          <a:xfrm>
            <a:off x="971550" y="836613"/>
            <a:ext cx="7272338" cy="575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de-DE" sz="2400">
                <a:latin typeface="Calibri" pitchFamily="34" charset="0"/>
              </a:rPr>
              <a:t>Some of the tables/figures are difficult to understand:  further explanation would help</a:t>
            </a:r>
          </a:p>
          <a:p>
            <a:pPr marL="457200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de-DE" sz="2400">
                <a:latin typeface="Calibri" pitchFamily="34" charset="0"/>
              </a:rPr>
              <a:t>Details about public affiliates would be very helpful (size, age, date of first listing etc)</a:t>
            </a:r>
          </a:p>
          <a:p>
            <a:pPr marL="457200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de-DE" sz="2400">
                <a:latin typeface="Calibri" pitchFamily="34" charset="0"/>
              </a:rPr>
              <a:t>Ratio of inter-corporate dividends fall back in the 1940s to 1926-levels but are still at a sizable level (not negligible ..)</a:t>
            </a:r>
          </a:p>
          <a:p>
            <a:pPr marL="457200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de-DE" sz="2400">
                <a:latin typeface="Calibri" pitchFamily="34" charset="0"/>
              </a:rPr>
              <a:t>Increasing number of business groups in the 1920s a consequence of sample selection in the data set (200 largest firms 1930)?</a:t>
            </a:r>
          </a:p>
          <a:p>
            <a:pPr marL="457200" indent="-457200">
              <a:lnSpc>
                <a:spcPct val="140000"/>
              </a:lnSpc>
              <a:buFont typeface="Wingdings" pitchFamily="2" charset="2"/>
              <a:buChar char="§"/>
            </a:pPr>
            <a:endParaRPr lang="de-DE" sz="2400" b="1">
              <a:latin typeface="Calibri" pitchFamily="34" charset="0"/>
            </a:endParaRPr>
          </a:p>
        </p:txBody>
      </p:sp>
      <p:sp>
        <p:nvSpPr>
          <p:cNvPr id="68612" name="Textfeld 1"/>
          <p:cNvSpPr txBox="1">
            <a:spLocks noChangeArrowheads="1"/>
          </p:cNvSpPr>
          <p:nvPr/>
        </p:nvSpPr>
        <p:spPr bwMode="auto">
          <a:xfrm>
            <a:off x="5364163" y="333375"/>
            <a:ext cx="2879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>
                <a:solidFill>
                  <a:schemeClr val="tx2"/>
                </a:solidFill>
                <a:latin typeface="TheSans B4 SemiLight"/>
              </a:rPr>
              <a:t>Some suggestions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r">
              <a:defRPr/>
            </a:pPr>
            <a:fld id="{CC0D731E-B6C5-4FBB-877E-C9FBABB8BEA4}" type="datetime1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29.06.2015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59563" y="6376988"/>
            <a:ext cx="576262" cy="292100"/>
          </a:xfrm>
        </p:spPr>
        <p:txBody>
          <a:bodyPr/>
          <a:lstStyle/>
          <a:p>
            <a:pPr algn="r">
              <a:defRPr/>
            </a:pPr>
            <a:fld id="{BE1E2734-9F78-48E0-849B-B1D8D3BE7BFB}" type="slidenum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131" name="Textfeld 7"/>
          <p:cNvSpPr txBox="1">
            <a:spLocks noChangeArrowheads="1"/>
          </p:cNvSpPr>
          <p:nvPr/>
        </p:nvSpPr>
        <p:spPr bwMode="auto">
          <a:xfrm>
            <a:off x="179388" y="692150"/>
            <a:ext cx="7705725" cy="575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de-DE" sz="2400">
                <a:latin typeface="Calibri" pitchFamily="34" charset="0"/>
              </a:rPr>
              <a:t>New data set on business groups in the US in 1930-1950 period</a:t>
            </a:r>
          </a:p>
          <a:p>
            <a:pPr marL="457200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de-DE" sz="2400">
                <a:latin typeface="Calibri" pitchFamily="34" charset="0"/>
              </a:rPr>
              <a:t>Broad view on the phenomenon of business groups beyond  narrow focus in the public utility industry</a:t>
            </a:r>
          </a:p>
          <a:p>
            <a:pPr marL="457200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de-DE" sz="2400">
                <a:latin typeface="Calibri" pitchFamily="34" charset="0"/>
              </a:rPr>
              <a:t>Exceptional situation in the US in this time period</a:t>
            </a:r>
          </a:p>
          <a:p>
            <a:pPr marL="457200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de-DE" sz="2400" i="1">
                <a:latin typeface="Calibri" pitchFamily="34" charset="0"/>
              </a:rPr>
              <a:t>Pyramidal business groups (in this paper</a:t>
            </a:r>
            <a:r>
              <a:rPr lang="de-DE" sz="2400">
                <a:latin typeface="Calibri" pitchFamily="34" charset="0"/>
              </a:rPr>
              <a:t>): </a:t>
            </a:r>
          </a:p>
          <a:p>
            <a:pPr marL="914400" lvl="1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de-DE" sz="2400">
                <a:latin typeface="Calibri" pitchFamily="34" charset="0"/>
              </a:rPr>
              <a:t>Cluster of firms with three or more public (traded) companies controlled by the same ultimate owner</a:t>
            </a:r>
          </a:p>
          <a:p>
            <a:pPr marL="914400" lvl="1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de-DE" sz="2400">
                <a:latin typeface="Calibri" pitchFamily="34" charset="0"/>
              </a:rPr>
              <a:t>Starting point: largest 200 non-financial corporations reported in Berle and Means (1932)</a:t>
            </a:r>
          </a:p>
          <a:p>
            <a:pPr marL="457200" indent="-457200">
              <a:lnSpc>
                <a:spcPct val="140000"/>
              </a:lnSpc>
              <a:buFont typeface="Wingdings" pitchFamily="2" charset="2"/>
              <a:buChar char="§"/>
            </a:pPr>
            <a:endParaRPr lang="de-DE" sz="2400">
              <a:latin typeface="Calibri" pitchFamily="34" charset="0"/>
            </a:endParaRPr>
          </a:p>
        </p:txBody>
      </p:sp>
      <p:sp>
        <p:nvSpPr>
          <p:cNvPr id="48132" name="Textfeld 1"/>
          <p:cNvSpPr txBox="1">
            <a:spLocks noChangeArrowheads="1"/>
          </p:cNvSpPr>
          <p:nvPr/>
        </p:nvSpPr>
        <p:spPr bwMode="auto">
          <a:xfrm>
            <a:off x="5580063" y="260350"/>
            <a:ext cx="287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>
                <a:solidFill>
                  <a:schemeClr val="tx2"/>
                </a:solidFill>
                <a:latin typeface="TheSans B4 SemiLight"/>
              </a:rPr>
              <a:t>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r">
              <a:defRPr/>
            </a:pPr>
            <a:fld id="{CC0D731E-B6C5-4FBB-877E-C9FBABB8BEA4}" type="datetime1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29.06.2015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59563" y="6376988"/>
            <a:ext cx="576262" cy="292100"/>
          </a:xfrm>
        </p:spPr>
        <p:txBody>
          <a:bodyPr/>
          <a:lstStyle/>
          <a:p>
            <a:pPr algn="r">
              <a:defRPr/>
            </a:pPr>
            <a:fld id="{DF18217E-4A0A-45DB-A275-D84EF13B5D2D}" type="slidenum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179" name="Textfeld 7"/>
          <p:cNvSpPr txBox="1">
            <a:spLocks noChangeArrowheads="1"/>
          </p:cNvSpPr>
          <p:nvPr/>
        </p:nvSpPr>
        <p:spPr bwMode="auto">
          <a:xfrm>
            <a:off x="971550" y="836613"/>
            <a:ext cx="7272338" cy="575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en-US" sz="2400">
                <a:latin typeface="Calibri" pitchFamily="34" charset="0"/>
              </a:rPr>
              <a:t>Different types of business groups</a:t>
            </a:r>
          </a:p>
          <a:p>
            <a:pPr marL="914400" lvl="1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en-US" sz="2400">
                <a:latin typeface="Calibri" pitchFamily="34" charset="0"/>
              </a:rPr>
              <a:t>Ultimate owner controlled by family: family-controlled group</a:t>
            </a:r>
          </a:p>
          <a:p>
            <a:pPr marL="914400" lvl="1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en-US" sz="2400">
                <a:latin typeface="Calibri" pitchFamily="34" charset="0"/>
              </a:rPr>
              <a:t>Widely-held ultimate owner (apex firm): widely-held group</a:t>
            </a:r>
          </a:p>
          <a:p>
            <a:pPr marL="457200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en-US" sz="2400">
                <a:latin typeface="Calibri" pitchFamily="34" charset="0"/>
              </a:rPr>
              <a:t>Focus on demise of these business groups in this period</a:t>
            </a:r>
          </a:p>
          <a:p>
            <a:pPr marL="457200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en-US" sz="2400">
                <a:latin typeface="Calibri" pitchFamily="34" charset="0"/>
              </a:rPr>
              <a:t>To which extent did it take place?</a:t>
            </a:r>
          </a:p>
          <a:p>
            <a:pPr marL="457200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en-US" sz="2400">
                <a:latin typeface="Calibri" pitchFamily="34" charset="0"/>
              </a:rPr>
              <a:t>What are the reasons behind this breakup?</a:t>
            </a:r>
          </a:p>
          <a:p>
            <a:pPr marL="457200" indent="-457200">
              <a:lnSpc>
                <a:spcPct val="140000"/>
              </a:lnSpc>
              <a:buFont typeface="Wingdings" pitchFamily="2" charset="2"/>
              <a:buChar char="§"/>
            </a:pPr>
            <a:r>
              <a:rPr lang="en-US" sz="2400">
                <a:latin typeface="Calibri" pitchFamily="34" charset="0"/>
              </a:rPr>
              <a:t>Is there one particular reform which is responsible for this?</a:t>
            </a:r>
          </a:p>
        </p:txBody>
      </p:sp>
      <p:sp>
        <p:nvSpPr>
          <p:cNvPr id="50180" name="Textfeld 1"/>
          <p:cNvSpPr txBox="1">
            <a:spLocks noChangeArrowheads="1"/>
          </p:cNvSpPr>
          <p:nvPr/>
        </p:nvSpPr>
        <p:spPr bwMode="auto">
          <a:xfrm>
            <a:off x="5364163" y="333375"/>
            <a:ext cx="2879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>
                <a:solidFill>
                  <a:schemeClr val="tx2"/>
                </a:solidFill>
                <a:latin typeface="TheSans B4 SemiLight"/>
              </a:rPr>
              <a:t>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r">
              <a:defRPr/>
            </a:pPr>
            <a:fld id="{CC0D731E-B6C5-4FBB-877E-C9FBABB8BEA4}" type="datetime1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29.06.2015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59563" y="6376988"/>
            <a:ext cx="576262" cy="292100"/>
          </a:xfrm>
        </p:spPr>
        <p:txBody>
          <a:bodyPr/>
          <a:lstStyle/>
          <a:p>
            <a:pPr algn="r">
              <a:defRPr/>
            </a:pPr>
            <a:fld id="{B1A22F63-E42A-4B12-B08F-42E56AA128AF}" type="slidenum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227" name="Textfeld 7"/>
          <p:cNvSpPr txBox="1">
            <a:spLocks noChangeArrowheads="1"/>
          </p:cNvSpPr>
          <p:nvPr/>
        </p:nvSpPr>
        <p:spPr bwMode="auto">
          <a:xfrm>
            <a:off x="611188" y="836613"/>
            <a:ext cx="7632700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de-DE" sz="2400" b="1">
                <a:latin typeface="Calibri" pitchFamily="34" charset="0"/>
              </a:rPr>
              <a:t>Exceptional features of US experience in 1930-50 period: </a:t>
            </a:r>
          </a:p>
          <a:p>
            <a:pPr>
              <a:lnSpc>
                <a:spcPct val="140000"/>
              </a:lnSpc>
            </a:pPr>
            <a:endParaRPr lang="de-DE" sz="2400" b="1">
              <a:latin typeface="Calibri" pitchFamily="34" charset="0"/>
            </a:endParaRPr>
          </a:p>
          <a:p>
            <a:pPr marL="971550" lvl="1" indent="-514350">
              <a:lnSpc>
                <a:spcPct val="140000"/>
              </a:lnSpc>
              <a:buFont typeface="TheSans B6 SemiBold"/>
              <a:buAutoNum type="romanLcPeriod"/>
            </a:pPr>
            <a:r>
              <a:rPr lang="de-DE" sz="2400">
                <a:latin typeface="Calibri" pitchFamily="34" charset="0"/>
              </a:rPr>
              <a:t>Apex-firm in many groups is widely-held rather than held by families</a:t>
            </a:r>
          </a:p>
          <a:p>
            <a:pPr marL="971550" lvl="1" indent="-514350">
              <a:lnSpc>
                <a:spcPct val="140000"/>
              </a:lnSpc>
              <a:buFont typeface="TheSans B6 SemiBold"/>
              <a:buAutoNum type="romanLcPeriod"/>
            </a:pPr>
            <a:r>
              <a:rPr lang="de-DE" sz="2400">
                <a:latin typeface="Calibri" pitchFamily="34" charset="0"/>
              </a:rPr>
              <a:t>Many groups were highly focused on particular industries, especially in public utilities and transportation (comprising 80% of all affiliates)</a:t>
            </a:r>
          </a:p>
          <a:p>
            <a:pPr marL="971550" lvl="1" indent="-514350">
              <a:lnSpc>
                <a:spcPct val="140000"/>
              </a:lnSpc>
              <a:buFont typeface="TheSans B6 SemiBold"/>
              <a:buAutoNum type="romanLcPeriod"/>
            </a:pPr>
            <a:r>
              <a:rPr lang="de-DE" sz="2400">
                <a:latin typeface="Calibri" pitchFamily="34" charset="0"/>
              </a:rPr>
              <a:t>Rather short period of time (roughly twenty years); rather dynamic setting</a:t>
            </a:r>
          </a:p>
          <a:p>
            <a:pPr marL="971550" lvl="1" indent="-514350">
              <a:lnSpc>
                <a:spcPct val="140000"/>
              </a:lnSpc>
              <a:buFont typeface="TheSans B6 SemiBold"/>
              <a:buAutoNum type="romanLcPeriod"/>
            </a:pPr>
            <a:r>
              <a:rPr lang="de-DE" sz="2400">
                <a:latin typeface="Calibri" pitchFamily="34" charset="0"/>
              </a:rPr>
              <a:t>Small wedge between ownership and control</a:t>
            </a:r>
          </a:p>
        </p:txBody>
      </p:sp>
      <p:sp>
        <p:nvSpPr>
          <p:cNvPr id="52228" name="Textfeld 1"/>
          <p:cNvSpPr txBox="1">
            <a:spLocks noChangeArrowheads="1"/>
          </p:cNvSpPr>
          <p:nvPr/>
        </p:nvSpPr>
        <p:spPr bwMode="auto">
          <a:xfrm>
            <a:off x="5364163" y="333375"/>
            <a:ext cx="2879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>
                <a:solidFill>
                  <a:schemeClr val="tx2"/>
                </a:solidFill>
                <a:latin typeface="TheSans B4 SemiLight"/>
              </a:rPr>
              <a:t>Main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r">
              <a:defRPr/>
            </a:pPr>
            <a:fld id="{CC0D731E-B6C5-4FBB-877E-C9FBABB8BEA4}" type="datetime1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29.06.2015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59563" y="6376988"/>
            <a:ext cx="576262" cy="292100"/>
          </a:xfrm>
        </p:spPr>
        <p:txBody>
          <a:bodyPr/>
          <a:lstStyle/>
          <a:p>
            <a:pPr algn="r">
              <a:defRPr/>
            </a:pPr>
            <a:fld id="{01136DA3-7E20-4D04-B934-F09B792821D8}" type="slidenum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23850" y="620713"/>
            <a:ext cx="8820150" cy="67897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2400" b="1" dirty="0">
              <a:latin typeface="Calibri"/>
              <a:cs typeface="Calibri"/>
            </a:endParaRPr>
          </a:p>
          <a:p>
            <a:pPr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alibri"/>
                <a:cs typeface="Calibri"/>
              </a:rPr>
              <a:t>Impact of regulatory and legal </a:t>
            </a:r>
            <a:r>
              <a:rPr lang="en-US" sz="2400" b="1" dirty="0" err="1">
                <a:latin typeface="Calibri"/>
                <a:cs typeface="Calibri"/>
              </a:rPr>
              <a:t>intiatives</a:t>
            </a:r>
            <a:r>
              <a:rPr lang="en-US" sz="2400" b="1" dirty="0">
                <a:latin typeface="Calibri"/>
                <a:cs typeface="Calibri"/>
              </a:rPr>
              <a:t> on demise of pyramids </a:t>
            </a:r>
          </a:p>
          <a:p>
            <a:pPr marL="342900" indent="-3429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>
                <a:latin typeface="Calibri"/>
                <a:cs typeface="Calibri"/>
              </a:rPr>
              <a:t>Public Utilities Holding Companies Act 1935</a:t>
            </a:r>
          </a:p>
          <a:p>
            <a:pPr marL="800100" lvl="1" indent="-3429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>
                <a:latin typeface="Calibri"/>
                <a:cs typeface="Calibri"/>
              </a:rPr>
              <a:t>Only affects the groups with public utilities</a:t>
            </a:r>
          </a:p>
          <a:p>
            <a:pPr marL="800100" lvl="1" indent="-3429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>
                <a:latin typeface="Calibri"/>
                <a:cs typeface="Calibri"/>
              </a:rPr>
              <a:t>Rather unclear evidence</a:t>
            </a:r>
          </a:p>
          <a:p>
            <a:pPr marL="342900" indent="-3429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>
                <a:latin typeface="Calibri"/>
                <a:cs typeface="Calibri"/>
              </a:rPr>
              <a:t>Security Act and Exchange Act 1933/1934</a:t>
            </a:r>
          </a:p>
          <a:p>
            <a:pPr marL="800100" lvl="1" indent="-3429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>
                <a:latin typeface="Calibri"/>
                <a:cs typeface="Calibri"/>
              </a:rPr>
              <a:t>Stronger shareholder rights </a:t>
            </a:r>
          </a:p>
          <a:p>
            <a:pPr marL="800100" lvl="1" indent="-3429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>
                <a:latin typeface="Calibri"/>
                <a:cs typeface="Calibri"/>
              </a:rPr>
              <a:t>Indirect evidence:  pyramids which are family-controlled and have higher control-</a:t>
            </a:r>
            <a:r>
              <a:rPr lang="en-US" sz="2400" dirty="0" err="1">
                <a:latin typeface="Calibri"/>
                <a:cs typeface="Calibri"/>
              </a:rPr>
              <a:t>cashflow</a:t>
            </a:r>
            <a:r>
              <a:rPr lang="en-US" sz="2400" dirty="0">
                <a:latin typeface="Calibri"/>
                <a:cs typeface="Calibri"/>
              </a:rPr>
              <a:t> wedges 		               disappeared more often</a:t>
            </a:r>
          </a:p>
          <a:p>
            <a:pPr lvl="1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2400" dirty="0">
              <a:latin typeface="Calibri"/>
              <a:cs typeface="Calibri"/>
            </a:endParaRPr>
          </a:p>
          <a:p>
            <a:pPr marL="342900" indent="-3429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endParaRPr lang="de-DE" sz="2400" dirty="0">
              <a:latin typeface="Calibri"/>
              <a:cs typeface="Calibri"/>
            </a:endParaRPr>
          </a:p>
          <a:p>
            <a:pPr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2400" dirty="0">
              <a:latin typeface="Calibri"/>
              <a:cs typeface="Calibri"/>
            </a:endParaRPr>
          </a:p>
        </p:txBody>
      </p:sp>
      <p:sp>
        <p:nvSpPr>
          <p:cNvPr id="54276" name="Textfeld 1"/>
          <p:cNvSpPr txBox="1">
            <a:spLocks noChangeArrowheads="1"/>
          </p:cNvSpPr>
          <p:nvPr/>
        </p:nvSpPr>
        <p:spPr bwMode="auto">
          <a:xfrm>
            <a:off x="5435600" y="260350"/>
            <a:ext cx="2881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>
                <a:solidFill>
                  <a:schemeClr val="tx2"/>
                </a:solidFill>
                <a:latin typeface="TheSans B4 SemiLight"/>
              </a:rPr>
              <a:t>Main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r">
              <a:defRPr/>
            </a:pPr>
            <a:fld id="{CC0D731E-B6C5-4FBB-877E-C9FBABB8BEA4}" type="datetime1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29.06.2015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59563" y="6376988"/>
            <a:ext cx="576262" cy="292100"/>
          </a:xfrm>
        </p:spPr>
        <p:txBody>
          <a:bodyPr/>
          <a:lstStyle/>
          <a:p>
            <a:pPr algn="r">
              <a:defRPr/>
            </a:pPr>
            <a:fld id="{EA1045EE-A6BE-4748-B402-9BEC6A0FB2A5}" type="slidenum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6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323" name="Textfeld 7"/>
          <p:cNvSpPr txBox="1">
            <a:spLocks noChangeArrowheads="1"/>
          </p:cNvSpPr>
          <p:nvPr/>
        </p:nvSpPr>
        <p:spPr bwMode="auto">
          <a:xfrm>
            <a:off x="971550" y="836613"/>
            <a:ext cx="7272338" cy="575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40000"/>
              </a:lnSpc>
              <a:buFont typeface="Wingdings" pitchFamily="2" charset="2"/>
              <a:buChar char="§"/>
            </a:pPr>
            <a:r>
              <a:rPr lang="en-US" sz="2400">
                <a:latin typeface="Calibri" pitchFamily="34" charset="0"/>
              </a:rPr>
              <a:t>Double Taxation of Intercorporate Dividends</a:t>
            </a:r>
          </a:p>
          <a:p>
            <a:pPr marL="800100" lvl="1" indent="-342900">
              <a:lnSpc>
                <a:spcPct val="140000"/>
              </a:lnSpc>
              <a:buFont typeface="Wingdings" pitchFamily="2" charset="2"/>
              <a:buChar char="§"/>
            </a:pPr>
            <a:r>
              <a:rPr lang="en-US" sz="2400">
                <a:latin typeface="Calibri" pitchFamily="34" charset="0"/>
              </a:rPr>
              <a:t>Very substantial increase in tax rate</a:t>
            </a:r>
          </a:p>
          <a:p>
            <a:pPr marL="800100" lvl="1" indent="-342900">
              <a:lnSpc>
                <a:spcPct val="140000"/>
              </a:lnSpc>
              <a:buFont typeface="Wingdings" pitchFamily="2" charset="2"/>
              <a:buChar char="§"/>
            </a:pPr>
            <a:r>
              <a:rPr lang="en-US" sz="2400">
                <a:latin typeface="Calibri" pitchFamily="34" charset="0"/>
              </a:rPr>
              <a:t>Exemption with equity stakes of &gt;85%</a:t>
            </a:r>
          </a:p>
          <a:p>
            <a:pPr marL="800100" lvl="1" indent="-342900">
              <a:lnSpc>
                <a:spcPct val="140000"/>
              </a:lnSpc>
              <a:buFont typeface="Wingdings" pitchFamily="2" charset="2"/>
              <a:buChar char="§"/>
            </a:pPr>
            <a:r>
              <a:rPr lang="en-US" sz="2400">
                <a:latin typeface="Calibri" pitchFamily="34" charset="0"/>
              </a:rPr>
              <a:t>Seems to have had some effect</a:t>
            </a:r>
          </a:p>
          <a:p>
            <a:pPr marL="342900" indent="-342900">
              <a:lnSpc>
                <a:spcPct val="140000"/>
              </a:lnSpc>
              <a:buFont typeface="Wingdings" pitchFamily="2" charset="2"/>
              <a:buChar char="§"/>
            </a:pPr>
            <a:r>
              <a:rPr lang="en-US" sz="2400">
                <a:latin typeface="Calibri" pitchFamily="34" charset="0"/>
              </a:rPr>
              <a:t>Investment Company Act 1940</a:t>
            </a:r>
          </a:p>
          <a:p>
            <a:pPr marL="800100" lvl="1" indent="-342900">
              <a:lnSpc>
                <a:spcPct val="140000"/>
              </a:lnSpc>
              <a:buFont typeface="Wingdings" pitchFamily="2" charset="2"/>
              <a:buChar char="§"/>
            </a:pPr>
            <a:r>
              <a:rPr lang="en-US" sz="2400">
                <a:latin typeface="Calibri" pitchFamily="34" charset="0"/>
              </a:rPr>
              <a:t>Imposition of regulation on investment companies</a:t>
            </a:r>
          </a:p>
          <a:p>
            <a:pPr marL="800100" lvl="1" indent="-342900">
              <a:lnSpc>
                <a:spcPct val="140000"/>
              </a:lnSpc>
              <a:buFont typeface="Wingdings" pitchFamily="2" charset="2"/>
              <a:buChar char="§"/>
            </a:pPr>
            <a:r>
              <a:rPr lang="en-US" sz="2400">
                <a:latin typeface="Calibri" pitchFamily="34" charset="0"/>
              </a:rPr>
              <a:t>Railroads and public utilities are exempted as well as equity stakes &gt;50%</a:t>
            </a:r>
          </a:p>
          <a:p>
            <a:pPr marL="800100" lvl="1" indent="-342900">
              <a:lnSpc>
                <a:spcPct val="140000"/>
              </a:lnSpc>
              <a:buFont typeface="Wingdings" pitchFamily="2" charset="2"/>
              <a:buChar char="§"/>
            </a:pPr>
            <a:r>
              <a:rPr lang="en-US" sz="2400">
                <a:latin typeface="Calibri" pitchFamily="34" charset="0"/>
              </a:rPr>
              <a:t>Controlling shareholders become passive investors</a:t>
            </a:r>
          </a:p>
          <a:p>
            <a:pPr marL="342900" indent="-342900">
              <a:lnSpc>
                <a:spcPct val="140000"/>
              </a:lnSpc>
              <a:buFont typeface="Wingdings" pitchFamily="2" charset="2"/>
              <a:buChar char="§"/>
            </a:pPr>
            <a:r>
              <a:rPr lang="en-US" sz="2400">
                <a:latin typeface="Calibri" pitchFamily="34" charset="0"/>
              </a:rPr>
              <a:t>Overall: no single regulatory change is responsible for breakup of pyramids in the 1940s</a:t>
            </a:r>
          </a:p>
        </p:txBody>
      </p:sp>
      <p:sp>
        <p:nvSpPr>
          <p:cNvPr id="56324" name="Textfeld 1"/>
          <p:cNvSpPr txBox="1">
            <a:spLocks noChangeArrowheads="1"/>
          </p:cNvSpPr>
          <p:nvPr/>
        </p:nvSpPr>
        <p:spPr bwMode="auto">
          <a:xfrm>
            <a:off x="5364163" y="333375"/>
            <a:ext cx="2879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>
                <a:solidFill>
                  <a:schemeClr val="tx2"/>
                </a:solidFill>
                <a:latin typeface="TheSans B4 SemiLight"/>
              </a:rPr>
              <a:t>Main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r">
              <a:defRPr/>
            </a:pPr>
            <a:fld id="{CC0D731E-B6C5-4FBB-877E-C9FBABB8BEA4}" type="datetime1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29.06.2015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59563" y="6376988"/>
            <a:ext cx="576262" cy="292100"/>
          </a:xfrm>
        </p:spPr>
        <p:txBody>
          <a:bodyPr/>
          <a:lstStyle/>
          <a:p>
            <a:pPr algn="r">
              <a:defRPr/>
            </a:pPr>
            <a:fld id="{42F81B3C-B1EA-44C2-817F-A1CBE1AB38DF}" type="slidenum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7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900113" y="620713"/>
            <a:ext cx="7704137" cy="57546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2400" b="1" dirty="0">
              <a:latin typeface="Calibri"/>
              <a:cs typeface="Calibri"/>
            </a:endParaRPr>
          </a:p>
          <a:p>
            <a:pPr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 err="1">
                <a:latin typeface="Calibri"/>
                <a:cs typeface="Calibri"/>
              </a:rPr>
              <a:t>Going</a:t>
            </a:r>
            <a:r>
              <a:rPr lang="de-DE" sz="2400" b="1" dirty="0">
                <a:latin typeface="Calibri"/>
                <a:cs typeface="Calibri"/>
              </a:rPr>
              <a:t> </a:t>
            </a:r>
            <a:r>
              <a:rPr lang="de-DE" sz="2400" b="1" dirty="0" err="1">
                <a:latin typeface="Calibri"/>
                <a:cs typeface="Calibri"/>
              </a:rPr>
              <a:t>one</a:t>
            </a:r>
            <a:r>
              <a:rPr lang="de-DE" sz="2400" b="1" dirty="0">
                <a:latin typeface="Calibri"/>
                <a:cs typeface="Calibri"/>
              </a:rPr>
              <a:t> </a:t>
            </a:r>
            <a:r>
              <a:rPr lang="de-DE" sz="2400" b="1" dirty="0" err="1">
                <a:latin typeface="Calibri"/>
                <a:cs typeface="Calibri"/>
              </a:rPr>
              <a:t>step</a:t>
            </a:r>
            <a:r>
              <a:rPr lang="de-DE" sz="2400" b="1" dirty="0">
                <a:latin typeface="Calibri"/>
                <a:cs typeface="Calibri"/>
              </a:rPr>
              <a:t> back:</a:t>
            </a:r>
          </a:p>
          <a:p>
            <a:pPr marL="342900" indent="-3429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sz="2400" dirty="0" err="1">
                <a:latin typeface="Calibri"/>
                <a:cs typeface="Calibri"/>
              </a:rPr>
              <a:t>What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are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the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economic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reasons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for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the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pyramids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to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exist</a:t>
            </a:r>
            <a:r>
              <a:rPr lang="de-DE" sz="2400" dirty="0">
                <a:latin typeface="Calibri"/>
                <a:cs typeface="Calibri"/>
              </a:rPr>
              <a:t>?</a:t>
            </a:r>
          </a:p>
          <a:p>
            <a:pPr marL="342900" indent="-3429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sz="2400" dirty="0" err="1">
                <a:latin typeface="Calibri"/>
                <a:cs typeface="Calibri"/>
              </a:rPr>
              <a:t>How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where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they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formed</a:t>
            </a:r>
            <a:r>
              <a:rPr lang="de-DE" sz="2400" dirty="0">
                <a:latin typeface="Calibri"/>
                <a:cs typeface="Calibri"/>
              </a:rPr>
              <a:t>?   </a:t>
            </a:r>
            <a:r>
              <a:rPr lang="de-DE" sz="2400" dirty="0">
                <a:latin typeface="Calibri"/>
                <a:cs typeface="Calibri"/>
                <a:sym typeface="Wingdings"/>
              </a:rPr>
              <a:t>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Should</a:t>
            </a:r>
            <a:r>
              <a:rPr lang="de-DE" sz="2400" dirty="0">
                <a:latin typeface="Calibri"/>
                <a:cs typeface="Calibri"/>
                <a:sym typeface="Wingdings"/>
              </a:rPr>
              <a:t>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give</a:t>
            </a:r>
            <a:r>
              <a:rPr lang="de-DE" sz="2400" dirty="0">
                <a:latin typeface="Calibri"/>
                <a:cs typeface="Calibri"/>
                <a:sym typeface="Wingdings"/>
              </a:rPr>
              <a:t>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further</a:t>
            </a:r>
            <a:r>
              <a:rPr lang="de-DE" sz="2400" dirty="0">
                <a:latin typeface="Calibri"/>
                <a:cs typeface="Calibri"/>
                <a:sym typeface="Wingdings"/>
              </a:rPr>
              <a:t>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hints</a:t>
            </a:r>
            <a:r>
              <a:rPr lang="de-DE" sz="2400" dirty="0">
                <a:latin typeface="Calibri"/>
                <a:cs typeface="Calibri"/>
                <a:sym typeface="Wingdings"/>
              </a:rPr>
              <a:t> on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their</a:t>
            </a:r>
            <a:r>
              <a:rPr lang="de-DE" sz="2400" dirty="0">
                <a:latin typeface="Calibri"/>
                <a:cs typeface="Calibri"/>
                <a:sym typeface="Wingdings"/>
              </a:rPr>
              <a:t>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dissolution</a:t>
            </a:r>
            <a:endParaRPr lang="de-DE" sz="2400" dirty="0">
              <a:latin typeface="Calibri"/>
              <a:cs typeface="Calibri"/>
              <a:sym typeface="Wingdings"/>
            </a:endParaRPr>
          </a:p>
          <a:p>
            <a:pPr marL="342900" indent="-3429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sz="2400" dirty="0" err="1">
                <a:latin typeface="Calibri"/>
                <a:cs typeface="Calibri"/>
                <a:sym typeface="Wingdings"/>
              </a:rPr>
              <a:t>Allows</a:t>
            </a:r>
            <a:r>
              <a:rPr lang="de-DE" sz="2400" dirty="0">
                <a:latin typeface="Calibri"/>
                <a:cs typeface="Calibri"/>
                <a:sym typeface="Wingdings"/>
              </a:rPr>
              <a:t> also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to</a:t>
            </a:r>
            <a:r>
              <a:rPr lang="de-DE" sz="2400" dirty="0">
                <a:latin typeface="Calibri"/>
                <a:cs typeface="Calibri"/>
                <a:sym typeface="Wingdings"/>
              </a:rPr>
              <a:t>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look</a:t>
            </a:r>
            <a:r>
              <a:rPr lang="de-DE" sz="2400" dirty="0">
                <a:latin typeface="Calibri"/>
                <a:cs typeface="Calibri"/>
                <a:sym typeface="Wingdings"/>
              </a:rPr>
              <a:t>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into</a:t>
            </a:r>
            <a:r>
              <a:rPr lang="de-DE" sz="2400" dirty="0">
                <a:latin typeface="Calibri"/>
                <a:cs typeface="Calibri"/>
                <a:sym typeface="Wingdings"/>
              </a:rPr>
              <a:t>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other</a:t>
            </a:r>
            <a:r>
              <a:rPr lang="de-DE" sz="2400" dirty="0">
                <a:latin typeface="Calibri"/>
                <a:cs typeface="Calibri"/>
                <a:sym typeface="Wingdings"/>
              </a:rPr>
              <a:t>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factors</a:t>
            </a:r>
            <a:endParaRPr lang="de-DE" sz="2400" dirty="0">
              <a:latin typeface="Calibri"/>
              <a:cs typeface="Calibri"/>
              <a:sym typeface="Wingdings"/>
            </a:endParaRPr>
          </a:p>
          <a:p>
            <a:pPr marL="342900" indent="-3429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sz="2400" dirty="0" err="1">
                <a:latin typeface="Calibri"/>
                <a:cs typeface="Calibri"/>
                <a:sym typeface="Wingdings"/>
              </a:rPr>
              <a:t>Potentially</a:t>
            </a:r>
            <a:r>
              <a:rPr lang="de-DE" sz="2400" dirty="0">
                <a:latin typeface="Calibri"/>
                <a:cs typeface="Calibri"/>
                <a:sym typeface="Wingdings"/>
              </a:rPr>
              <a:t>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new</a:t>
            </a:r>
            <a:r>
              <a:rPr lang="de-DE" sz="2400" dirty="0">
                <a:latin typeface="Calibri"/>
                <a:cs typeface="Calibri"/>
                <a:sym typeface="Wingdings"/>
              </a:rPr>
              <a:t> light on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impact</a:t>
            </a:r>
            <a:r>
              <a:rPr lang="de-DE" sz="2400" dirty="0">
                <a:latin typeface="Calibri"/>
                <a:cs typeface="Calibri"/>
                <a:sym typeface="Wingdings"/>
              </a:rPr>
              <a:t>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of</a:t>
            </a:r>
            <a:r>
              <a:rPr lang="de-DE" sz="2400" dirty="0">
                <a:latin typeface="Calibri"/>
                <a:cs typeface="Calibri"/>
                <a:sym typeface="Wingdings"/>
              </a:rPr>
              <a:t>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regulatory</a:t>
            </a:r>
            <a:r>
              <a:rPr lang="de-DE" sz="2400" dirty="0">
                <a:latin typeface="Calibri"/>
                <a:cs typeface="Calibri"/>
                <a:sym typeface="Wingdings"/>
              </a:rPr>
              <a:t>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reforms</a:t>
            </a:r>
            <a:endParaRPr lang="de-DE" sz="2400" dirty="0">
              <a:latin typeface="Calibri"/>
              <a:cs typeface="Calibri"/>
              <a:sym typeface="Wingdings"/>
            </a:endParaRPr>
          </a:p>
          <a:p>
            <a:pPr marL="342900" indent="-3429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sz="2400" dirty="0">
                <a:latin typeface="Calibri"/>
                <a:cs typeface="Calibri"/>
                <a:sym typeface="Wingdings"/>
              </a:rPr>
              <a:t>Also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with</a:t>
            </a:r>
            <a:r>
              <a:rPr lang="de-DE" sz="2400" dirty="0">
                <a:latin typeface="Calibri"/>
                <a:cs typeface="Calibri"/>
                <a:sym typeface="Wingdings"/>
              </a:rPr>
              <a:t>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respect</a:t>
            </a:r>
            <a:r>
              <a:rPr lang="de-DE" sz="2400" dirty="0">
                <a:latin typeface="Calibri"/>
                <a:cs typeface="Calibri"/>
                <a:sym typeface="Wingdings"/>
              </a:rPr>
              <a:t>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to</a:t>
            </a:r>
            <a:r>
              <a:rPr lang="de-DE" sz="2400" dirty="0">
                <a:latin typeface="Calibri"/>
                <a:cs typeface="Calibri"/>
                <a:sym typeface="Wingdings"/>
              </a:rPr>
              <a:t>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the</a:t>
            </a:r>
            <a:r>
              <a:rPr lang="de-DE" sz="2400" dirty="0">
                <a:latin typeface="Calibri"/>
                <a:cs typeface="Calibri"/>
                <a:sym typeface="Wingdings"/>
              </a:rPr>
              <a:t>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welfare</a:t>
            </a:r>
            <a:r>
              <a:rPr lang="de-DE" sz="2400" dirty="0">
                <a:latin typeface="Calibri"/>
                <a:cs typeface="Calibri"/>
                <a:sym typeface="Wingdings"/>
              </a:rPr>
              <a:t> </a:t>
            </a:r>
            <a:r>
              <a:rPr lang="de-DE" sz="2400" dirty="0" err="1">
                <a:latin typeface="Calibri"/>
                <a:cs typeface="Calibri"/>
                <a:sym typeface="Wingdings"/>
              </a:rPr>
              <a:t>implications</a:t>
            </a:r>
            <a:endParaRPr lang="de-DE" sz="2400" dirty="0">
              <a:latin typeface="Calibri"/>
              <a:cs typeface="Calibri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endParaRPr lang="de-DE" sz="2400" dirty="0">
              <a:latin typeface="Calibri"/>
              <a:cs typeface="Calibri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endParaRPr lang="de-DE" sz="2400" dirty="0">
              <a:latin typeface="Calibri"/>
              <a:cs typeface="Calibri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endParaRPr lang="de-DE" sz="2400" dirty="0">
              <a:latin typeface="Calibri"/>
              <a:cs typeface="Calibri"/>
            </a:endParaRPr>
          </a:p>
        </p:txBody>
      </p:sp>
      <p:sp>
        <p:nvSpPr>
          <p:cNvPr id="58372" name="Textfeld 1"/>
          <p:cNvSpPr txBox="1">
            <a:spLocks noChangeArrowheads="1"/>
          </p:cNvSpPr>
          <p:nvPr/>
        </p:nvSpPr>
        <p:spPr bwMode="auto">
          <a:xfrm>
            <a:off x="5364163" y="333375"/>
            <a:ext cx="2879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>
                <a:solidFill>
                  <a:schemeClr val="tx2"/>
                </a:solidFill>
                <a:latin typeface="TheSans B4 SemiLight"/>
              </a:rPr>
              <a:t>Comments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r">
              <a:defRPr/>
            </a:pPr>
            <a:fld id="{CC0D731E-B6C5-4FBB-877E-C9FBABB8BEA4}" type="datetime1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29.06.2015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59563" y="6376988"/>
            <a:ext cx="576262" cy="292100"/>
          </a:xfrm>
        </p:spPr>
        <p:txBody>
          <a:bodyPr/>
          <a:lstStyle/>
          <a:p>
            <a:pPr algn="r">
              <a:defRPr/>
            </a:pPr>
            <a:fld id="{CDFA3A6E-2C7C-41A5-97FB-58358E9F7411}" type="slidenum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8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900113" y="620713"/>
            <a:ext cx="7704137" cy="7307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2400" b="1" dirty="0">
              <a:latin typeface="Calibri"/>
              <a:cs typeface="Calibri"/>
            </a:endParaRPr>
          </a:p>
          <a:p>
            <a:pPr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 err="1">
                <a:latin typeface="Calibri"/>
                <a:cs typeface="Calibri"/>
              </a:rPr>
              <a:t>Conventional</a:t>
            </a:r>
            <a:r>
              <a:rPr lang="de-DE" sz="2400" b="1" dirty="0">
                <a:latin typeface="Calibri"/>
                <a:cs typeface="Calibri"/>
              </a:rPr>
              <a:t> </a:t>
            </a:r>
            <a:r>
              <a:rPr lang="de-DE" sz="2400" b="1" dirty="0" err="1">
                <a:latin typeface="Calibri"/>
                <a:cs typeface="Calibri"/>
              </a:rPr>
              <a:t>argument</a:t>
            </a:r>
            <a:r>
              <a:rPr lang="de-DE" sz="2400" b="1" dirty="0">
                <a:latin typeface="Calibri"/>
                <a:cs typeface="Calibri"/>
              </a:rPr>
              <a:t>: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pyramids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are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formed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to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allow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families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to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achieve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control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of</a:t>
            </a:r>
            <a:r>
              <a:rPr lang="de-DE" sz="2400" dirty="0">
                <a:latin typeface="Calibri"/>
                <a:cs typeface="Calibri"/>
              </a:rPr>
              <a:t> a firm </a:t>
            </a:r>
            <a:r>
              <a:rPr lang="de-DE" sz="2400" dirty="0" err="1">
                <a:latin typeface="Calibri"/>
                <a:cs typeface="Calibri"/>
              </a:rPr>
              <a:t>using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only</a:t>
            </a:r>
            <a:r>
              <a:rPr lang="de-DE" sz="2400" dirty="0">
                <a:latin typeface="Calibri"/>
                <a:cs typeface="Calibri"/>
              </a:rPr>
              <a:t> a </a:t>
            </a:r>
            <a:r>
              <a:rPr lang="de-DE" sz="2400" dirty="0" err="1">
                <a:latin typeface="Calibri"/>
                <a:cs typeface="Calibri"/>
              </a:rPr>
              <a:t>small</a:t>
            </a:r>
            <a:r>
              <a:rPr lang="de-DE" sz="2400" dirty="0">
                <a:latin typeface="Calibri"/>
                <a:cs typeface="Calibri"/>
              </a:rPr>
              <a:t> cash </a:t>
            </a:r>
            <a:r>
              <a:rPr lang="de-DE" sz="2400" dirty="0" err="1">
                <a:latin typeface="Calibri"/>
                <a:cs typeface="Calibri"/>
              </a:rPr>
              <a:t>flow</a:t>
            </a:r>
            <a:r>
              <a:rPr lang="de-DE" sz="2400" dirty="0">
                <a:latin typeface="Calibri"/>
                <a:cs typeface="Calibri"/>
              </a:rPr>
              <a:t> stake</a:t>
            </a:r>
            <a:endParaRPr lang="de-DE" sz="2400" dirty="0">
              <a:latin typeface="Calibri"/>
              <a:cs typeface="Calibri"/>
            </a:endParaRPr>
          </a:p>
          <a:p>
            <a:pPr marL="342900" indent="-3429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sz="2400" dirty="0" err="1">
                <a:latin typeface="Calibri"/>
                <a:cs typeface="Calibri"/>
              </a:rPr>
              <a:t>Does</a:t>
            </a:r>
            <a:r>
              <a:rPr lang="de-DE" sz="2400" dirty="0">
                <a:latin typeface="Calibri"/>
                <a:cs typeface="Calibri"/>
              </a:rPr>
              <a:t> not </a:t>
            </a:r>
            <a:r>
              <a:rPr lang="de-DE" sz="2400" dirty="0" err="1">
                <a:latin typeface="Calibri"/>
                <a:cs typeface="Calibri"/>
              </a:rPr>
              <a:t>seem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to</a:t>
            </a:r>
            <a:r>
              <a:rPr lang="de-DE" sz="2400" dirty="0">
                <a:latin typeface="Calibri"/>
                <a:cs typeface="Calibri"/>
              </a:rPr>
              <a:t> hold/</a:t>
            </a:r>
            <a:r>
              <a:rPr lang="de-DE" sz="2400" dirty="0" err="1">
                <a:latin typeface="Calibri"/>
                <a:cs typeface="Calibri"/>
              </a:rPr>
              <a:t>explain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very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much</a:t>
            </a:r>
            <a:endParaRPr lang="de-DE" sz="2400" dirty="0">
              <a:latin typeface="Calibri"/>
              <a:cs typeface="Calibri"/>
            </a:endParaRPr>
          </a:p>
          <a:p>
            <a:pPr marL="342900" indent="-3429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sz="2400" dirty="0">
                <a:latin typeface="Calibri"/>
                <a:cs typeface="Calibri"/>
              </a:rPr>
              <a:t>Average </a:t>
            </a:r>
            <a:r>
              <a:rPr lang="de-DE" sz="2400" dirty="0" err="1">
                <a:latin typeface="Calibri"/>
                <a:cs typeface="Calibri"/>
              </a:rPr>
              <a:t>common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equity</a:t>
            </a:r>
            <a:r>
              <a:rPr lang="de-DE" sz="2400" dirty="0">
                <a:latin typeface="Calibri"/>
                <a:cs typeface="Calibri"/>
              </a:rPr>
              <a:t> stake </a:t>
            </a:r>
            <a:r>
              <a:rPr lang="de-DE" sz="2400" dirty="0" err="1">
                <a:latin typeface="Calibri"/>
                <a:cs typeface="Calibri"/>
              </a:rPr>
              <a:t>held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by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insiders</a:t>
            </a:r>
            <a:r>
              <a:rPr lang="de-DE" sz="2400" dirty="0">
                <a:latin typeface="Calibri"/>
                <a:cs typeface="Calibri"/>
              </a:rPr>
              <a:t> was high, </a:t>
            </a:r>
            <a:r>
              <a:rPr lang="de-DE" sz="2400" dirty="0">
                <a:latin typeface="Calibri"/>
                <a:cs typeface="Calibri"/>
              </a:rPr>
              <a:t>in </a:t>
            </a:r>
            <a:r>
              <a:rPr lang="de-DE" sz="2400" dirty="0" err="1">
                <a:latin typeface="Calibri"/>
                <a:cs typeface="Calibri"/>
              </a:rPr>
              <a:t>the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order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of</a:t>
            </a:r>
            <a:r>
              <a:rPr lang="de-DE" sz="2400" dirty="0">
                <a:latin typeface="Calibri"/>
                <a:cs typeface="Calibri"/>
              </a:rPr>
              <a:t> 70%. </a:t>
            </a:r>
            <a:endParaRPr lang="de-DE" sz="2400" dirty="0">
              <a:latin typeface="Calibri"/>
              <a:cs typeface="Calibri"/>
            </a:endParaRPr>
          </a:p>
          <a:p>
            <a:pPr marL="342900" indent="-3429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sz="2400" dirty="0">
                <a:latin typeface="Calibri"/>
                <a:cs typeface="Calibri"/>
              </a:rPr>
              <a:t>This also </a:t>
            </a:r>
            <a:r>
              <a:rPr lang="de-DE" sz="2400" dirty="0" err="1">
                <a:latin typeface="Calibri"/>
                <a:cs typeface="Calibri"/>
              </a:rPr>
              <a:t>holds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true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for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family</a:t>
            </a:r>
            <a:r>
              <a:rPr lang="de-DE" sz="2400" dirty="0">
                <a:latin typeface="Calibri"/>
                <a:cs typeface="Calibri"/>
              </a:rPr>
              <a:t>-held </a:t>
            </a:r>
            <a:r>
              <a:rPr lang="de-DE" sz="2400" dirty="0" err="1">
                <a:latin typeface="Calibri"/>
                <a:cs typeface="Calibri"/>
              </a:rPr>
              <a:t>groups</a:t>
            </a:r>
            <a:endParaRPr lang="de-DE" sz="2400" dirty="0">
              <a:latin typeface="Calibri"/>
              <a:cs typeface="Calibri"/>
            </a:endParaRPr>
          </a:p>
          <a:p>
            <a:pPr marL="342900" lvl="1" indent="-3429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sz="2400" dirty="0">
                <a:latin typeface="Calibri"/>
                <a:cs typeface="Calibri"/>
              </a:rPr>
              <a:t>Also </a:t>
            </a:r>
            <a:r>
              <a:rPr lang="de-DE" sz="2400" dirty="0" err="1">
                <a:latin typeface="Calibri"/>
                <a:cs typeface="Calibri"/>
              </a:rPr>
              <a:t>would</a:t>
            </a:r>
            <a:r>
              <a:rPr lang="de-DE" sz="2400" dirty="0">
                <a:latin typeface="Calibri"/>
                <a:cs typeface="Calibri"/>
              </a:rPr>
              <a:t> not </a:t>
            </a:r>
            <a:r>
              <a:rPr lang="de-DE" sz="2400" dirty="0" err="1">
                <a:latin typeface="Calibri"/>
                <a:cs typeface="Calibri"/>
              </a:rPr>
              <a:t>explain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the</a:t>
            </a:r>
            <a:r>
              <a:rPr lang="de-DE" sz="2400" dirty="0">
                <a:latin typeface="Calibri"/>
                <a:cs typeface="Calibri"/>
              </a:rPr>
              <a:t> large </a:t>
            </a:r>
            <a:r>
              <a:rPr lang="de-DE" sz="2400" dirty="0" err="1">
                <a:latin typeface="Calibri"/>
                <a:cs typeface="Calibri"/>
              </a:rPr>
              <a:t>portion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of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widely</a:t>
            </a:r>
            <a:r>
              <a:rPr lang="de-DE" sz="2400" dirty="0">
                <a:latin typeface="Calibri"/>
                <a:cs typeface="Calibri"/>
              </a:rPr>
              <a:t>-held </a:t>
            </a:r>
            <a:r>
              <a:rPr lang="de-DE" sz="2400" dirty="0" err="1">
                <a:latin typeface="Calibri"/>
                <a:cs typeface="Calibri"/>
              </a:rPr>
              <a:t>pyramids</a:t>
            </a:r>
            <a:endParaRPr lang="de-DE" sz="2400" dirty="0">
              <a:latin typeface="Calibri"/>
              <a:cs typeface="Calibri"/>
            </a:endParaRPr>
          </a:p>
          <a:p>
            <a:pPr marL="342900" indent="-3429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endParaRPr lang="de-DE" sz="2400" dirty="0">
              <a:latin typeface="Calibri"/>
              <a:cs typeface="Calibri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endParaRPr lang="de-DE" sz="2400" dirty="0">
              <a:latin typeface="Calibri"/>
              <a:cs typeface="Calibri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endParaRPr lang="de-DE" sz="2400" dirty="0">
              <a:latin typeface="Calibri"/>
              <a:cs typeface="Calibri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endParaRPr lang="de-DE" sz="2400" dirty="0">
              <a:latin typeface="Calibri"/>
              <a:cs typeface="Calibri"/>
            </a:endParaRPr>
          </a:p>
        </p:txBody>
      </p:sp>
      <p:sp>
        <p:nvSpPr>
          <p:cNvPr id="60420" name="Textfeld 1"/>
          <p:cNvSpPr txBox="1">
            <a:spLocks noChangeArrowheads="1"/>
          </p:cNvSpPr>
          <p:nvPr/>
        </p:nvSpPr>
        <p:spPr bwMode="auto">
          <a:xfrm>
            <a:off x="4787900" y="333375"/>
            <a:ext cx="34559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>
                <a:solidFill>
                  <a:schemeClr val="tx2"/>
                </a:solidFill>
                <a:latin typeface="TheSans B4 SemiLight"/>
              </a:rPr>
              <a:t>Comments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r">
              <a:defRPr/>
            </a:pPr>
            <a:fld id="{CC0D731E-B6C5-4FBB-877E-C9FBABB8BEA4}" type="datetime1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29.06.2015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59563" y="6376988"/>
            <a:ext cx="576262" cy="292100"/>
          </a:xfrm>
        </p:spPr>
        <p:txBody>
          <a:bodyPr/>
          <a:lstStyle/>
          <a:p>
            <a:pPr algn="r">
              <a:defRPr/>
            </a:pPr>
            <a:fld id="{4ADB66C8-4EA8-4E2F-B55F-52FDE8320BD8}" type="slidenum">
              <a:rPr lang="de-DE" sz="90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9</a:t>
            </a:fld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79388" y="620713"/>
            <a:ext cx="8353425" cy="7307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1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latin typeface="Calibri"/>
                <a:cs typeface="Calibri"/>
              </a:rPr>
              <a:t>Alternative </a:t>
            </a:r>
            <a:r>
              <a:rPr lang="de-DE" sz="2400" dirty="0" err="1">
                <a:latin typeface="Calibri"/>
                <a:cs typeface="Calibri"/>
              </a:rPr>
              <a:t>reasons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for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the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existence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of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pyramids</a:t>
            </a:r>
            <a:r>
              <a:rPr lang="de-DE" sz="2400" dirty="0">
                <a:latin typeface="Calibri"/>
                <a:cs typeface="Calibri"/>
              </a:rPr>
              <a:t>: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de-DE" sz="2400" dirty="0">
                <a:latin typeface="Calibri"/>
                <a:cs typeface="Calibri"/>
              </a:rPr>
              <a:t>W</a:t>
            </a:r>
            <a:r>
              <a:rPr lang="de-DE" sz="2400" dirty="0">
                <a:latin typeface="Calibri"/>
                <a:cs typeface="Calibri"/>
              </a:rPr>
              <a:t>ay </a:t>
            </a:r>
            <a:r>
              <a:rPr lang="de-DE" sz="2400" dirty="0" err="1">
                <a:latin typeface="Calibri"/>
                <a:cs typeface="Calibri"/>
              </a:rPr>
              <a:t>to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fund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new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investment</a:t>
            </a:r>
            <a:r>
              <a:rPr lang="de-DE" sz="2400" dirty="0">
                <a:latin typeface="Calibri"/>
                <a:cs typeface="Calibri"/>
              </a:rPr>
              <a:t> in </a:t>
            </a:r>
            <a:r>
              <a:rPr lang="de-DE" sz="2400" dirty="0" err="1">
                <a:latin typeface="Calibri"/>
                <a:cs typeface="Calibri"/>
              </a:rPr>
              <a:t>the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presence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of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weak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investor</a:t>
            </a:r>
            <a:r>
              <a:rPr lang="de-DE" sz="2400" dirty="0">
                <a:latin typeface="Calibri"/>
                <a:cs typeface="Calibri"/>
              </a:rPr>
              <a:t>  </a:t>
            </a:r>
            <a:r>
              <a:rPr lang="de-DE" sz="2400" dirty="0" err="1">
                <a:latin typeface="Calibri"/>
                <a:cs typeface="Calibri"/>
              </a:rPr>
              <a:t>rights</a:t>
            </a:r>
            <a:r>
              <a:rPr lang="de-DE" sz="2400" dirty="0">
                <a:latin typeface="Calibri"/>
                <a:cs typeface="Calibri"/>
              </a:rPr>
              <a:t> (Almeida/</a:t>
            </a:r>
            <a:r>
              <a:rPr lang="de-DE" sz="2400" dirty="0" err="1">
                <a:latin typeface="Calibri"/>
                <a:cs typeface="Calibri"/>
              </a:rPr>
              <a:t>Wolfenzon</a:t>
            </a:r>
            <a:r>
              <a:rPr lang="de-DE" sz="2400" dirty="0">
                <a:latin typeface="Calibri"/>
                <a:cs typeface="Calibri"/>
              </a:rPr>
              <a:t> (2006))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sz="2400" dirty="0" err="1">
                <a:latin typeface="Calibri"/>
                <a:cs typeface="Calibri"/>
              </a:rPr>
              <a:t>Would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explain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the</a:t>
            </a:r>
            <a:r>
              <a:rPr lang="de-DE" sz="2400" dirty="0">
                <a:latin typeface="Calibri"/>
                <a:cs typeface="Calibri"/>
              </a:rPr>
              <a:t> high </a:t>
            </a:r>
            <a:r>
              <a:rPr lang="de-DE" sz="2400" dirty="0" err="1">
                <a:latin typeface="Calibri"/>
                <a:cs typeface="Calibri"/>
              </a:rPr>
              <a:t>stakes</a:t>
            </a:r>
            <a:r>
              <a:rPr lang="de-DE" sz="2400" dirty="0">
                <a:latin typeface="Calibri"/>
                <a:cs typeface="Calibri"/>
              </a:rPr>
              <a:t>/</a:t>
            </a:r>
            <a:r>
              <a:rPr lang="de-DE" sz="2400" dirty="0" err="1">
                <a:latin typeface="Calibri"/>
                <a:cs typeface="Calibri"/>
              </a:rPr>
              <a:t>low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control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wedges</a:t>
            </a:r>
            <a:endParaRPr lang="de-DE" sz="2400" dirty="0">
              <a:latin typeface="Calibri"/>
              <a:cs typeface="Calibri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sz="2400" dirty="0">
                <a:latin typeface="Calibri"/>
                <a:cs typeface="Calibri"/>
              </a:rPr>
              <a:t>Focus on </a:t>
            </a:r>
            <a:r>
              <a:rPr lang="de-DE" sz="2400" dirty="0" err="1">
                <a:latin typeface="Calibri"/>
                <a:cs typeface="Calibri"/>
              </a:rPr>
              <a:t>dynamic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segments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of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the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economy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at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the</a:t>
            </a:r>
            <a:r>
              <a:rPr lang="de-DE" sz="2400" dirty="0">
                <a:latin typeface="Calibri"/>
                <a:cs typeface="Calibri"/>
              </a:rPr>
              <a:t> time: </a:t>
            </a:r>
            <a:r>
              <a:rPr lang="de-DE" sz="2400" dirty="0" err="1">
                <a:latin typeface="Calibri"/>
                <a:cs typeface="Calibri"/>
              </a:rPr>
              <a:t>public</a:t>
            </a:r>
            <a:r>
              <a:rPr lang="de-DE" sz="2400" dirty="0">
                <a:latin typeface="Calibri"/>
                <a:cs typeface="Calibri"/>
              </a:rPr>
              <a:t> utilities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sz="2400" dirty="0" err="1">
                <a:latin typeface="Calibri"/>
                <a:cs typeface="Calibri"/>
              </a:rPr>
              <a:t>There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seems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to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be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quite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some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dynamic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evolution</a:t>
            </a:r>
            <a:r>
              <a:rPr lang="de-DE" sz="2400" dirty="0">
                <a:latin typeface="Calibri"/>
                <a:cs typeface="Calibri"/>
              </a:rPr>
              <a:t> in </a:t>
            </a:r>
            <a:r>
              <a:rPr lang="de-DE" sz="2400" dirty="0" err="1">
                <a:latin typeface="Calibri"/>
                <a:cs typeface="Calibri"/>
              </a:rPr>
              <a:t>the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groups</a:t>
            </a:r>
            <a:r>
              <a:rPr lang="de-DE" sz="2400" dirty="0">
                <a:latin typeface="Calibri"/>
                <a:cs typeface="Calibri"/>
              </a:rPr>
              <a:t>/</a:t>
            </a:r>
            <a:r>
              <a:rPr lang="de-DE" sz="2400" dirty="0" err="1">
                <a:latin typeface="Calibri"/>
                <a:cs typeface="Calibri"/>
              </a:rPr>
              <a:t>affiliates</a:t>
            </a:r>
            <a:r>
              <a:rPr lang="de-DE" sz="2400" dirty="0">
                <a:latin typeface="Calibri"/>
                <a:cs typeface="Calibri"/>
              </a:rPr>
              <a:t> (</a:t>
            </a:r>
            <a:r>
              <a:rPr lang="de-DE" sz="2400" dirty="0" err="1">
                <a:latin typeface="Calibri"/>
                <a:cs typeface="Calibri"/>
              </a:rPr>
              <a:t>see</a:t>
            </a:r>
            <a:r>
              <a:rPr lang="de-DE" sz="2400" dirty="0">
                <a:latin typeface="Calibri"/>
                <a:cs typeface="Calibri"/>
              </a:rPr>
              <a:t> e.g</a:t>
            </a:r>
            <a:r>
              <a:rPr lang="de-DE" sz="2400" dirty="0">
                <a:latin typeface="Calibri"/>
                <a:cs typeface="Calibri"/>
              </a:rPr>
              <a:t>.</a:t>
            </a:r>
            <a:r>
              <a:rPr lang="de-DE" sz="2400" dirty="0">
                <a:latin typeface="Calibri"/>
                <a:cs typeface="Calibri"/>
              </a:rPr>
              <a:t> Table 3)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sz="2400" dirty="0">
                <a:latin typeface="Calibri"/>
                <a:cs typeface="Calibri"/>
              </a:rPr>
              <a:t>Dynamics </a:t>
            </a:r>
            <a:r>
              <a:rPr lang="de-DE" sz="2400" dirty="0" err="1">
                <a:latin typeface="Calibri"/>
                <a:cs typeface="Calibri"/>
              </a:rPr>
              <a:t>of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listed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firms</a:t>
            </a:r>
            <a:r>
              <a:rPr lang="de-DE" sz="2400" dirty="0">
                <a:latin typeface="Calibri"/>
                <a:cs typeface="Calibri"/>
              </a:rPr>
              <a:t>: </a:t>
            </a:r>
            <a:r>
              <a:rPr lang="de-DE" sz="2400" dirty="0" err="1">
                <a:latin typeface="Calibri"/>
                <a:cs typeface="Calibri"/>
              </a:rPr>
              <a:t>investment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when</a:t>
            </a:r>
            <a:r>
              <a:rPr lang="de-DE" sz="2400" dirty="0">
                <a:latin typeface="Calibri"/>
                <a:cs typeface="Calibri"/>
              </a:rPr>
              <a:t> firm was </a:t>
            </a:r>
            <a:r>
              <a:rPr lang="de-DE" sz="2400" dirty="0" err="1">
                <a:latin typeface="Calibri"/>
                <a:cs typeface="Calibri"/>
              </a:rPr>
              <a:t>already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lang="de-DE" sz="2400" dirty="0" err="1">
                <a:latin typeface="Calibri"/>
                <a:cs typeface="Calibri"/>
              </a:rPr>
              <a:t>public</a:t>
            </a:r>
            <a:r>
              <a:rPr lang="de-DE" sz="2400" dirty="0">
                <a:latin typeface="Calibri"/>
                <a:cs typeface="Calibri"/>
              </a:rPr>
              <a:t>?</a:t>
            </a:r>
          </a:p>
          <a:p>
            <a:pPr lvl="1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2400" dirty="0">
              <a:latin typeface="Calibri"/>
              <a:cs typeface="Calibri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endParaRPr lang="de-DE" sz="2400" dirty="0">
              <a:latin typeface="Calibri"/>
              <a:cs typeface="Calibri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endParaRPr lang="de-DE" sz="2400" dirty="0">
              <a:latin typeface="Calibri"/>
              <a:cs typeface="Calibri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endParaRPr lang="de-DE" sz="2400" dirty="0">
              <a:latin typeface="Calibri"/>
              <a:cs typeface="Calibri"/>
            </a:endParaRPr>
          </a:p>
        </p:txBody>
      </p:sp>
      <p:sp>
        <p:nvSpPr>
          <p:cNvPr id="62468" name="Textfeld 1"/>
          <p:cNvSpPr txBox="1">
            <a:spLocks noChangeArrowheads="1"/>
          </p:cNvSpPr>
          <p:nvPr/>
        </p:nvSpPr>
        <p:spPr bwMode="auto">
          <a:xfrm>
            <a:off x="4932363" y="333375"/>
            <a:ext cx="33115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>
                <a:solidFill>
                  <a:schemeClr val="tx2"/>
                </a:solidFill>
                <a:latin typeface="TheSans B4 SemiLight"/>
              </a:rPr>
              <a:t>Comments (3)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FE_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AFE">
      <a:majorFont>
        <a:latin typeface="TheSans B6 SemiBold"/>
        <a:ea typeface=""/>
        <a:cs typeface=""/>
      </a:majorFont>
      <a:minorFont>
        <a:latin typeface="TheSans B4 SemiLight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753</Words>
  <Application>Microsoft Macintosh PowerPoint</Application>
  <PresentationFormat>On-screen Show (4:3)</PresentationFormat>
  <Paragraphs>137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12</vt:i4>
      </vt:variant>
    </vt:vector>
  </HeadingPairs>
  <TitlesOfParts>
    <vt:vector size="26" baseType="lpstr">
      <vt:lpstr>TheSans B4 SemiLight</vt:lpstr>
      <vt:lpstr>Arial</vt:lpstr>
      <vt:lpstr>TheSans B6 SemiBold</vt:lpstr>
      <vt:lpstr>Trebuchet MS</vt:lpstr>
      <vt:lpstr>Calibri</vt:lpstr>
      <vt:lpstr>Wingdings</vt:lpstr>
      <vt:lpstr>SAFE_Mastervorlage</vt:lpstr>
      <vt:lpstr>Benutzerdefiniertes Design</vt:lpstr>
      <vt:lpstr>1_Benutzerdefiniertes Design</vt:lpstr>
      <vt:lpstr>2_Benutzerdefiniertes Design</vt:lpstr>
      <vt:lpstr>SAFE_Mastervorlage</vt:lpstr>
      <vt:lpstr>SAFE_Mastervorlage</vt:lpstr>
      <vt:lpstr>SAFE_Mastervorlage</vt:lpstr>
      <vt:lpstr>SAFE_Mastervorlage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Manager/>
  <Company>JWGU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/>
  <dc:creator>mbuesser</dc:creator>
  <cp:keywords/>
  <dc:description/>
  <cp:lastModifiedBy>Jeremy Miller</cp:lastModifiedBy>
  <cp:revision>305</cp:revision>
  <cp:lastPrinted>2015-02-17T10:36:59Z</cp:lastPrinted>
  <dcterms:created xsi:type="dcterms:W3CDTF">2013-01-23T11:45:50Z</dcterms:created>
  <dcterms:modified xsi:type="dcterms:W3CDTF">2015-06-29T08:41:09Z</dcterms:modified>
  <cp:category/>
</cp:coreProperties>
</file>