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5" r:id="rId5"/>
    <p:sldId id="260" r:id="rId6"/>
    <p:sldId id="261" r:id="rId7"/>
    <p:sldId id="262" r:id="rId8"/>
    <p:sldId id="263" r:id="rId9"/>
    <p:sldId id="264" r:id="rId10"/>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52" d="100"/>
          <a:sy n="52" d="100"/>
        </p:scale>
        <p:origin x="-111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D1D66E17-5835-4EAC-8914-634E7C099E16}" type="datetimeFigureOut">
              <a:rPr lang="en-US"/>
              <a:pPr>
                <a:defRPr/>
              </a:pPr>
              <a:t>6/29/2015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71630B0-70CE-4464-A9B3-0F74C04C113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AF77AC0-9E92-4E5F-9D79-7989D682DF65}" type="datetimeFigureOut">
              <a:rPr lang="en-US"/>
              <a:pPr>
                <a:defRPr/>
              </a:pPr>
              <a:t>6/29/2015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2F18068-DEDD-4340-9494-0B4DB5D6BA1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B2E9028-0A88-410A-B56C-3BD3CDC1EEC7}" type="datetimeFigureOut">
              <a:rPr lang="en-US"/>
              <a:pPr>
                <a:defRPr/>
              </a:pPr>
              <a:t>6/29/2015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181217F-60F6-4CD6-A379-12225934781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65E3171-87B3-49F4-9512-53175B0668AE}" type="datetimeFigureOut">
              <a:rPr lang="en-US"/>
              <a:pPr>
                <a:defRPr/>
              </a:pPr>
              <a:t>6/29/2015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56429E6-3B39-452D-A526-ADB3FA9D310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0003706-3CA3-4F73-ADF0-AAA9B976708C}" type="datetimeFigureOut">
              <a:rPr lang="en-US"/>
              <a:pPr>
                <a:defRPr/>
              </a:pPr>
              <a:t>6/29/2015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1065620-CF83-4889-BE09-FD4672FD17A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1248674-6634-4A8E-B3C1-946C7636AAA7}" type="datetimeFigureOut">
              <a:rPr lang="en-US"/>
              <a:pPr>
                <a:defRPr/>
              </a:pPr>
              <a:t>6/29/2015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66D1D9E-0E2B-4E22-A2FF-80E96C2A739F}"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0382A74-EE3D-4455-83F1-5C7665D2E1B8}" type="datetimeFigureOut">
              <a:rPr lang="en-US"/>
              <a:pPr>
                <a:defRPr/>
              </a:pPr>
              <a:t>6/29/2015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A25BC09-B667-4C8F-8D58-87785EB162F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0F39EE8-F147-4864-9132-D9FECB71F5AE}" type="datetimeFigureOut">
              <a:rPr lang="en-US"/>
              <a:pPr>
                <a:defRPr/>
              </a:pPr>
              <a:t>6/29/2015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1147F8A-2F10-43BE-98B7-B6717492794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36A298E-7EA0-4F53-9076-DB377A5DF3A5}" type="datetimeFigureOut">
              <a:rPr lang="en-US"/>
              <a:pPr>
                <a:defRPr/>
              </a:pPr>
              <a:t>6/29/2015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3A8081A-844C-4FBD-857D-F40BDDFA4C5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1765C5E-B1A9-46A5-9462-CAFF0057EAA7}" type="datetimeFigureOut">
              <a:rPr lang="en-US"/>
              <a:pPr>
                <a:defRPr/>
              </a:pPr>
              <a:t>6/29/2015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011F8AB-15B3-4CDB-90E0-4A83735C1E1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86FEC23-F350-4DD8-AD66-767ACCA62437}" type="datetimeFigureOut">
              <a:rPr lang="en-US"/>
              <a:pPr>
                <a:defRPr/>
              </a:pPr>
              <a:t>6/29/2015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D2D2526-24F3-4952-B90D-52C9AD0306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F211F2D1-5436-439D-BD34-0874A1B8BB9F}" type="datetimeFigureOut">
              <a:rPr lang="en-US"/>
              <a:pPr>
                <a:defRPr/>
              </a:pPr>
              <a:t>6/29/2015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96994CD9-1547-4663-8A51-1366EBD98A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Calibri" pitchFamily="34" charset="0"/>
        </a:defRPr>
      </a:lvl2pPr>
      <a:lvl3pPr algn="ctr" defTabSz="457200" rtl="0" fontAlgn="base">
        <a:spcBef>
          <a:spcPct val="0"/>
        </a:spcBef>
        <a:spcAft>
          <a:spcPct val="0"/>
        </a:spcAft>
        <a:defRPr sz="4400">
          <a:solidFill>
            <a:schemeClr val="tx1"/>
          </a:solidFill>
          <a:latin typeface="Calibri" pitchFamily="34" charset="0"/>
        </a:defRPr>
      </a:lvl3pPr>
      <a:lvl4pPr algn="ctr" defTabSz="457200" rtl="0" fontAlgn="base">
        <a:spcBef>
          <a:spcPct val="0"/>
        </a:spcBef>
        <a:spcAft>
          <a:spcPct val="0"/>
        </a:spcAft>
        <a:defRPr sz="4400">
          <a:solidFill>
            <a:schemeClr val="tx1"/>
          </a:solidFill>
          <a:latin typeface="Calibri" pitchFamily="34" charset="0"/>
        </a:defRPr>
      </a:lvl4pPr>
      <a:lvl5pPr algn="ctr" defTabSz="457200" rtl="0" fontAlgn="base">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rtlCol="0">
            <a:normAutofit fontScale="90000"/>
          </a:bodyPr>
          <a:lstStyle/>
          <a:p>
            <a:pPr fontAlgn="auto">
              <a:spcAft>
                <a:spcPts val="0"/>
              </a:spcAft>
              <a:defRPr/>
            </a:pPr>
            <a:r>
              <a:rPr lang="en-US" sz="3600" dirty="0" smtClean="0"/>
              <a:t>“Comment on Corporate Governance and Risk Management at Unprotected Banks: National Banks in the 1980s”</a:t>
            </a:r>
            <a:br>
              <a:rPr lang="en-US" sz="3600" dirty="0" smtClean="0"/>
            </a:br>
            <a:r>
              <a:rPr lang="en-US" sz="3600" dirty="0" smtClean="0"/>
              <a:t>Authors: Charles W. </a:t>
            </a:r>
            <a:r>
              <a:rPr lang="en-US" sz="3600" dirty="0" err="1" smtClean="0"/>
              <a:t>Calomiris</a:t>
            </a:r>
            <a:r>
              <a:rPr lang="en-US" sz="3600" dirty="0" smtClean="0"/>
              <a:t> and Mark Carlson</a:t>
            </a:r>
            <a:endParaRPr lang="en-US" sz="3600" dirty="0"/>
          </a:p>
        </p:txBody>
      </p:sp>
      <p:sp>
        <p:nvSpPr>
          <p:cNvPr id="3" name="Subtitle 2"/>
          <p:cNvSpPr>
            <a:spLocks noGrp="1"/>
          </p:cNvSpPr>
          <p:nvPr>
            <p:ph type="subTitle" idx="1"/>
          </p:nvPr>
        </p:nvSpPr>
        <p:spPr>
          <a:xfrm>
            <a:off x="1371600" y="4191000"/>
            <a:ext cx="6400800" cy="1752600"/>
          </a:xfrm>
        </p:spPr>
        <p:txBody>
          <a:bodyPr rtlCol="0">
            <a:normAutofit/>
          </a:bodyPr>
          <a:lstStyle/>
          <a:p>
            <a:pPr fontAlgn="auto">
              <a:spcAft>
                <a:spcPts val="0"/>
              </a:spcAft>
              <a:buFont typeface="Arial"/>
              <a:buNone/>
              <a:defRPr/>
            </a:pPr>
            <a:r>
              <a:rPr lang="en-US" dirty="0" smtClean="0"/>
              <a:t>Discussant: Joseph A. McCahery</a:t>
            </a:r>
          </a:p>
          <a:p>
            <a:pPr fontAlgn="auto">
              <a:spcAft>
                <a:spcPts val="0"/>
              </a:spcAft>
              <a:buFont typeface="Arial"/>
              <a:buNone/>
              <a:defRPr/>
            </a:pPr>
            <a:r>
              <a:rPr lang="en-US" dirty="0" smtClean="0"/>
              <a:t>GCCG Conference, Palo Alto</a:t>
            </a:r>
          </a:p>
          <a:p>
            <a:pPr fontAlgn="auto">
              <a:spcAft>
                <a:spcPts val="0"/>
              </a:spcAft>
              <a:buFont typeface="Arial"/>
              <a:buNone/>
              <a:defRPr/>
            </a:pPr>
            <a:r>
              <a:rPr lang="en-US" dirty="0" smtClean="0"/>
              <a:t>June 5, 2015</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3"/>
          <p:cNvSpPr>
            <a:spLocks noGrp="1"/>
          </p:cNvSpPr>
          <p:nvPr>
            <p:ph type="title"/>
          </p:nvPr>
        </p:nvSpPr>
        <p:spPr/>
        <p:txBody>
          <a:bodyPr/>
          <a:lstStyle/>
          <a:p>
            <a:r>
              <a:rPr lang="en-US" smtClean="0"/>
              <a:t>1. Objectives of the Paper</a:t>
            </a:r>
          </a:p>
        </p:txBody>
      </p:sp>
      <p:sp>
        <p:nvSpPr>
          <p:cNvPr id="5" name="Content Placeholder 4"/>
          <p:cNvSpPr>
            <a:spLocks noGrp="1"/>
          </p:cNvSpPr>
          <p:nvPr>
            <p:ph idx="1"/>
          </p:nvPr>
        </p:nvSpPr>
        <p:spPr/>
        <p:txBody>
          <a:bodyPr rtlCol="0">
            <a:normAutofit fontScale="77500" lnSpcReduction="20000"/>
          </a:bodyPr>
          <a:lstStyle/>
          <a:p>
            <a:pPr marL="0" indent="0" fontAlgn="auto">
              <a:spcAft>
                <a:spcPts val="0"/>
              </a:spcAft>
              <a:buFont typeface="Arial"/>
              <a:buNone/>
              <a:defRPr/>
            </a:pPr>
            <a:r>
              <a:rPr lang="en-GB" sz="3600" b="1" dirty="0"/>
              <a:t>Examines</a:t>
            </a:r>
            <a:r>
              <a:rPr lang="en-GB" sz="3600" b="1" dirty="0" smtClean="0"/>
              <a:t>: </a:t>
            </a:r>
            <a:r>
              <a:rPr lang="en-GB" dirty="0"/>
              <a:t>how banks design governance structures and risk management </a:t>
            </a:r>
            <a:r>
              <a:rPr lang="en-GB" dirty="0" smtClean="0"/>
              <a:t>mechanisms </a:t>
            </a:r>
            <a:r>
              <a:rPr lang="en-GB" dirty="0"/>
              <a:t>to limit agency problems </a:t>
            </a:r>
            <a:r>
              <a:rPr lang="en-GB" dirty="0" smtClean="0"/>
              <a:t>in order to </a:t>
            </a:r>
            <a:r>
              <a:rPr lang="en-GB" dirty="0"/>
              <a:t>attract </a:t>
            </a:r>
            <a:r>
              <a:rPr lang="en-GB" dirty="0" smtClean="0"/>
              <a:t>investors.</a:t>
            </a:r>
            <a:endParaRPr lang="en-GB" dirty="0"/>
          </a:p>
          <a:p>
            <a:pPr fontAlgn="auto">
              <a:spcAft>
                <a:spcPts val="0"/>
              </a:spcAft>
              <a:buFont typeface="Arial"/>
              <a:buNone/>
              <a:defRPr/>
            </a:pPr>
            <a:r>
              <a:rPr lang="en-GB" sz="3600" b="1" dirty="0" smtClean="0"/>
              <a:t>Key contributions:</a:t>
            </a:r>
            <a:endParaRPr lang="nl-NL" sz="3600" dirty="0" smtClean="0"/>
          </a:p>
          <a:p>
            <a:pPr fontAlgn="auto">
              <a:spcAft>
                <a:spcPts val="0"/>
              </a:spcAft>
              <a:buFont typeface="Wingdings" pitchFamily="2" charset="2"/>
              <a:buChar char="Ø"/>
              <a:defRPr/>
            </a:pPr>
            <a:r>
              <a:rPr lang="en-GB" dirty="0" smtClean="0"/>
              <a:t>Differences in level of ownership v. governance mechanisms to resolve conflicts. </a:t>
            </a:r>
            <a:endParaRPr lang="nl-NL" dirty="0" smtClean="0"/>
          </a:p>
          <a:p>
            <a:pPr fontAlgn="auto">
              <a:spcAft>
                <a:spcPts val="0"/>
              </a:spcAft>
              <a:buFont typeface="Wingdings" pitchFamily="2" charset="2"/>
              <a:buChar char="Ø"/>
              <a:defRPr/>
            </a:pPr>
            <a:r>
              <a:rPr lang="en-GB" dirty="0" smtClean="0"/>
              <a:t>Impact of more concentrated ownership </a:t>
            </a:r>
            <a:r>
              <a:rPr lang="en-US" dirty="0" smtClean="0">
                <a:sym typeface="Wingdings" pitchFamily="2" charset="2"/>
              </a:rPr>
              <a:t></a:t>
            </a:r>
            <a:r>
              <a:rPr lang="en-GB" dirty="0" smtClean="0"/>
              <a:t> less formal governance, less risk taking but more related loans, dividend payments &amp; reliance on more cash to resolve adverse selection problems.</a:t>
            </a:r>
            <a:endParaRPr lang="nl-NL" dirty="0" smtClean="0"/>
          </a:p>
          <a:p>
            <a:pPr fontAlgn="auto">
              <a:spcAft>
                <a:spcPts val="0"/>
              </a:spcAft>
              <a:buFont typeface="Wingdings" pitchFamily="2" charset="2"/>
              <a:buChar char="Ø"/>
              <a:defRPr/>
            </a:pPr>
            <a:r>
              <a:rPr lang="en-GB" dirty="0" smtClean="0"/>
              <a:t>Governance approach</a:t>
            </a:r>
            <a:r>
              <a:rPr lang="en-US" dirty="0" smtClean="0">
                <a:sym typeface="Wingdings" pitchFamily="2" charset="2"/>
              </a:rPr>
              <a:t></a:t>
            </a:r>
            <a:r>
              <a:rPr lang="en-GB" dirty="0" smtClean="0"/>
              <a:t> more risk taking via reliance on capital for risk management and lower managerial salaries. </a:t>
            </a:r>
            <a:endParaRPr lang="nl-NL" dirty="0" smtClean="0"/>
          </a:p>
          <a:p>
            <a:pPr fontAlgn="auto">
              <a:spcAft>
                <a:spcPts val="0"/>
              </a:spcAft>
              <a:buFont typeface="Wingdings" pitchFamily="2" charset="2"/>
              <a:buChar char="Ø"/>
              <a:defRPr/>
            </a:pPr>
            <a:r>
              <a:rPr lang="en-GB" dirty="0" smtClean="0"/>
              <a:t>Cash as strategy to signal effective risk management</a:t>
            </a:r>
            <a:endParaRPr lang="nl-NL" dirty="0" smtClean="0"/>
          </a:p>
          <a:p>
            <a:pPr fontAlgn="auto">
              <a:spcAft>
                <a:spcPts val="0"/>
              </a:spcAft>
              <a:buFont typeface="Arial"/>
              <a:buNone/>
              <a:defRPr/>
            </a:pPr>
            <a:endParaRPr lang="nl-BE" sz="3600" dirty="0" smtClean="0"/>
          </a:p>
          <a:p>
            <a:pPr fontAlgn="auto">
              <a:spcAft>
                <a:spcPts val="0"/>
              </a:spcAft>
              <a:buFont typeface="Arial"/>
              <a:buChar char="•"/>
              <a:defRPr/>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r>
              <a:rPr lang="en-US" smtClean="0"/>
              <a:t>1. Contribution of the Paper</a:t>
            </a:r>
          </a:p>
        </p:txBody>
      </p:sp>
      <p:sp>
        <p:nvSpPr>
          <p:cNvPr id="3" name="Content Placeholder 2"/>
          <p:cNvSpPr>
            <a:spLocks noGrp="1"/>
          </p:cNvSpPr>
          <p:nvPr>
            <p:ph idx="1"/>
          </p:nvPr>
        </p:nvSpPr>
        <p:spPr/>
        <p:txBody>
          <a:bodyPr rtlCol="0">
            <a:normAutofit fontScale="55000" lnSpcReduction="20000"/>
          </a:bodyPr>
          <a:lstStyle/>
          <a:p>
            <a:pPr fontAlgn="auto">
              <a:spcAft>
                <a:spcPts val="0"/>
              </a:spcAft>
              <a:buFont typeface="Arial"/>
              <a:buNone/>
              <a:defRPr/>
            </a:pPr>
            <a:r>
              <a:rPr lang="en-US" dirty="0" smtClean="0"/>
              <a:t>Paper focuses on sample of 206 banks, which consists of national banks in 37 cities that provided information for September 1982 Call Report and at least one Examination Report prior to 1893.</a:t>
            </a:r>
          </a:p>
          <a:p>
            <a:pPr fontAlgn="auto">
              <a:spcAft>
                <a:spcPts val="0"/>
              </a:spcAft>
              <a:buFont typeface="Arial"/>
              <a:buNone/>
              <a:defRPr/>
            </a:pPr>
            <a:endParaRPr lang="en-US" dirty="0" smtClean="0"/>
          </a:p>
          <a:p>
            <a:pPr fontAlgn="auto">
              <a:spcAft>
                <a:spcPts val="0"/>
              </a:spcAft>
              <a:buFont typeface="Arial"/>
              <a:buNone/>
              <a:defRPr/>
            </a:pPr>
            <a:r>
              <a:rPr lang="en-US" dirty="0" smtClean="0">
                <a:sym typeface="Wingdings" pitchFamily="2" charset="2"/>
              </a:rPr>
              <a:t>     </a:t>
            </a:r>
            <a:r>
              <a:rPr lang="en-US" dirty="0" smtClean="0"/>
              <a:t>Unique approach: use of Examination Reports that includes data on extent of ownership holdings of management and board, corporate governance practices, salaries of officers, number of shares held and loans to these individuals, as well as information about the loan book, collateral, bank liabilities and performance. </a:t>
            </a:r>
          </a:p>
          <a:p>
            <a:pPr fontAlgn="auto">
              <a:spcAft>
                <a:spcPts val="0"/>
              </a:spcAft>
              <a:buFont typeface="Arial"/>
              <a:buNone/>
              <a:defRPr/>
            </a:pPr>
            <a:endParaRPr lang="en-US" dirty="0" smtClean="0"/>
          </a:p>
          <a:p>
            <a:pPr fontAlgn="auto">
              <a:spcAft>
                <a:spcPts val="0"/>
              </a:spcAft>
              <a:buFont typeface="Arial"/>
              <a:buNone/>
              <a:defRPr/>
            </a:pPr>
            <a:r>
              <a:rPr lang="en-US" dirty="0" smtClean="0"/>
              <a:t>	The paper contributes to the literature on how ownership and corporate governance structures influences insider lending and who receives insider loans.</a:t>
            </a:r>
          </a:p>
          <a:p>
            <a:pPr fontAlgn="auto">
              <a:spcAft>
                <a:spcPts val="0"/>
              </a:spcAft>
              <a:buFont typeface="Arial"/>
              <a:buNone/>
              <a:defRPr/>
            </a:pPr>
            <a:r>
              <a:rPr lang="en-US" dirty="0"/>
              <a:t>	</a:t>
            </a:r>
            <a:endParaRPr lang="en-US" dirty="0" smtClean="0"/>
          </a:p>
          <a:p>
            <a:pPr fontAlgn="auto">
              <a:spcAft>
                <a:spcPts val="0"/>
              </a:spcAft>
              <a:buFont typeface="Arial"/>
              <a:buNone/>
              <a:defRPr/>
            </a:pPr>
            <a:r>
              <a:rPr lang="en-US" dirty="0" smtClean="0"/>
              <a:t>	Paper relates to the literature on how managerial ownership and executive compensation sensitivity to firm performance matters for risk taking.  </a:t>
            </a:r>
          </a:p>
          <a:p>
            <a:pPr fontAlgn="auto">
              <a:spcAft>
                <a:spcPts val="0"/>
              </a:spcAft>
              <a:buFont typeface="Arial"/>
              <a:buNone/>
              <a:defRPr/>
            </a:pPr>
            <a:r>
              <a:rPr lang="en-US" dirty="0" smtClean="0">
                <a:sym typeface="Wingdings" pitchFamily="2" charset="2"/>
              </a:rPr>
              <a:t>      Offers insight by showing the expansion of too-big-to-fail protection that is associated with a significant decline in banks’ holdings of cash assets and contrasts with historical banks’ reliance on cash as a credibly strategy to signal an effective risk management system. </a:t>
            </a:r>
            <a:endParaRPr lang="en-US" dirty="0" smtClean="0"/>
          </a:p>
          <a:p>
            <a:pPr fontAlgn="auto">
              <a:spcAft>
                <a:spcPts val="0"/>
              </a:spcAft>
              <a:buFont typeface="Arial"/>
              <a:buChar char="•"/>
              <a:defRPr/>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smtClean="0"/>
              <a:t>2. Comments (C1)</a:t>
            </a:r>
          </a:p>
        </p:txBody>
      </p:sp>
      <p:sp>
        <p:nvSpPr>
          <p:cNvPr id="16386" name="Content Placeholder 2"/>
          <p:cNvSpPr>
            <a:spLocks noGrp="1"/>
          </p:cNvSpPr>
          <p:nvPr>
            <p:ph idx="1"/>
          </p:nvPr>
        </p:nvSpPr>
        <p:spPr/>
        <p:txBody>
          <a:bodyPr/>
          <a:lstStyle/>
          <a:p>
            <a:pPr>
              <a:buFont typeface="Arial" charset="0"/>
              <a:buNone/>
            </a:pPr>
            <a:r>
              <a:rPr lang="en-AU" sz="2400" b="1" smtClean="0"/>
              <a:t>Unaddressed endogeneity</a:t>
            </a:r>
            <a:r>
              <a:rPr lang="en-AU" sz="2400" smtClean="0"/>
              <a:t> </a:t>
            </a:r>
            <a:endParaRPr lang="nl-NL" sz="2400" smtClean="0"/>
          </a:p>
          <a:p>
            <a:pPr>
              <a:buFont typeface="Arial" charset="0"/>
              <a:buNone/>
            </a:pPr>
            <a:endParaRPr lang="en-US" sz="2000" smtClean="0">
              <a:sym typeface="Wingdings" pitchFamily="2" charset="2"/>
            </a:endParaRPr>
          </a:p>
          <a:p>
            <a:pPr>
              <a:buFont typeface="Wingdings" pitchFamily="2" charset="2"/>
              <a:buChar char="à"/>
            </a:pPr>
            <a:r>
              <a:rPr lang="en-US" sz="1900" smtClean="0"/>
              <a:t>I</a:t>
            </a:r>
            <a:r>
              <a:rPr lang="en-AU" sz="1900" smtClean="0"/>
              <a:t>t is difficult to understand what is exogenous and what is endogenous. In particular, managerial ownership is one corporate governance mechanism as much as board structure. </a:t>
            </a:r>
            <a:endParaRPr lang="en-US" sz="1900" smtClean="0">
              <a:sym typeface="Wingdings" pitchFamily="2" charset="2"/>
            </a:endParaRPr>
          </a:p>
          <a:p>
            <a:pPr>
              <a:buFont typeface="Arial" charset="0"/>
              <a:buNone/>
            </a:pPr>
            <a:endParaRPr lang="en-AU" sz="1900" smtClean="0"/>
          </a:p>
          <a:p>
            <a:pPr marL="342900" lvl="1" indent="-342900">
              <a:buFont typeface="Arial" charset="0"/>
              <a:buNone/>
            </a:pPr>
            <a:r>
              <a:rPr lang="en-AU" sz="1900" smtClean="0"/>
              <a:t>	As the author’s acknowledge, it is hard to say that one determines the other.  Both are the outcome of something else.  We all know that family firms (which seem very similar to the historical manager/controlled banks) have worse board practices.</a:t>
            </a:r>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US" smtClean="0"/>
              <a:t>2. Comment (C2)</a:t>
            </a:r>
          </a:p>
        </p:txBody>
      </p:sp>
      <p:sp>
        <p:nvSpPr>
          <p:cNvPr id="3" name="Content Placeholder 2"/>
          <p:cNvSpPr>
            <a:spLocks noGrp="1"/>
          </p:cNvSpPr>
          <p:nvPr>
            <p:ph idx="1"/>
          </p:nvPr>
        </p:nvSpPr>
        <p:spPr/>
        <p:txBody>
          <a:bodyPr rtlCol="0">
            <a:normAutofit fontScale="77500" lnSpcReduction="20000"/>
          </a:bodyPr>
          <a:lstStyle/>
          <a:p>
            <a:pPr marL="342900" lvl="1" indent="-342900" fontAlgn="auto">
              <a:spcAft>
                <a:spcPts val="0"/>
              </a:spcAft>
              <a:buFont typeface="Arial"/>
              <a:buNone/>
              <a:defRPr/>
            </a:pPr>
            <a:r>
              <a:rPr lang="en-US" sz="2400" b="1" u="sng" dirty="0" smtClean="0"/>
              <a:t>Is the Manager the Controlling Shareholder</a:t>
            </a:r>
            <a:r>
              <a:rPr lang="en-US" sz="2400" b="1" u="sng" dirty="0"/>
              <a:t>?</a:t>
            </a:r>
            <a:r>
              <a:rPr lang="en-US" sz="2400" b="1" u="sng" dirty="0" smtClean="0"/>
              <a:t> </a:t>
            </a:r>
          </a:p>
          <a:p>
            <a:pPr marL="342900" lvl="1" indent="-342900" fontAlgn="auto">
              <a:spcAft>
                <a:spcPts val="0"/>
              </a:spcAft>
              <a:buFont typeface="Arial" pitchFamily="34" charset="0"/>
              <a:buChar char="•"/>
              <a:defRPr/>
            </a:pPr>
            <a:endParaRPr lang="en-AU" dirty="0" smtClean="0"/>
          </a:p>
          <a:p>
            <a:pPr marL="342900" lvl="1" indent="-342900" fontAlgn="auto">
              <a:spcAft>
                <a:spcPts val="0"/>
              </a:spcAft>
              <a:buFont typeface="Arial"/>
              <a:buNone/>
              <a:defRPr/>
            </a:pPr>
            <a:r>
              <a:rPr lang="en-AU" dirty="0" smtClean="0"/>
              <a:t>	It is key to know who is the controlling shareholder and its connection to management since it would be hard to argue that managerial ownership is a good corporate governance mechanism if the manager is the controlling shareholder. </a:t>
            </a:r>
          </a:p>
          <a:p>
            <a:pPr marL="342900" lvl="1" indent="-342900" fontAlgn="auto">
              <a:spcAft>
                <a:spcPts val="0"/>
              </a:spcAft>
              <a:buFont typeface="Arial" pitchFamily="34" charset="0"/>
              <a:buChar char="•"/>
              <a:defRPr/>
            </a:pPr>
            <a:endParaRPr lang="en-AU" dirty="0" smtClean="0"/>
          </a:p>
          <a:p>
            <a:pPr marL="342900" lvl="1" indent="-342900" fontAlgn="auto">
              <a:spcAft>
                <a:spcPts val="0"/>
              </a:spcAft>
              <a:buFont typeface="Arial"/>
              <a:buNone/>
              <a:defRPr/>
            </a:pPr>
            <a:r>
              <a:rPr lang="en-AU" dirty="0" smtClean="0"/>
              <a:t>	The connection between the controlling shareholder and the manager is also important to determine how resources would be </a:t>
            </a:r>
            <a:r>
              <a:rPr lang="en-AU" dirty="0" err="1" smtClean="0"/>
              <a:t>tunneled</a:t>
            </a:r>
            <a:r>
              <a:rPr lang="en-AU" dirty="0" smtClean="0"/>
              <a:t> out: </a:t>
            </a:r>
          </a:p>
          <a:p>
            <a:pPr marL="342900" lvl="1" indent="-342900" fontAlgn="auto">
              <a:spcAft>
                <a:spcPts val="0"/>
              </a:spcAft>
              <a:buFont typeface="Arial"/>
              <a:buNone/>
              <a:defRPr/>
            </a:pPr>
            <a:r>
              <a:rPr lang="en-AU" dirty="0" smtClean="0"/>
              <a:t>	1. If the manager is the controlling shareholder, then </a:t>
            </a:r>
            <a:r>
              <a:rPr lang="en-AU" dirty="0" err="1" smtClean="0"/>
              <a:t>tunneling</a:t>
            </a:r>
            <a:r>
              <a:rPr lang="en-AU" dirty="0" smtClean="0"/>
              <a:t> would be done by self loans or</a:t>
            </a:r>
          </a:p>
          <a:p>
            <a:pPr marL="342900" lvl="1" indent="-342900" fontAlgn="auto">
              <a:spcAft>
                <a:spcPts val="0"/>
              </a:spcAft>
              <a:buFont typeface="Arial"/>
              <a:buNone/>
              <a:defRPr/>
            </a:pPr>
            <a:r>
              <a:rPr lang="en-AU" dirty="0"/>
              <a:t>	</a:t>
            </a:r>
            <a:r>
              <a:rPr lang="en-AU" dirty="0" smtClean="0"/>
              <a:t>2. If the manager is not the controlling shareholder, then he will increase his salary as a way to tunnel assets.</a:t>
            </a:r>
          </a:p>
          <a:p>
            <a:pPr marL="342900" lvl="1" indent="-342900" fontAlgn="auto">
              <a:spcAft>
                <a:spcPts val="0"/>
              </a:spcAft>
              <a:buFont typeface="Arial"/>
              <a:buNone/>
              <a:defRPr/>
            </a:pPr>
            <a:endParaRPr lang="en-AU" dirty="0" smtClean="0"/>
          </a:p>
          <a:p>
            <a:pPr fontAlgn="auto">
              <a:spcAft>
                <a:spcPts val="0"/>
              </a:spcAft>
              <a:buFont typeface="Arial"/>
              <a:buChar char="•"/>
              <a:defRPr/>
            </a:pPr>
            <a:endParaRPr lang="en-US" dirty="0" smtClean="0"/>
          </a:p>
          <a:p>
            <a:pPr fontAlgn="auto">
              <a:spcAft>
                <a:spcPts val="0"/>
              </a:spcAft>
              <a:buFont typeface="Arial"/>
              <a:buChar char="•"/>
              <a:defRPr/>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US" smtClean="0"/>
              <a:t>2. Comment (C3)</a:t>
            </a:r>
          </a:p>
        </p:txBody>
      </p:sp>
      <p:sp>
        <p:nvSpPr>
          <p:cNvPr id="3" name="Content Placeholder 2"/>
          <p:cNvSpPr>
            <a:spLocks noGrp="1"/>
          </p:cNvSpPr>
          <p:nvPr>
            <p:ph idx="1"/>
          </p:nvPr>
        </p:nvSpPr>
        <p:spPr/>
        <p:txBody>
          <a:bodyPr rtlCol="0">
            <a:normAutofit fontScale="77500" lnSpcReduction="20000"/>
          </a:bodyPr>
          <a:lstStyle/>
          <a:p>
            <a:pPr fontAlgn="auto">
              <a:spcAft>
                <a:spcPts val="0"/>
              </a:spcAft>
              <a:buFont typeface="Arial"/>
              <a:buChar char="•"/>
              <a:defRPr/>
            </a:pPr>
            <a:r>
              <a:rPr lang="en-US" u="sng" dirty="0" smtClean="0"/>
              <a:t>Managerial Turnover: </a:t>
            </a:r>
            <a:r>
              <a:rPr lang="en-US" dirty="0" smtClean="0"/>
              <a:t>is the instrument used in Table 6. There are questions about whether this is a good instrument since it does not meet the requirement in many cases.</a:t>
            </a:r>
            <a:endParaRPr lang="en-US" u="sng" dirty="0" smtClean="0"/>
          </a:p>
          <a:p>
            <a:pPr fontAlgn="auto">
              <a:spcAft>
                <a:spcPts val="0"/>
              </a:spcAft>
              <a:buFont typeface="Arial"/>
              <a:buChar char="•"/>
              <a:defRPr/>
            </a:pPr>
            <a:r>
              <a:rPr lang="en-US" dirty="0" smtClean="0"/>
              <a:t>Also, there is only evidence for 37 cases, which is less than half of the data set. </a:t>
            </a:r>
          </a:p>
          <a:p>
            <a:pPr fontAlgn="auto">
              <a:spcAft>
                <a:spcPts val="0"/>
              </a:spcAft>
              <a:buFont typeface="Arial"/>
              <a:buChar char="•"/>
              <a:defRPr/>
            </a:pPr>
            <a:r>
              <a:rPr lang="en-US" dirty="0" smtClean="0"/>
              <a:t>It </a:t>
            </a:r>
            <a:r>
              <a:rPr lang="en-US" dirty="0"/>
              <a:t>is hard to be confident about the instrument unless we know about the other half of the CEOs that died and the connections between the manager and controlling shareholder</a:t>
            </a:r>
            <a:r>
              <a:rPr lang="en-US" dirty="0" smtClean="0"/>
              <a:t>.</a:t>
            </a:r>
          </a:p>
          <a:p>
            <a:pPr fontAlgn="auto">
              <a:spcAft>
                <a:spcPts val="0"/>
              </a:spcAft>
              <a:buFont typeface="Arial"/>
              <a:buChar char="•"/>
              <a:defRPr/>
            </a:pPr>
            <a:r>
              <a:rPr lang="en-US" dirty="0"/>
              <a:t>Prior literature indicates that if a firm has a large controlling shareholder, then he will typically run the firm (70% of firms) (LLS 1999; Levine 2004).</a:t>
            </a:r>
          </a:p>
          <a:p>
            <a:pPr fontAlgn="auto">
              <a:spcAft>
                <a:spcPts val="0"/>
              </a:spcAft>
              <a:buFont typeface="Arial"/>
              <a:buChar char="•"/>
              <a:defRPr/>
            </a:pPr>
            <a:endParaRPr lang="en-US" dirty="0"/>
          </a:p>
          <a:p>
            <a:pPr fontAlgn="auto">
              <a:spcAft>
                <a:spcPts val="0"/>
              </a:spcAft>
              <a:buFont typeface="Arial"/>
              <a:buChar char="•"/>
              <a:defRPr/>
            </a:pP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US" smtClean="0"/>
              <a:t>2. Comment (C4)</a:t>
            </a:r>
          </a:p>
        </p:txBody>
      </p:sp>
      <p:sp>
        <p:nvSpPr>
          <p:cNvPr id="19458" name="Content Placeholder 2"/>
          <p:cNvSpPr>
            <a:spLocks noGrp="1"/>
          </p:cNvSpPr>
          <p:nvPr>
            <p:ph idx="1"/>
          </p:nvPr>
        </p:nvSpPr>
        <p:spPr/>
        <p:txBody>
          <a:bodyPr/>
          <a:lstStyle/>
          <a:p>
            <a:r>
              <a:rPr lang="en-US" u="sng" smtClean="0"/>
              <a:t>IV Variables</a:t>
            </a:r>
          </a:p>
          <a:p>
            <a:r>
              <a:rPr lang="en-US" smtClean="0"/>
              <a:t>Table 6 shows that there is a weak correlation between the instrument Z variables and the X variables.</a:t>
            </a:r>
          </a:p>
          <a:p>
            <a:r>
              <a:rPr lang="en-US" smtClean="0"/>
              <a:t>Problem due to choice of IV variables Z (resulting from omitted variable bias).</a:t>
            </a:r>
          </a:p>
          <a:p>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US" smtClean="0"/>
              <a:t>3. Suggestions</a:t>
            </a:r>
          </a:p>
        </p:txBody>
      </p:sp>
      <p:sp>
        <p:nvSpPr>
          <p:cNvPr id="20482" name="Content Placeholder 2"/>
          <p:cNvSpPr>
            <a:spLocks noGrp="1"/>
          </p:cNvSpPr>
          <p:nvPr>
            <p:ph idx="1"/>
          </p:nvPr>
        </p:nvSpPr>
        <p:spPr/>
        <p:txBody>
          <a:bodyPr/>
          <a:lstStyle/>
          <a:p>
            <a:r>
              <a:rPr lang="en-US" u="sng" smtClean="0"/>
              <a:t>Controlling Shareholder</a:t>
            </a:r>
          </a:p>
          <a:p>
            <a:r>
              <a:rPr lang="en-US" smtClean="0"/>
              <a:t>It may be worth finding out about the other half of the CEOs that died and the connections between the managers and controlling shareholders in those cases.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smtClean="0"/>
              <a:t>Take Away</a:t>
            </a:r>
          </a:p>
        </p:txBody>
      </p:sp>
      <p:sp>
        <p:nvSpPr>
          <p:cNvPr id="3" name="Content Placeholder 2"/>
          <p:cNvSpPr>
            <a:spLocks noGrp="1"/>
          </p:cNvSpPr>
          <p:nvPr>
            <p:ph idx="1"/>
          </p:nvPr>
        </p:nvSpPr>
        <p:spPr/>
        <p:txBody>
          <a:bodyPr rtlCol="0">
            <a:normAutofit/>
          </a:bodyPr>
          <a:lstStyle/>
          <a:p>
            <a:pPr fontAlgn="auto">
              <a:spcAft>
                <a:spcPts val="0"/>
              </a:spcAft>
              <a:buFont typeface="Arial"/>
              <a:buChar char="•"/>
              <a:defRPr/>
            </a:pPr>
            <a:r>
              <a:rPr lang="en-US" dirty="0" smtClean="0"/>
              <a:t>Very interesting paper</a:t>
            </a:r>
          </a:p>
          <a:p>
            <a:pPr marL="0" lvl="1" indent="0" fontAlgn="auto">
              <a:spcAft>
                <a:spcPts val="0"/>
              </a:spcAft>
              <a:buFont typeface="Arial"/>
              <a:buNone/>
              <a:defRPr/>
            </a:pPr>
            <a:r>
              <a:rPr lang="en-GB" sz="2400" dirty="0" smtClean="0"/>
              <a:t>	--From </a:t>
            </a:r>
            <a:r>
              <a:rPr lang="en-GB" sz="2400" dirty="0"/>
              <a:t>a corporate law and finance perspective, this seems like a very interesting avenue for research</a:t>
            </a:r>
            <a:r>
              <a:rPr lang="en-GB" sz="2400" dirty="0" smtClean="0"/>
              <a:t>.</a:t>
            </a:r>
            <a:endParaRPr lang="en-US" sz="2400" dirty="0"/>
          </a:p>
          <a:p>
            <a:pPr fontAlgn="auto">
              <a:spcAft>
                <a:spcPts val="0"/>
              </a:spcAft>
              <a:buFont typeface="Arial"/>
              <a:buChar char="•"/>
              <a:defRPr/>
            </a:pPr>
            <a:r>
              <a:rPr lang="en-GB" dirty="0" smtClean="0"/>
              <a:t>Attempt to find out about the other half of the CEOs that died and their connections to controlling owners</a:t>
            </a:r>
          </a:p>
          <a:p>
            <a:pPr fontAlgn="auto">
              <a:spcAft>
                <a:spcPts val="0"/>
              </a:spcAft>
              <a:buFont typeface="Arial"/>
              <a:buChar char="•"/>
              <a:defRPr/>
            </a:pPr>
            <a:r>
              <a:rPr lang="en-GB" dirty="0" smtClean="0"/>
              <a:t>Consider adjustments to IV variables Z</a:t>
            </a:r>
          </a:p>
          <a:p>
            <a:pPr marL="0" indent="0" fontAlgn="auto">
              <a:spcAft>
                <a:spcPts val="0"/>
              </a:spcAft>
              <a:buFont typeface="Arial"/>
              <a:buNone/>
              <a:defRPr/>
            </a:pPr>
            <a:endParaRPr lang="en-GB" dirty="0" smtClean="0"/>
          </a:p>
          <a:p>
            <a:pPr fontAlgn="auto">
              <a:spcAft>
                <a:spcPts val="0"/>
              </a:spcAft>
              <a:buFont typeface="Arial"/>
              <a:buChar char="•"/>
              <a:defRPr/>
            </a:pPr>
            <a:endParaRPr lang="en-GB" dirty="0" smtClean="0"/>
          </a:p>
          <a:p>
            <a:pPr marL="0" indent="0" fontAlgn="auto">
              <a:spcAft>
                <a:spcPts val="0"/>
              </a:spcAft>
              <a:buFont typeface="Arial"/>
              <a:buNone/>
              <a:defRPr/>
            </a:pPr>
            <a:endParaRPr lang="en-GB" dirty="0"/>
          </a:p>
          <a:p>
            <a:pPr fontAlgn="auto">
              <a:spcAft>
                <a:spcPts val="0"/>
              </a:spcAft>
              <a:buFont typeface="Arial"/>
              <a:buChar char="•"/>
              <a:defRPr/>
            </a:pPr>
            <a:endParaRPr lang="en-US" dirty="0"/>
          </a:p>
          <a:p>
            <a:pPr fontAlgn="auto">
              <a:spcAft>
                <a:spcPts val="0"/>
              </a:spcAft>
              <a:buFont typeface="Arial"/>
              <a:buChar char="•"/>
              <a:defRPr/>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388</TotalTime>
  <Words>680</Words>
  <Application>Microsoft Macintosh PowerPoint</Application>
  <PresentationFormat>On-screen Show (4:3)</PresentationFormat>
  <Paragraphs>55</Paragraphs>
  <Slides>9</Slides>
  <Notes>0</Notes>
  <HiddenSlides>0</HiddenSlides>
  <MMClips>0</MMClips>
  <ScaleCrop>false</ScaleCrop>
  <HeadingPairs>
    <vt:vector size="6" baseType="variant">
      <vt:variant>
        <vt:lpstr>Fonts Used</vt:lpstr>
      </vt:variant>
      <vt:variant>
        <vt:i4>3</vt:i4>
      </vt:variant>
      <vt:variant>
        <vt:lpstr>Design Template</vt:lpstr>
      </vt:variant>
      <vt:variant>
        <vt:i4>1</vt:i4>
      </vt:variant>
      <vt:variant>
        <vt:lpstr>Slide Titles</vt:lpstr>
      </vt:variant>
      <vt:variant>
        <vt:i4>9</vt:i4>
      </vt:variant>
    </vt:vector>
  </HeadingPairs>
  <TitlesOfParts>
    <vt:vector size="13" baseType="lpstr">
      <vt:lpstr>Calibri</vt:lpstr>
      <vt:lpstr>Arial</vt:lpstr>
      <vt:lpstr>Wingdings</vt:lpstr>
      <vt:lpstr>Office Theme</vt:lpstr>
      <vt:lpstr>“Comment on Corporate Governance and Risk Management at Unprotected Banks: National Banks in the 1980s” Authors: Charles W. Calomiris and Mark Carlson</vt:lpstr>
      <vt:lpstr>1. Objectives of the Paper</vt:lpstr>
      <vt:lpstr>1. Contribution of the Paper</vt:lpstr>
      <vt:lpstr>2. Comments (C1)</vt:lpstr>
      <vt:lpstr>2. Comment (C2)</vt:lpstr>
      <vt:lpstr>2. Comment (C3)</vt:lpstr>
      <vt:lpstr>2. Comment (C4)</vt:lpstr>
      <vt:lpstr>3. Suggestions</vt:lpstr>
      <vt:lpstr>Take Away</vt:lpstr>
    </vt:vector>
  </TitlesOfParts>
  <Company>Lark Advisory 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 on Corporate Governance and Risk Management at Unprotected Banks: National Banks in the 1980s” Authors: Charles W. Calomiris and Mark Carlson</dc:title>
  <dc:creator>Joe McCahery</dc:creator>
  <cp:lastModifiedBy>Jeremy Miller</cp:lastModifiedBy>
  <cp:revision>36</cp:revision>
  <dcterms:created xsi:type="dcterms:W3CDTF">2015-06-04T11:17:38Z</dcterms:created>
  <dcterms:modified xsi:type="dcterms:W3CDTF">2015-06-29T08:38:29Z</dcterms:modified>
</cp:coreProperties>
</file>