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05" r:id="rId2"/>
    <p:sldId id="499" r:id="rId3"/>
    <p:sldId id="500" r:id="rId4"/>
    <p:sldId id="501" r:id="rId5"/>
    <p:sldId id="503" r:id="rId6"/>
    <p:sldId id="507" r:id="rId7"/>
    <p:sldId id="496" r:id="rId8"/>
    <p:sldId id="504" r:id="rId9"/>
    <p:sldId id="497" r:id="rId10"/>
    <p:sldId id="498" r:id="rId11"/>
    <p:sldId id="506" r:id="rId12"/>
    <p:sldId id="494" r:id="rId13"/>
    <p:sldId id="502" r:id="rId14"/>
  </p:sldIdLst>
  <p:sldSz cx="9144000" cy="6858000" type="screen4x3"/>
  <p:notesSz cx="6797675" cy="9874250"/>
  <p:defaultTextStyle>
    <a:defPPr>
      <a:defRPr lang="ko-KR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굴림" pitchFamily="34" charset="-127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굴림" pitchFamily="34" charset="-127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굴림" pitchFamily="34" charset="-127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굴림" pitchFamily="34" charset="-127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굴림" pitchFamily="34" charset="-127"/>
        <a:cs typeface="Arial" charset="0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굴림" pitchFamily="34" charset="-127"/>
        <a:cs typeface="Arial" charset="0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굴림" pitchFamily="34" charset="-127"/>
        <a:cs typeface="Arial" charset="0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굴림" pitchFamily="34" charset="-127"/>
        <a:cs typeface="Arial" charset="0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굴림" pitchFamily="34" charset="-127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66699"/>
    <a:srgbClr val="333399"/>
    <a:srgbClr val="FFCC99"/>
    <a:srgbClr val="CCCCFF"/>
    <a:srgbClr val="9900CC"/>
    <a:srgbClr val="CC00CC"/>
    <a:srgbClr val="CC0066"/>
    <a:srgbClr val="CC00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81" autoAdjust="0"/>
  </p:normalViewPr>
  <p:slideViewPr>
    <p:cSldViewPr>
      <p:cViewPr>
        <p:scale>
          <a:sx n="90" d="100"/>
          <a:sy n="90" d="100"/>
        </p:scale>
        <p:origin x="-72" y="1242"/>
      </p:cViewPr>
      <p:guideLst>
        <p:guide orient="horz" pos="307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96"/>
      </p:cViewPr>
      <p:guideLst>
        <p:guide orient="horz" pos="3110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0" tIns="45201" rIns="90400" bIns="45201" numCol="1" anchor="t" anchorCtr="0" compatLnSpc="1">
            <a:prstTxWarp prst="textNoShape">
              <a:avLst/>
            </a:prstTxWarp>
          </a:bodyPr>
          <a:lstStyle>
            <a:lvl1pPr algn="l" defTabSz="904875" latinLnBrk="1">
              <a:defRPr sz="1200">
                <a:latin typeface="굴림" pitchFamily="50" charset="-127"/>
                <a:ea typeface="굴림" pitchFamily="50" charset="-127"/>
                <a:cs typeface="+mn-cs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0" tIns="45201" rIns="90400" bIns="45201" numCol="1" anchor="t" anchorCtr="0" compatLnSpc="1">
            <a:prstTxWarp prst="textNoShape">
              <a:avLst/>
            </a:prstTxWarp>
          </a:bodyPr>
          <a:lstStyle>
            <a:lvl1pPr algn="r" defTabSz="904875" latinLnBrk="1">
              <a:defRPr sz="1200">
                <a:latin typeface="굴림" pitchFamily="50" charset="-127"/>
                <a:ea typeface="굴림" pitchFamily="50" charset="-127"/>
                <a:cs typeface="+mn-cs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0" tIns="45201" rIns="90400" bIns="45201" numCol="1" anchor="b" anchorCtr="0" compatLnSpc="1">
            <a:prstTxWarp prst="textNoShape">
              <a:avLst/>
            </a:prstTxWarp>
          </a:bodyPr>
          <a:lstStyle>
            <a:lvl1pPr algn="l" defTabSz="904875" latinLnBrk="1">
              <a:defRPr sz="1200">
                <a:latin typeface="굴림" pitchFamily="50" charset="-127"/>
                <a:ea typeface="굴림" pitchFamily="50" charset="-127"/>
                <a:cs typeface="+mn-cs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0" tIns="45201" rIns="90400" bIns="45201" numCol="1" anchor="b" anchorCtr="0" compatLnSpc="1">
            <a:prstTxWarp prst="textNoShape">
              <a:avLst/>
            </a:prstTxWarp>
          </a:bodyPr>
          <a:lstStyle>
            <a:lvl1pPr algn="r" defTabSz="904875" latinLnBrk="1">
              <a:defRPr sz="1200">
                <a:latin typeface="굴림" pitchFamily="50" charset="-127"/>
                <a:ea typeface="굴림" pitchFamily="50" charset="-127"/>
                <a:cs typeface="+mn-cs"/>
              </a:defRPr>
            </a:lvl1pPr>
          </a:lstStyle>
          <a:p>
            <a:pPr>
              <a:defRPr/>
            </a:pPr>
            <a:fld id="{01E439AD-A66C-4B62-AF57-2FC26147463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0" tIns="45201" rIns="90400" bIns="45201" numCol="1" anchor="t" anchorCtr="0" compatLnSpc="1">
            <a:prstTxWarp prst="textNoShape">
              <a:avLst/>
            </a:prstTxWarp>
          </a:bodyPr>
          <a:lstStyle>
            <a:lvl1pPr algn="l" defTabSz="904875" latinLnBrk="1">
              <a:defRPr sz="1200">
                <a:latin typeface="굴림" pitchFamily="50" charset="-127"/>
                <a:ea typeface="굴림" pitchFamily="50" charset="-127"/>
                <a:cs typeface="+mn-cs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0" tIns="45201" rIns="90400" bIns="45201" numCol="1" anchor="t" anchorCtr="0" compatLnSpc="1">
            <a:prstTxWarp prst="textNoShape">
              <a:avLst/>
            </a:prstTxWarp>
          </a:bodyPr>
          <a:lstStyle>
            <a:lvl1pPr algn="r" defTabSz="904875" latinLnBrk="1">
              <a:defRPr sz="1200">
                <a:latin typeface="굴림" pitchFamily="50" charset="-127"/>
                <a:ea typeface="굴림" pitchFamily="50" charset="-127"/>
                <a:cs typeface="+mn-cs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8712" cy="3703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89475"/>
            <a:ext cx="4984750" cy="444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0" tIns="45201" rIns="90400" bIns="452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0" tIns="45201" rIns="90400" bIns="45201" numCol="1" anchor="b" anchorCtr="0" compatLnSpc="1">
            <a:prstTxWarp prst="textNoShape">
              <a:avLst/>
            </a:prstTxWarp>
          </a:bodyPr>
          <a:lstStyle>
            <a:lvl1pPr algn="l" defTabSz="904875" latinLnBrk="1">
              <a:defRPr sz="1200">
                <a:latin typeface="굴림" pitchFamily="50" charset="-127"/>
                <a:ea typeface="굴림" pitchFamily="50" charset="-127"/>
                <a:cs typeface="+mn-cs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0" tIns="45201" rIns="90400" bIns="45201" numCol="1" anchor="b" anchorCtr="0" compatLnSpc="1">
            <a:prstTxWarp prst="textNoShape">
              <a:avLst/>
            </a:prstTxWarp>
          </a:bodyPr>
          <a:lstStyle>
            <a:lvl1pPr algn="r" defTabSz="904875" latinLnBrk="1">
              <a:defRPr sz="1200">
                <a:latin typeface="굴림" pitchFamily="50" charset="-127"/>
                <a:ea typeface="굴림" pitchFamily="50" charset="-127"/>
                <a:cs typeface="+mn-cs"/>
              </a:defRPr>
            </a:lvl1pPr>
          </a:lstStyle>
          <a:p>
            <a:pPr>
              <a:defRPr/>
            </a:pPr>
            <a:fld id="{79F7147F-301D-4DB6-A2C9-6155775FDFB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CG and Financial Reporting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F9BB9-45F0-4B91-B682-47FA5C2045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CG and Financial Reporting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1034F-C39E-45C5-82B5-2A3E3EED019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CG and Financial Reporting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78C2E-FFF7-4F73-B06C-718750E37E8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CG and Financial Reporting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6532D-7CD0-4912-8438-A340B56D33E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CG and Financial Reporting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B5447-1D6B-42D6-A3FB-C0B9A60467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CG and Financial Reporting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2388F-215E-4B72-AC45-83C78BDD84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CG and Financial Reporting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7CEC0-69FF-4EAC-AFE8-1C224036FA0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CG and Financial Reporting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D9866-6B71-4C37-B76A-C99CADE3412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altLang="ko-KR"/>
              <a:t>Public Audit Oversight &amp; Reporting Credibility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8FD80-A53E-4828-A599-41DC5179E0C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CG and Financial Reporting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C9993-A312-412D-8C4D-052D9A46AB1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CG and Financial Reporting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9A348-6AEF-4277-901A-3DDAF4CAA0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553200"/>
            <a:ext cx="3962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latinLnBrk="1">
              <a:defRPr sz="1200" smtClean="0">
                <a:solidFill>
                  <a:schemeClr val="bg1"/>
                </a:solidFill>
                <a:latin typeface="Book Antiqua" pitchFamily="18" charset="0"/>
                <a:ea typeface="굴림" pitchFamily="50" charset="-127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CG and Financial Reporting</a:t>
            </a: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latinLnBrk="1">
              <a:defRPr sz="1200">
                <a:solidFill>
                  <a:schemeClr val="bg1"/>
                </a:solidFill>
                <a:ea typeface="굴림" pitchFamily="50" charset="-127"/>
                <a:cs typeface="+mn-cs"/>
              </a:defRPr>
            </a:lvl1pPr>
          </a:lstStyle>
          <a:p>
            <a:pPr>
              <a:defRPr/>
            </a:pPr>
            <a:fld id="{D505C4EB-548D-4650-81D0-A81AB066023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0" y="533400"/>
            <a:ext cx="9144000" cy="762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latinLnBrk="1">
              <a:defRPr/>
            </a:pPr>
            <a:endParaRPr lang="ko-KR" altLang="en-US">
              <a:ea typeface="굴림" pitchFamily="50" charset="-127"/>
              <a:cs typeface="+mn-cs"/>
            </a:endParaRPr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0" y="609600"/>
            <a:ext cx="9144000" cy="5867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latinLnBrk="1">
              <a:defRPr/>
            </a:pPr>
            <a:endParaRPr lang="ko-KR" altLang="en-US">
              <a:ea typeface="굴림" pitchFamily="50" charset="-127"/>
              <a:cs typeface="+mn-cs"/>
            </a:endParaRPr>
          </a:p>
        </p:txBody>
      </p:sp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6477000"/>
            <a:ext cx="9144000" cy="762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latinLnBrk="1">
              <a:defRPr/>
            </a:pPr>
            <a:endParaRPr lang="ko-KR" altLang="en-US">
              <a:ea typeface="굴림" pitchFamily="50" charset="-127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60" r:id="rId7"/>
    <p:sldLayoutId id="2147483653" r:id="rId8"/>
    <p:sldLayoutId id="2147483652" r:id="rId9"/>
    <p:sldLayoutId id="2147483651" r:id="rId10"/>
    <p:sldLayoutId id="2147483650" r:id="rId11"/>
  </p:sldLayoutIdLst>
  <p:hf hd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428625" y="1974850"/>
            <a:ext cx="82867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latinLnBrk="1">
              <a:defRPr/>
            </a:pPr>
            <a:r>
              <a:rPr lang="en-US" altLang="ko-K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굴림" charset="-127"/>
                <a:cs typeface="+mn-cs"/>
              </a:rPr>
              <a:t>Discussion on</a:t>
            </a:r>
          </a:p>
          <a:p>
            <a:pPr algn="ctr" latinLnBrk="1">
              <a:defRPr/>
            </a:pPr>
            <a:endParaRPr lang="en-US" altLang="ko-KR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굴림" charset="-127"/>
              <a:cs typeface="+mn-cs"/>
            </a:endParaRPr>
          </a:p>
          <a:p>
            <a:pPr algn="ctr" latinLnBrk="1">
              <a:defRPr/>
            </a:pPr>
            <a:r>
              <a:rPr lang="en-US" altLang="ko-K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굴림" charset="-127"/>
                <a:cs typeface="+mn-cs"/>
              </a:rPr>
              <a:t>Public Audit Oversight and Reporting Credibility</a:t>
            </a:r>
          </a:p>
          <a:p>
            <a:pPr algn="ctr" latinLnBrk="1">
              <a:defRPr/>
            </a:pPr>
            <a:endParaRPr lang="en-US" altLang="ko-KR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굴림" charset="-127"/>
              <a:cs typeface="+mn-cs"/>
            </a:endParaRPr>
          </a:p>
          <a:p>
            <a:pPr algn="ctr" latinLnBrk="1">
              <a:defRPr/>
            </a:pPr>
            <a:r>
              <a:rPr lang="en-US" altLang="ko-K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굴림" charset="-127"/>
                <a:cs typeface="+mn-cs"/>
              </a:rPr>
              <a:t>Evidence from the PCAOB Inspection Regime</a:t>
            </a:r>
            <a:endParaRPr lang="en-US" altLang="ko-K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굴림" charset="-127"/>
              <a:cs typeface="+mn-cs"/>
            </a:endParaRPr>
          </a:p>
        </p:txBody>
      </p:sp>
      <p:sp>
        <p:nvSpPr>
          <p:cNvPr id="15362" name="Rectangle 11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noFill/>
          <a:ln w="44450" cmpd="thinThick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latinLnBrk="1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00063" y="5632450"/>
            <a:ext cx="8178800" cy="676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latinLnBrk="1">
              <a:defRPr/>
            </a:pPr>
            <a:r>
              <a:rPr lang="en-US" altLang="ko-K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굴림" pitchFamily="50" charset="-127"/>
                <a:cs typeface="+mn-cs"/>
              </a:rPr>
              <a:t>June 5, 2015</a:t>
            </a:r>
            <a:endParaRPr lang="en-US" altLang="ko-KR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굴림" pitchFamily="50" charset="-127"/>
              <a:cs typeface="+mn-cs"/>
            </a:endParaRPr>
          </a:p>
          <a:p>
            <a:pPr algn="ctr" latinLnBrk="1">
              <a:defRPr/>
            </a:pPr>
            <a:r>
              <a:rPr lang="en-US" altLang="ko-KR" sz="1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굴림" pitchFamily="50" charset="-127"/>
                <a:cs typeface="+mn-cs"/>
              </a:rPr>
              <a:t>Woochan</a:t>
            </a:r>
            <a:r>
              <a:rPr lang="en-US" altLang="ko-KR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굴림" pitchFamily="50" charset="-127"/>
                <a:cs typeface="+mn-cs"/>
              </a:rPr>
              <a:t> Kim (Korea University Business School)</a:t>
            </a:r>
            <a:endParaRPr lang="en-US" altLang="ko-KR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굴림" pitchFamily="50" charset="-127"/>
              <a:cs typeface="+mn-cs"/>
            </a:endParaRPr>
          </a:p>
        </p:txBody>
      </p:sp>
      <p:cxnSp>
        <p:nvCxnSpPr>
          <p:cNvPr id="15364" name="직선 연결선 7"/>
          <p:cNvCxnSpPr>
            <a:cxnSpLocks noChangeShapeType="1"/>
          </p:cNvCxnSpPr>
          <p:nvPr/>
        </p:nvCxnSpPr>
        <p:spPr bwMode="auto">
          <a:xfrm>
            <a:off x="500063" y="6356350"/>
            <a:ext cx="8135937" cy="1588"/>
          </a:xfrm>
          <a:prstGeom prst="line">
            <a:avLst/>
          </a:prstGeom>
          <a:noFill/>
          <a:ln w="9525" algn="ctr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15365" name="직선 연결선 7"/>
          <p:cNvCxnSpPr>
            <a:cxnSpLocks noChangeShapeType="1"/>
          </p:cNvCxnSpPr>
          <p:nvPr/>
        </p:nvCxnSpPr>
        <p:spPr bwMode="auto">
          <a:xfrm>
            <a:off x="500063" y="5659438"/>
            <a:ext cx="8135937" cy="1587"/>
          </a:xfrm>
          <a:prstGeom prst="line">
            <a:avLst/>
          </a:prstGeom>
          <a:noFill/>
          <a:ln w="9525" algn="ctr">
            <a:solidFill>
              <a:schemeClr val="bg1"/>
            </a:solidFill>
            <a:round/>
            <a:headEnd/>
            <a:tailEnd/>
          </a:ln>
        </p:spPr>
      </p:cxnSp>
      <p:sp>
        <p:nvSpPr>
          <p:cNvPr id="11" name="TextBox 10"/>
          <p:cNvSpPr txBox="1"/>
          <p:nvPr/>
        </p:nvSpPr>
        <p:spPr>
          <a:xfrm>
            <a:off x="500063" y="569913"/>
            <a:ext cx="81788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latinLnBrk="1">
              <a:defRPr/>
            </a:pPr>
            <a:r>
              <a:rPr lang="en-US" altLang="ko-K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굴림" pitchFamily="50" charset="-127"/>
                <a:cs typeface="+mn-cs"/>
              </a:rPr>
              <a:t>Global Corporate Governance Colloquia</a:t>
            </a:r>
          </a:p>
          <a:p>
            <a:pPr algn="ctr" latinLnBrk="1">
              <a:defRPr/>
            </a:pPr>
            <a:r>
              <a:rPr lang="en-US" altLang="ko-K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굴림" pitchFamily="50" charset="-127"/>
                <a:cs typeface="+mn-cs"/>
              </a:rPr>
              <a:t>2015 Conference</a:t>
            </a:r>
            <a:endParaRPr lang="en-US" altLang="ko-KR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굴림" pitchFamily="50" charset="-127"/>
              <a:cs typeface="+mn-cs"/>
            </a:endParaRPr>
          </a:p>
        </p:txBody>
      </p:sp>
      <p:cxnSp>
        <p:nvCxnSpPr>
          <p:cNvPr id="15367" name="직선 연결선 7"/>
          <p:cNvCxnSpPr>
            <a:cxnSpLocks noChangeShapeType="1"/>
          </p:cNvCxnSpPr>
          <p:nvPr/>
        </p:nvCxnSpPr>
        <p:spPr bwMode="auto">
          <a:xfrm>
            <a:off x="500063" y="1268413"/>
            <a:ext cx="8135937" cy="1587"/>
          </a:xfrm>
          <a:prstGeom prst="line">
            <a:avLst/>
          </a:prstGeom>
          <a:noFill/>
          <a:ln w="9525" algn="ctr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15368" name="직선 연결선 7"/>
          <p:cNvCxnSpPr>
            <a:cxnSpLocks noChangeShapeType="1"/>
          </p:cNvCxnSpPr>
          <p:nvPr/>
        </p:nvCxnSpPr>
        <p:spPr bwMode="auto">
          <a:xfrm>
            <a:off x="500063" y="568325"/>
            <a:ext cx="8135937" cy="1588"/>
          </a:xfrm>
          <a:prstGeom prst="line">
            <a:avLst/>
          </a:prstGeom>
          <a:noFill/>
          <a:ln w="9525" algn="ctr">
            <a:solidFill>
              <a:schemeClr val="bg1"/>
            </a:solidFill>
            <a:round/>
            <a:headEnd/>
            <a:tailEnd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바닥글 개체 틀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altLang="ko-KR">
                <a:solidFill>
                  <a:srgbClr val="FFFFFF"/>
                </a:solidFill>
                <a:ea typeface="굴림" pitchFamily="34" charset="-127"/>
              </a:rPr>
              <a:t>Public Audit Oversight &amp; Reporting Credibility</a:t>
            </a:r>
          </a:p>
        </p:txBody>
      </p:sp>
      <p:sp>
        <p:nvSpPr>
          <p:cNvPr id="24578" name="슬라이드 번호 개체 틀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14213D5-E40D-45A1-9D1F-F6CBC3A619FC}" type="slidenum">
              <a:rPr lang="en-US" altLang="ko-KR" smtClean="0">
                <a:solidFill>
                  <a:srgbClr val="FFFFFF"/>
                </a:solidFill>
                <a:ea typeface="굴림" pitchFamily="34" charset="-127"/>
              </a:rPr>
              <a:pPr/>
              <a:t>10</a:t>
            </a:fld>
            <a:endParaRPr lang="en-US" altLang="ko-KR" smtClean="0">
              <a:solidFill>
                <a:srgbClr val="FFFFFF"/>
              </a:solidFill>
              <a:ea typeface="굴림" pitchFamily="34" charset="-127"/>
            </a:endParaRPr>
          </a:p>
        </p:txBody>
      </p:sp>
      <p:sp>
        <p:nvSpPr>
          <p:cNvPr id="4" name="Text Box 333"/>
          <p:cNvSpPr txBox="1">
            <a:spLocks noChangeArrowheads="1"/>
          </p:cNvSpPr>
          <p:nvPr/>
        </p:nvSpPr>
        <p:spPr bwMode="auto">
          <a:xfrm>
            <a:off x="34925" y="-26988"/>
            <a:ext cx="7092950" cy="584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atinLnBrk="1">
              <a:defRPr/>
            </a:pPr>
            <a:r>
              <a:rPr lang="en-US" altLang="ko-KR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굴림" pitchFamily="50" charset="-127"/>
                <a:cs typeface="+mn-cs"/>
              </a:rPr>
              <a:t>Comment #6 (Effect Persistence)</a:t>
            </a:r>
            <a:endParaRPr lang="en-US" altLang="ko-KR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굴림" pitchFamily="50" charset="-127"/>
              <a:cs typeface="+mn-cs"/>
            </a:endParaRPr>
          </a:p>
        </p:txBody>
      </p:sp>
      <p:sp>
        <p:nvSpPr>
          <p:cNvPr id="24580" name="TextBox 218"/>
          <p:cNvSpPr txBox="1">
            <a:spLocks noChangeArrowheads="1"/>
          </p:cNvSpPr>
          <p:nvPr/>
        </p:nvSpPr>
        <p:spPr bwMode="auto">
          <a:xfrm>
            <a:off x="323850" y="1857375"/>
            <a:ext cx="8640763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 latinLnBrk="1">
              <a:buFont typeface="Wingdings" pitchFamily="2" charset="2"/>
              <a:buChar char="v"/>
            </a:pP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Is the difference in ERC dropping because other countries are adopting similar reform measures in later periods? (authors’ explanation)</a:t>
            </a:r>
          </a:p>
          <a:p>
            <a:pPr marL="355600" indent="-355600" latinLnBrk="1">
              <a:buFont typeface="Wingdings" pitchFamily="2" charset="2"/>
              <a:buChar char="v"/>
            </a:pPr>
            <a:endParaRPr lang="en-US" altLang="ko-KR" sz="1200">
              <a:solidFill>
                <a:srgbClr val="000000"/>
              </a:solidFill>
              <a:latin typeface="Trebuchet MS" pitchFamily="34" charset="0"/>
            </a:endParaRPr>
          </a:p>
          <a:p>
            <a:pPr marL="355600" indent="-355600" latinLnBrk="1">
              <a:buFont typeface="Wingdings" pitchFamily="2" charset="2"/>
              <a:buChar char="v"/>
            </a:pP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Need to show ERC of US firms rising first and then a subsequent rise of non-US firms’ ERC … but, may not observe this given the coefficients in Table 3</a:t>
            </a:r>
          </a:p>
          <a:p>
            <a:pPr marL="355600" indent="-355600" latinLnBrk="1">
              <a:buFont typeface="Wingdings" pitchFamily="2" charset="2"/>
              <a:buChar char="v"/>
            </a:pPr>
            <a:endParaRPr lang="en-US" altLang="ko-KR" sz="1200">
              <a:solidFill>
                <a:srgbClr val="000000"/>
              </a:solidFill>
              <a:latin typeface="Trebuchet MS" pitchFamily="34" charset="0"/>
            </a:endParaRPr>
          </a:p>
          <a:p>
            <a:pPr marL="355600" indent="-355600" latinLnBrk="1">
              <a:buFont typeface="Wingdings" pitchFamily="2" charset="2"/>
              <a:buChar char="v"/>
            </a:pP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The coefficients on ‘UE x Post’ are negative … this indicates that ERC of non-US firms are actually </a:t>
            </a:r>
            <a:r>
              <a:rPr lang="en-US" altLang="ko-KR" sz="2000" u="sng">
                <a:solidFill>
                  <a:srgbClr val="000000"/>
                </a:solidFill>
                <a:latin typeface="Trebuchet MS" pitchFamily="34" charset="0"/>
              </a:rPr>
              <a:t>lower</a:t>
            </a: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 during the treatment period</a:t>
            </a:r>
          </a:p>
          <a:p>
            <a:pPr marL="355600" indent="-355600" latinLnBrk="1">
              <a:buFont typeface="Wingdings" pitchFamily="2" charset="2"/>
              <a:buChar char="v"/>
            </a:pPr>
            <a:endParaRPr lang="en-US" altLang="ko-KR" sz="1200">
              <a:solidFill>
                <a:srgbClr val="000000"/>
              </a:solidFill>
              <a:latin typeface="Trebuchet MS" pitchFamily="34" charset="0"/>
            </a:endParaRPr>
          </a:p>
          <a:p>
            <a:pPr marL="355600" indent="-355600" latinLnBrk="1">
              <a:buFont typeface="Wingdings" pitchFamily="2" charset="2"/>
              <a:buChar char="v"/>
            </a:pP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The coefficient sum of ‘UE x Post’ and ‘UE x Post x Treated’ is positive, but quite small … this indicates that ERC of US firms are </a:t>
            </a:r>
            <a:r>
              <a:rPr lang="en-US" altLang="ko-KR" sz="2000" u="sng">
                <a:solidFill>
                  <a:srgbClr val="000000"/>
                </a:solidFill>
                <a:latin typeface="Trebuchet MS" pitchFamily="34" charset="0"/>
              </a:rPr>
              <a:t>higher only slightly </a:t>
            </a: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during the treatment period </a:t>
            </a:r>
          </a:p>
          <a:p>
            <a:pPr marL="355600" indent="-355600" latinLnBrk="1">
              <a:buFont typeface="Wingdings" pitchFamily="2" charset="2"/>
              <a:buChar char="v"/>
            </a:pPr>
            <a:endParaRPr lang="en-US" altLang="ko-KR" sz="1200">
              <a:solidFill>
                <a:srgbClr val="000000"/>
              </a:solidFill>
              <a:latin typeface="Trebuchet MS" pitchFamily="34" charset="0"/>
            </a:endParaRPr>
          </a:p>
          <a:p>
            <a:pPr marL="355600" indent="-355600" latinLnBrk="1">
              <a:buFont typeface="Wingdings" pitchFamily="2" charset="2"/>
              <a:buChar char="v"/>
            </a:pP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Positive DiD coefficient is largely coming from the drop of non-US firms’ ERC </a:t>
            </a:r>
          </a:p>
        </p:txBody>
      </p:sp>
      <p:sp>
        <p:nvSpPr>
          <p:cNvPr id="24581" name="TextBox 218"/>
          <p:cNvSpPr txBox="1">
            <a:spLocks noChangeArrowheads="1"/>
          </p:cNvSpPr>
          <p:nvPr/>
        </p:nvSpPr>
        <p:spPr bwMode="auto">
          <a:xfrm>
            <a:off x="323850" y="981075"/>
            <a:ext cx="84248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b="1">
                <a:solidFill>
                  <a:srgbClr val="000000"/>
                </a:solidFill>
                <a:latin typeface="Trebuchet MS" pitchFamily="34" charset="0"/>
              </a:rPr>
              <a:t>Why Not Show Both Groups’ ERC </a:t>
            </a:r>
            <a:endParaRPr lang="en-US" altLang="ko-KR" sz="2000" b="1">
              <a:solidFill>
                <a:srgbClr val="00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바닥글 개체 틀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altLang="ko-KR">
                <a:solidFill>
                  <a:srgbClr val="FFFFFF"/>
                </a:solidFill>
                <a:ea typeface="굴림" pitchFamily="34" charset="-127"/>
              </a:rPr>
              <a:t>Public Audit Oversight &amp; Reporting Credibility</a:t>
            </a:r>
          </a:p>
        </p:txBody>
      </p:sp>
      <p:sp>
        <p:nvSpPr>
          <p:cNvPr id="25602" name="슬라이드 번호 개체 틀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8CCF6BF-13C7-4367-B14D-C846C5D228F5}" type="slidenum">
              <a:rPr lang="en-US" altLang="ko-KR" smtClean="0">
                <a:solidFill>
                  <a:srgbClr val="FFFFFF"/>
                </a:solidFill>
                <a:ea typeface="굴림" pitchFamily="34" charset="-127"/>
              </a:rPr>
              <a:pPr/>
              <a:t>11</a:t>
            </a:fld>
            <a:endParaRPr lang="en-US" altLang="ko-KR" smtClean="0">
              <a:solidFill>
                <a:srgbClr val="FFFFFF"/>
              </a:solidFill>
              <a:ea typeface="굴림" pitchFamily="34" charset="-127"/>
            </a:endParaRPr>
          </a:p>
        </p:txBody>
      </p:sp>
      <p:sp>
        <p:nvSpPr>
          <p:cNvPr id="4" name="Text Box 333"/>
          <p:cNvSpPr txBox="1">
            <a:spLocks noChangeArrowheads="1"/>
          </p:cNvSpPr>
          <p:nvPr/>
        </p:nvSpPr>
        <p:spPr bwMode="auto">
          <a:xfrm>
            <a:off x="34925" y="-26988"/>
            <a:ext cx="6469063" cy="584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atinLnBrk="1">
              <a:defRPr/>
            </a:pPr>
            <a:r>
              <a:rPr lang="en-US" altLang="ko-KR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굴림" pitchFamily="50" charset="-127"/>
                <a:cs typeface="+mn-cs"/>
              </a:rPr>
              <a:t>Comment #7 (Control Group)</a:t>
            </a:r>
            <a:endParaRPr lang="en-US" altLang="ko-KR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굴림" pitchFamily="50" charset="-127"/>
              <a:cs typeface="+mn-cs"/>
            </a:endParaRPr>
          </a:p>
        </p:txBody>
      </p:sp>
      <p:sp>
        <p:nvSpPr>
          <p:cNvPr id="25604" name="TextBox 218"/>
          <p:cNvSpPr txBox="1">
            <a:spLocks noChangeArrowheads="1"/>
          </p:cNvSpPr>
          <p:nvPr/>
        </p:nvSpPr>
        <p:spPr bwMode="auto">
          <a:xfrm>
            <a:off x="323850" y="836613"/>
            <a:ext cx="8424863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b="1">
                <a:solidFill>
                  <a:srgbClr val="000000"/>
                </a:solidFill>
                <a:latin typeface="Trebuchet MS" pitchFamily="34" charset="0"/>
              </a:rPr>
              <a:t>Is the Control Group Truly Controlled?</a:t>
            </a:r>
          </a:p>
          <a:p>
            <a:pPr algn="ctr" latinLnBrk="1"/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(Accounting Reform Measures in Korea)</a:t>
            </a: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395288" y="1773238"/>
          <a:ext cx="8353425" cy="34750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6384"/>
                <a:gridCol w="1584176"/>
                <a:gridCol w="1512168"/>
                <a:gridCol w="1800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Trebuchet MS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rebuchet MS" pitchFamily="34" charset="0"/>
                        </a:rPr>
                        <a:t>First News Appearance</a:t>
                      </a:r>
                      <a:endParaRPr lang="ko-KR" altLang="en-US" sz="1600" dirty="0">
                        <a:latin typeface="Trebuchet MS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rebuchet MS" pitchFamily="34" charset="0"/>
                        </a:rPr>
                        <a:t>Revision Bill Approved</a:t>
                      </a:r>
                      <a:endParaRPr lang="ko-KR" altLang="en-US" sz="1600" dirty="0">
                        <a:latin typeface="Trebuchet MS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rebuchet MS" pitchFamily="34" charset="0"/>
                        </a:rPr>
                        <a:t>Effective Date of Implementation</a:t>
                      </a:r>
                      <a:endParaRPr lang="ko-KR" altLang="en-US" sz="1600" dirty="0">
                        <a:latin typeface="Trebuchet MS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latin typeface="Trebuchet MS" pitchFamily="34" charset="0"/>
                        </a:rPr>
                        <a:t>Require CEO/CFO certification of financial statements</a:t>
                      </a:r>
                      <a:endParaRPr lang="ko-KR" altLang="en-US" sz="1600" dirty="0">
                        <a:latin typeface="Trebuchet MS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rebuchet MS" pitchFamily="34" charset="0"/>
                        </a:rPr>
                        <a:t>Nov. 2002</a:t>
                      </a:r>
                      <a:endParaRPr lang="ko-KR" altLang="en-US" sz="1600" dirty="0"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rebuchet MS" pitchFamily="34" charset="0"/>
                        </a:rPr>
                        <a:t>Dec.</a:t>
                      </a:r>
                      <a:r>
                        <a:rPr lang="en-US" altLang="ko-KR" sz="1600" baseline="0" dirty="0" smtClean="0">
                          <a:latin typeface="Trebuchet MS" pitchFamily="34" charset="0"/>
                        </a:rPr>
                        <a:t> 2003</a:t>
                      </a:r>
                      <a:endParaRPr lang="ko-KR" altLang="en-US" sz="1600" dirty="0"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rebuchet MS" pitchFamily="34" charset="0"/>
                        </a:rPr>
                        <a:t>Apr. 2004</a:t>
                      </a:r>
                      <a:endParaRPr lang="ko-KR" altLang="en-US" sz="1600" dirty="0"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latin typeface="Trebuchet MS" pitchFamily="34" charset="0"/>
                        </a:rPr>
                        <a:t>Preserve</a:t>
                      </a:r>
                      <a:r>
                        <a:rPr lang="en-US" altLang="ko-KR" sz="1600" baseline="0" dirty="0" smtClean="0">
                          <a:latin typeface="Trebuchet MS" pitchFamily="34" charset="0"/>
                        </a:rPr>
                        <a:t> audit materials for at least 8 years</a:t>
                      </a:r>
                      <a:endParaRPr lang="ko-KR" altLang="en-US" sz="1600" dirty="0">
                        <a:latin typeface="Trebuchet MS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rebuchet MS" pitchFamily="34" charset="0"/>
                        </a:rPr>
                        <a:t>Nov. 2002</a:t>
                      </a:r>
                      <a:endParaRPr lang="ko-KR" altLang="en-US" sz="1600" dirty="0"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rebuchet MS" pitchFamily="34" charset="0"/>
                        </a:rPr>
                        <a:t>Nov. 2003</a:t>
                      </a:r>
                      <a:endParaRPr lang="ko-KR" altLang="en-US" sz="1600" dirty="0"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rebuchet MS" pitchFamily="34" charset="0"/>
                        </a:rPr>
                        <a:t>Apr.</a:t>
                      </a:r>
                      <a:r>
                        <a:rPr lang="en-US" altLang="ko-KR" sz="1600" baseline="0" dirty="0" smtClean="0">
                          <a:latin typeface="Trebuchet MS" pitchFamily="34" charset="0"/>
                        </a:rPr>
                        <a:t> 2004</a:t>
                      </a:r>
                      <a:endParaRPr lang="ko-KR" altLang="en-US" sz="1600" dirty="0"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latin typeface="Trebuchet MS" pitchFamily="34" charset="0"/>
                        </a:rPr>
                        <a:t>Limit consulting activities by external auditors</a:t>
                      </a:r>
                      <a:endParaRPr lang="ko-KR" altLang="en-US" sz="1600" dirty="0">
                        <a:latin typeface="Trebuchet MS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rebuchet MS" pitchFamily="34" charset="0"/>
                        </a:rPr>
                        <a:t>Nov. 2002</a:t>
                      </a:r>
                      <a:endParaRPr lang="ko-KR" altLang="en-US" sz="1600" dirty="0"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rebuchet MS" pitchFamily="34" charset="0"/>
                        </a:rPr>
                        <a:t>Nov. 2003</a:t>
                      </a:r>
                      <a:endParaRPr lang="ko-KR" altLang="en-US" sz="1600" dirty="0"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rebuchet MS" pitchFamily="34" charset="0"/>
                        </a:rPr>
                        <a:t>Dec. 2003</a:t>
                      </a:r>
                      <a:endParaRPr lang="ko-KR" altLang="en-US" sz="1600" dirty="0"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latin typeface="Trebuchet MS" pitchFamily="34" charset="0"/>
                        </a:rPr>
                        <a:t>Require at least one accounting or</a:t>
                      </a:r>
                      <a:r>
                        <a:rPr lang="en-US" altLang="ko-KR" sz="1600" baseline="0" dirty="0" smtClean="0">
                          <a:latin typeface="Trebuchet MS" pitchFamily="34" charset="0"/>
                        </a:rPr>
                        <a:t> financial expert in audit committee</a:t>
                      </a:r>
                      <a:endParaRPr lang="ko-KR" altLang="en-US" sz="1600" dirty="0">
                        <a:latin typeface="Trebuchet MS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rebuchet MS" pitchFamily="34" charset="0"/>
                        </a:rPr>
                        <a:t>Nov. 2002</a:t>
                      </a:r>
                      <a:endParaRPr lang="ko-KR" altLang="en-US" sz="1600" dirty="0"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rebuchet MS" pitchFamily="34" charset="0"/>
                        </a:rPr>
                        <a:t>Dec. 2003</a:t>
                      </a:r>
                      <a:endParaRPr lang="ko-KR" altLang="en-US" sz="1600" dirty="0"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rebuchet MS" pitchFamily="34" charset="0"/>
                        </a:rPr>
                        <a:t>Apr. 2004</a:t>
                      </a:r>
                      <a:endParaRPr lang="ko-KR" altLang="en-US" sz="1600" dirty="0"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latin typeface="Trebuchet MS" pitchFamily="34" charset="0"/>
                        </a:rPr>
                        <a:t>Ban</a:t>
                      </a:r>
                      <a:r>
                        <a:rPr lang="ko-KR" altLang="en-US" sz="1600" dirty="0" smtClean="0">
                          <a:latin typeface="Trebuchet MS" pitchFamily="34" charset="0"/>
                        </a:rPr>
                        <a:t> </a:t>
                      </a:r>
                      <a:r>
                        <a:rPr lang="en-US" altLang="ko-KR" sz="1600" dirty="0" smtClean="0">
                          <a:latin typeface="Trebuchet MS" pitchFamily="34" charset="0"/>
                        </a:rPr>
                        <a:t>external auditors from serving more than six consecutive years</a:t>
                      </a:r>
                      <a:endParaRPr lang="ko-KR" altLang="en-US" sz="1600" dirty="0">
                        <a:latin typeface="Trebuchet MS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rebuchet MS" pitchFamily="34" charset="0"/>
                        </a:rPr>
                        <a:t>Apr. 2003</a:t>
                      </a:r>
                      <a:endParaRPr lang="ko-KR" altLang="en-US" sz="1600" dirty="0"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rebuchet MS" pitchFamily="34" charset="0"/>
                        </a:rPr>
                        <a:t>Nov. 2003</a:t>
                      </a:r>
                      <a:endParaRPr lang="ko-KR" altLang="en-US" sz="1600" dirty="0"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rebuchet MS" pitchFamily="34" charset="0"/>
                        </a:rPr>
                        <a:t>Jan. 2006</a:t>
                      </a:r>
                      <a:endParaRPr lang="ko-KR" altLang="en-US" sz="1600" dirty="0"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642" name="TextBox 218"/>
          <p:cNvSpPr txBox="1">
            <a:spLocks noChangeArrowheads="1"/>
          </p:cNvSpPr>
          <p:nvPr/>
        </p:nvSpPr>
        <p:spPr bwMode="auto">
          <a:xfrm>
            <a:off x="323850" y="5373688"/>
            <a:ext cx="8424863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latinLnBrk="1">
              <a:buFont typeface="Wingdings" pitchFamily="2" charset="2"/>
              <a:buChar char="v"/>
            </a:pP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DiD estimate peaks in 2005 (Figure 2)</a:t>
            </a:r>
          </a:p>
          <a:p>
            <a:pPr marL="457200" indent="-457200" latinLnBrk="1">
              <a:buFont typeface="Wingdings" pitchFamily="2" charset="2"/>
              <a:buChar char="v"/>
            </a:pP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But control group is not controlled during the treatment period</a:t>
            </a:r>
          </a:p>
          <a:p>
            <a:pPr marL="457200" indent="-457200" latinLnBrk="1">
              <a:buFont typeface="Wingdings" pitchFamily="2" charset="2"/>
              <a:buChar char="v"/>
            </a:pP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Did any other country go through a similar reform during this period?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바닥글 개체 틀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altLang="ko-KR">
                <a:ea typeface="굴림" pitchFamily="34" charset="-127"/>
              </a:rPr>
              <a:t>Public Audit Oversight &amp; Reporting Credibility</a:t>
            </a:r>
          </a:p>
        </p:txBody>
      </p:sp>
      <p:sp>
        <p:nvSpPr>
          <p:cNvPr id="26626" name="슬라이드 번호 개체 틀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0172692-54F2-429C-AA8E-59A85D495A59}" type="slidenum">
              <a:rPr lang="en-US" altLang="ko-KR" smtClean="0">
                <a:ea typeface="굴림" pitchFamily="34" charset="-127"/>
              </a:rPr>
              <a:pPr/>
              <a:t>12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6627" name="TextBox 218"/>
          <p:cNvSpPr txBox="1">
            <a:spLocks noChangeArrowheads="1"/>
          </p:cNvSpPr>
          <p:nvPr/>
        </p:nvSpPr>
        <p:spPr bwMode="auto">
          <a:xfrm>
            <a:off x="323850" y="908050"/>
            <a:ext cx="84248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b="1">
                <a:latin typeface="Trebuchet MS" pitchFamily="34" charset="0"/>
              </a:rPr>
              <a:t>Any Other SOX Provisions Exempting Foreign Issuers?</a:t>
            </a:r>
            <a:endParaRPr lang="en-US" altLang="ko-KR" sz="2000" b="1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6" name="Text Box 333"/>
          <p:cNvSpPr txBox="1">
            <a:spLocks noChangeArrowheads="1"/>
          </p:cNvSpPr>
          <p:nvPr/>
        </p:nvSpPr>
        <p:spPr bwMode="auto">
          <a:xfrm>
            <a:off x="34925" y="-26988"/>
            <a:ext cx="8394700" cy="584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atinLnBrk="1">
              <a:defRPr/>
            </a:pPr>
            <a:r>
              <a:rPr lang="en-US" altLang="ko-K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굴림" pitchFamily="50" charset="-127"/>
                <a:cs typeface="+mn-cs"/>
              </a:rPr>
              <a:t>Comment #8 (Alternative Explanation)</a:t>
            </a:r>
            <a:endParaRPr lang="en-US" altLang="ko-KR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굴림" pitchFamily="50" charset="-127"/>
              <a:cs typeface="+mn-cs"/>
            </a:endParaRPr>
          </a:p>
        </p:txBody>
      </p:sp>
      <p:sp>
        <p:nvSpPr>
          <p:cNvPr id="26629" name="TextBox 218"/>
          <p:cNvSpPr txBox="1">
            <a:spLocks noChangeArrowheads="1"/>
          </p:cNvSpPr>
          <p:nvPr/>
        </p:nvSpPr>
        <p:spPr bwMode="auto">
          <a:xfrm>
            <a:off x="323850" y="1557338"/>
            <a:ext cx="8424863" cy="495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 latinLnBrk="1">
              <a:buFont typeface="Wingdings" pitchFamily="2" charset="2"/>
              <a:buChar char="v"/>
            </a:pPr>
            <a:r>
              <a:rPr lang="en-US" altLang="ko-KR" sz="2000">
                <a:latin typeface="Trebuchet MS" pitchFamily="34" charset="0"/>
              </a:rPr>
              <a:t>Audit Committee</a:t>
            </a:r>
          </a:p>
          <a:p>
            <a:pPr marL="355600" indent="-355600" latinLnBrk="1">
              <a:buFont typeface="Wingdings" pitchFamily="2" charset="2"/>
              <a:buChar char="v"/>
            </a:pPr>
            <a:endParaRPr lang="en-US" altLang="ko-KR" sz="1200">
              <a:latin typeface="Trebuchet MS" pitchFamily="34" charset="0"/>
            </a:endParaRPr>
          </a:p>
          <a:p>
            <a:pPr marL="812800" lvl="1" indent="-355600" latinLnBrk="1">
              <a:buFont typeface="Wingdings" pitchFamily="2" charset="2"/>
              <a:buChar char="§"/>
            </a:pPr>
            <a:r>
              <a:rPr lang="en-US" altLang="ko-KR" sz="1800">
                <a:latin typeface="Trebuchet MS" pitchFamily="34" charset="0"/>
              </a:rPr>
              <a:t>Permit a ‘board of auditors’ created under local law to act in lieu of an audit committee</a:t>
            </a:r>
          </a:p>
          <a:p>
            <a:pPr marL="812800" lvl="1" indent="-355600" latinLnBrk="1">
              <a:buFont typeface="Wingdings" pitchFamily="2" charset="2"/>
              <a:buChar char="§"/>
            </a:pPr>
            <a:endParaRPr lang="en-US" altLang="ko-KR" sz="1200">
              <a:latin typeface="Trebuchet MS" pitchFamily="34" charset="0"/>
            </a:endParaRPr>
          </a:p>
          <a:p>
            <a:pPr marL="812800" lvl="1" indent="-355600" latinLnBrk="1">
              <a:buFont typeface="Wingdings" pitchFamily="2" charset="2"/>
              <a:buChar char="§"/>
            </a:pPr>
            <a:r>
              <a:rPr lang="en-US" altLang="ko-KR" sz="1800">
                <a:latin typeface="Trebuchet MS" pitchFamily="34" charset="0"/>
              </a:rPr>
              <a:t>Exempts from the audit committee ‘independence requirement’ (as long as, separate from BoD, not elected by management, does not include an executive officer, subject to standards established by home-country legal or listing requirements)</a:t>
            </a:r>
          </a:p>
          <a:p>
            <a:pPr marL="812800" lvl="1" indent="-355600" latinLnBrk="1">
              <a:buFont typeface="Wingdings" pitchFamily="2" charset="2"/>
              <a:buChar char="§"/>
            </a:pPr>
            <a:endParaRPr lang="en-US" altLang="ko-KR" sz="1200">
              <a:latin typeface="Trebuchet MS" pitchFamily="34" charset="0"/>
            </a:endParaRPr>
          </a:p>
          <a:p>
            <a:pPr marL="812800" lvl="1" indent="-355600" latinLnBrk="1">
              <a:buFont typeface="Wingdings" pitchFamily="2" charset="2"/>
              <a:buChar char="§"/>
            </a:pPr>
            <a:r>
              <a:rPr lang="en-US" altLang="ko-KR" sz="1800">
                <a:latin typeface="Trebuchet MS" pitchFamily="34" charset="0"/>
              </a:rPr>
              <a:t>Effective date: April 25, 2003 (clearly, within the treatment window) … can this be an alternative explanation?</a:t>
            </a:r>
          </a:p>
          <a:p>
            <a:pPr marL="812800" lvl="1" indent="-355600" latinLnBrk="1">
              <a:buFont typeface="Wingdings" pitchFamily="2" charset="2"/>
              <a:buChar char="§"/>
            </a:pPr>
            <a:endParaRPr lang="en-US" altLang="ko-KR" sz="1800">
              <a:latin typeface="Trebuchet MS" pitchFamily="34" charset="0"/>
            </a:endParaRPr>
          </a:p>
          <a:p>
            <a:pPr marL="355600" indent="-355600" latinLnBrk="1">
              <a:buFont typeface="Wingdings" pitchFamily="2" charset="2"/>
              <a:buChar char="v"/>
            </a:pPr>
            <a:r>
              <a:rPr lang="en-US" altLang="ko-KR" sz="2000">
                <a:latin typeface="Trebuchet MS" pitchFamily="34" charset="0"/>
              </a:rPr>
              <a:t>Conduct DiD comparing firms with fully independent audit committees (control group) and those without (treatment group) before and after 2003</a:t>
            </a:r>
          </a:p>
          <a:p>
            <a:pPr marL="355600" indent="-355600" latinLnBrk="1">
              <a:buFont typeface="Wingdings" pitchFamily="2" charset="2"/>
              <a:buChar char="v"/>
            </a:pPr>
            <a:endParaRPr lang="en-US" altLang="ko-KR" sz="1200">
              <a:latin typeface="Trebuchet MS" pitchFamily="34" charset="0"/>
            </a:endParaRPr>
          </a:p>
          <a:p>
            <a:pPr marL="812800" lvl="1" indent="-355600" latinLnBrk="1">
              <a:buFont typeface="Wingdings" pitchFamily="2" charset="2"/>
              <a:buChar char="§"/>
            </a:pPr>
            <a:r>
              <a:rPr lang="en-US" altLang="ko-KR" sz="1800">
                <a:latin typeface="Trebuchet MS" pitchFamily="34" charset="0"/>
              </a:rPr>
              <a:t>If ERC does not increase in the treatment group, the results are robust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바닥글 개체 틀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altLang="ko-KR">
                <a:ea typeface="굴림" pitchFamily="34" charset="-127"/>
              </a:rPr>
              <a:t>Public Audit Oversight &amp; Reporting Credibility</a:t>
            </a:r>
          </a:p>
        </p:txBody>
      </p:sp>
      <p:sp>
        <p:nvSpPr>
          <p:cNvPr id="27650" name="슬라이드 번호 개체 틀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EF66131-2295-4649-993A-A0D4B94760D5}" type="slidenum">
              <a:rPr lang="en-US" altLang="ko-KR" smtClean="0">
                <a:ea typeface="굴림" pitchFamily="34" charset="-127"/>
              </a:rPr>
              <a:pPr/>
              <a:t>13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4" name="Text Box 333"/>
          <p:cNvSpPr txBox="1">
            <a:spLocks noChangeArrowheads="1"/>
          </p:cNvSpPr>
          <p:nvPr/>
        </p:nvSpPr>
        <p:spPr bwMode="auto">
          <a:xfrm>
            <a:off x="34925" y="-26988"/>
            <a:ext cx="6164263" cy="584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atinLnBrk="1">
              <a:defRPr/>
            </a:pPr>
            <a:r>
              <a:rPr lang="en-US" altLang="ko-K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굴림" pitchFamily="50" charset="-127"/>
                <a:cs typeface="+mn-cs"/>
              </a:rPr>
              <a:t>Comment #9 (Minor Points)</a:t>
            </a:r>
            <a:endParaRPr lang="en-US" altLang="ko-KR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굴림" pitchFamily="50" charset="-127"/>
              <a:cs typeface="+mn-cs"/>
            </a:endParaRPr>
          </a:p>
        </p:txBody>
      </p:sp>
      <p:sp>
        <p:nvSpPr>
          <p:cNvPr id="27652" name="TextBox 218"/>
          <p:cNvSpPr txBox="1">
            <a:spLocks noChangeArrowheads="1"/>
          </p:cNvSpPr>
          <p:nvPr/>
        </p:nvSpPr>
        <p:spPr bwMode="auto">
          <a:xfrm>
            <a:off x="323850" y="966788"/>
            <a:ext cx="8424863" cy="535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 latinLnBrk="1">
              <a:buFont typeface="Wingdings" pitchFamily="2" charset="2"/>
              <a:buChar char="v"/>
            </a:pP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Within sample DiD?</a:t>
            </a:r>
          </a:p>
          <a:p>
            <a:pPr marL="355600" indent="-355600" latinLnBrk="1">
              <a:buFont typeface="Wingdings" pitchFamily="2" charset="2"/>
              <a:buChar char="v"/>
            </a:pPr>
            <a:endParaRPr lang="en-US" altLang="ko-KR" sz="2000">
              <a:solidFill>
                <a:srgbClr val="000000"/>
              </a:solidFill>
              <a:latin typeface="Trebuchet MS" pitchFamily="34" charset="0"/>
            </a:endParaRPr>
          </a:p>
          <a:p>
            <a:pPr marL="812800" lvl="1" indent="-355600" latinLnBrk="1">
              <a:buFont typeface="Wingdings" pitchFamily="2" charset="2"/>
              <a:buChar char="§"/>
            </a:pP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The research design used to investigate PCAOB triennial inspection should not be named as DiD</a:t>
            </a:r>
          </a:p>
          <a:p>
            <a:pPr marL="812800" lvl="1" indent="-355600" latinLnBrk="1">
              <a:buFont typeface="Wingdings" pitchFamily="2" charset="2"/>
              <a:buChar char="§"/>
            </a:pPr>
            <a:endParaRPr lang="en-US" altLang="ko-KR" sz="2000">
              <a:solidFill>
                <a:srgbClr val="000000"/>
              </a:solidFill>
              <a:latin typeface="Trebuchet MS" pitchFamily="34" charset="0"/>
            </a:endParaRPr>
          </a:p>
          <a:p>
            <a:pPr marL="812800" lvl="1" indent="-355600" latinLnBrk="1">
              <a:buFont typeface="Wingdings" pitchFamily="2" charset="2"/>
              <a:buChar char="§"/>
            </a:pP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It is simply a ‘time-series difference’ without a control group</a:t>
            </a:r>
          </a:p>
          <a:p>
            <a:pPr marL="355600" indent="-355600" latinLnBrk="1">
              <a:buFont typeface="Wingdings" pitchFamily="2" charset="2"/>
              <a:buChar char="v"/>
            </a:pPr>
            <a:endParaRPr lang="en-US" altLang="ko-KR" sz="2000">
              <a:solidFill>
                <a:srgbClr val="000000"/>
              </a:solidFill>
              <a:latin typeface="Trebuchet MS" pitchFamily="34" charset="0"/>
            </a:endParaRPr>
          </a:p>
          <a:p>
            <a:pPr marL="355600" indent="-355600" latinLnBrk="1">
              <a:buFont typeface="Wingdings" pitchFamily="2" charset="2"/>
              <a:buChar char="v"/>
            </a:pP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Arthur Andersen clients vs. non-Arthur Andersen clients</a:t>
            </a:r>
          </a:p>
          <a:p>
            <a:pPr marL="355600" indent="-355600" latinLnBrk="1">
              <a:buFont typeface="Wingdings" pitchFamily="2" charset="2"/>
              <a:buChar char="v"/>
            </a:pPr>
            <a:endParaRPr lang="en-US" altLang="ko-KR" sz="2000">
              <a:solidFill>
                <a:srgbClr val="000000"/>
              </a:solidFill>
              <a:latin typeface="Trebuchet MS" pitchFamily="34" charset="0"/>
            </a:endParaRPr>
          </a:p>
          <a:p>
            <a:pPr marL="812800" lvl="1" indent="-355600" latinLnBrk="1">
              <a:buFont typeface="Wingdings" pitchFamily="2" charset="2"/>
              <a:buChar char="§"/>
            </a:pPr>
            <a:r>
              <a:rPr lang="en-US" altLang="ko-KR" sz="1800">
                <a:solidFill>
                  <a:srgbClr val="000000"/>
                </a:solidFill>
                <a:latin typeface="Trebuchet MS" pitchFamily="34" charset="0"/>
              </a:rPr>
              <a:t>The paper states “… </a:t>
            </a:r>
            <a:r>
              <a:rPr lang="en-US" altLang="ko-KR" sz="1800" u="sng">
                <a:solidFill>
                  <a:srgbClr val="000000"/>
                </a:solidFill>
                <a:latin typeface="Trebuchet MS" pitchFamily="34" charset="0"/>
              </a:rPr>
              <a:t>we fail to reject </a:t>
            </a:r>
            <a:r>
              <a:rPr lang="en-US" altLang="ko-KR" sz="1800">
                <a:solidFill>
                  <a:srgbClr val="000000"/>
                </a:solidFill>
                <a:latin typeface="Trebuchet MS" pitchFamily="34" charset="0"/>
              </a:rPr>
              <a:t>the hypothesis that the ERC increase for former Arthur Andersen clients is </a:t>
            </a:r>
            <a:r>
              <a:rPr lang="en-US" altLang="ko-KR" sz="1800" u="sng">
                <a:solidFill>
                  <a:srgbClr val="000000"/>
                </a:solidFill>
                <a:latin typeface="Trebuchet MS" pitchFamily="34" charset="0"/>
              </a:rPr>
              <a:t>larger</a:t>
            </a:r>
            <a:r>
              <a:rPr lang="en-US" altLang="ko-KR" sz="1800">
                <a:solidFill>
                  <a:srgbClr val="000000"/>
                </a:solidFill>
                <a:latin typeface="Trebuchet MS" pitchFamily="34" charset="0"/>
              </a:rPr>
              <a:t> than the increase for non-Arthur Andersen clients (p-value = 0.817)”</a:t>
            </a:r>
          </a:p>
          <a:p>
            <a:pPr marL="812800" lvl="1" indent="-355600" latinLnBrk="1">
              <a:buFont typeface="Wingdings" pitchFamily="2" charset="2"/>
              <a:buChar char="§"/>
            </a:pPr>
            <a:endParaRPr lang="en-US" altLang="ko-KR" sz="1800">
              <a:solidFill>
                <a:srgbClr val="000000"/>
              </a:solidFill>
              <a:latin typeface="Trebuchet MS" pitchFamily="34" charset="0"/>
            </a:endParaRPr>
          </a:p>
          <a:p>
            <a:pPr marL="812800" lvl="1" indent="-355600" latinLnBrk="1">
              <a:buFont typeface="Wingdings" pitchFamily="2" charset="2"/>
              <a:buChar char="§"/>
            </a:pPr>
            <a:r>
              <a:rPr lang="en-US" altLang="ko-KR" sz="1800">
                <a:solidFill>
                  <a:srgbClr val="000000"/>
                </a:solidFill>
                <a:latin typeface="Trebuchet MS" pitchFamily="34" charset="0"/>
              </a:rPr>
              <a:t>‘Fail to reject’ … does that mean you accept?</a:t>
            </a:r>
          </a:p>
          <a:p>
            <a:pPr marL="812800" lvl="1" indent="-355600" latinLnBrk="1">
              <a:buFont typeface="Wingdings" pitchFamily="2" charset="2"/>
              <a:buChar char="§"/>
            </a:pPr>
            <a:endParaRPr lang="en-US" altLang="ko-KR" sz="1800">
              <a:solidFill>
                <a:srgbClr val="000000"/>
              </a:solidFill>
              <a:latin typeface="Trebuchet MS" pitchFamily="34" charset="0"/>
            </a:endParaRPr>
          </a:p>
          <a:p>
            <a:pPr marL="812800" lvl="1" indent="-355600" latinLnBrk="1">
              <a:buFont typeface="Wingdings" pitchFamily="2" charset="2"/>
              <a:buChar char="§"/>
            </a:pPr>
            <a:r>
              <a:rPr lang="en-US" altLang="ko-KR" sz="1800">
                <a:solidFill>
                  <a:srgbClr val="000000"/>
                </a:solidFill>
                <a:latin typeface="Trebuchet MS" pitchFamily="34" charset="0"/>
              </a:rPr>
              <a:t>“we fail to reject to </a:t>
            </a:r>
            <a:r>
              <a:rPr lang="en-US" altLang="ko-KR" sz="1800" u="sng">
                <a:solidFill>
                  <a:srgbClr val="000000"/>
                </a:solidFill>
                <a:latin typeface="Trebuchet MS" pitchFamily="34" charset="0"/>
              </a:rPr>
              <a:t>null</a:t>
            </a:r>
            <a:r>
              <a:rPr lang="en-US" altLang="ko-KR" sz="1800">
                <a:solidFill>
                  <a:srgbClr val="000000"/>
                </a:solidFill>
                <a:latin typeface="Trebuchet MS" pitchFamily="34" charset="0"/>
              </a:rPr>
              <a:t> that the ERC increase for former Arthur Andersen clients is </a:t>
            </a:r>
            <a:r>
              <a:rPr lang="en-US" altLang="ko-KR" sz="1800" u="sng">
                <a:solidFill>
                  <a:srgbClr val="000000"/>
                </a:solidFill>
                <a:latin typeface="Trebuchet MS" pitchFamily="34" charset="0"/>
              </a:rPr>
              <a:t>equal</a:t>
            </a:r>
            <a:r>
              <a:rPr lang="en-US" altLang="ko-KR" sz="1800">
                <a:solidFill>
                  <a:srgbClr val="000000"/>
                </a:solidFill>
                <a:latin typeface="Trebuchet MS" pitchFamily="34" charset="0"/>
              </a:rPr>
              <a:t> to the increase for non-Arthur Andersen clients (p-value = 0.817)”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바닥글 개체 틀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altLang="ko-KR">
                <a:ea typeface="굴림" pitchFamily="34" charset="-127"/>
              </a:rPr>
              <a:t>Public Audit Oversight &amp; Reporting Credibility</a:t>
            </a:r>
          </a:p>
        </p:txBody>
      </p:sp>
      <p:sp>
        <p:nvSpPr>
          <p:cNvPr id="16386" name="슬라이드 번호 개체 틀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5A233ED-14AE-41F0-9E23-85893221643B}" type="slidenum">
              <a:rPr lang="en-US" altLang="ko-KR" smtClean="0">
                <a:ea typeface="굴림" pitchFamily="34" charset="-127"/>
              </a:rPr>
              <a:pPr/>
              <a:t>2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4" name="Text Box 333"/>
          <p:cNvSpPr txBox="1">
            <a:spLocks noChangeArrowheads="1"/>
          </p:cNvSpPr>
          <p:nvPr/>
        </p:nvSpPr>
        <p:spPr bwMode="auto">
          <a:xfrm>
            <a:off x="34925" y="-26988"/>
            <a:ext cx="9074150" cy="584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atinLnBrk="1">
              <a:defRPr/>
            </a:pPr>
            <a:r>
              <a:rPr lang="en-US" altLang="ko-K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굴림" pitchFamily="50" charset="-127"/>
                <a:cs typeface="+mn-cs"/>
              </a:rPr>
              <a:t>Comment #1 (Alternative Control Groups)</a:t>
            </a:r>
            <a:endParaRPr lang="en-US" altLang="ko-KR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굴림" pitchFamily="50" charset="-127"/>
              <a:cs typeface="+mn-cs"/>
            </a:endParaRPr>
          </a:p>
        </p:txBody>
      </p:sp>
      <p:sp>
        <p:nvSpPr>
          <p:cNvPr id="16388" name="TextBox 218"/>
          <p:cNvSpPr txBox="1">
            <a:spLocks noChangeArrowheads="1"/>
          </p:cNvSpPr>
          <p:nvPr/>
        </p:nvSpPr>
        <p:spPr bwMode="auto">
          <a:xfrm>
            <a:off x="323850" y="1095375"/>
            <a:ext cx="84248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b="1">
                <a:solidFill>
                  <a:srgbClr val="000000"/>
                </a:solidFill>
                <a:latin typeface="Trebuchet MS" pitchFamily="34" charset="0"/>
              </a:rPr>
              <a:t>Why Not Use Non-Big 4 or Auditors of &lt;100 Clients?</a:t>
            </a:r>
            <a:endParaRPr lang="en-US" altLang="ko-KR" sz="2000" b="1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16389" name="TextBox 218"/>
          <p:cNvSpPr txBox="1">
            <a:spLocks noChangeArrowheads="1"/>
          </p:cNvSpPr>
          <p:nvPr/>
        </p:nvSpPr>
        <p:spPr bwMode="auto">
          <a:xfrm>
            <a:off x="323850" y="1866900"/>
            <a:ext cx="8575675" cy="458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 latinLnBrk="1">
              <a:buFont typeface="Wingdings" pitchFamily="2" charset="2"/>
              <a:buChar char="v"/>
            </a:pP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This paper uses ‘cross-listed non-US issuers’ as a control group </a:t>
            </a:r>
          </a:p>
          <a:p>
            <a:pPr marL="355600" indent="-355600" latinLnBrk="1">
              <a:buFont typeface="Wingdings" pitchFamily="2" charset="2"/>
              <a:buChar char="v"/>
            </a:pPr>
            <a:endParaRPr lang="en-US" altLang="ko-KR" sz="2000">
              <a:solidFill>
                <a:srgbClr val="000000"/>
              </a:solidFill>
              <a:latin typeface="Trebuchet MS" pitchFamily="34" charset="0"/>
            </a:endParaRPr>
          </a:p>
          <a:p>
            <a:pPr marL="355600" indent="-355600" latinLnBrk="1">
              <a:buFont typeface="Wingdings" pitchFamily="2" charset="2"/>
              <a:buChar char="v"/>
            </a:pP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In a study investigating the effect of SOX 404, Illiev (2010) uses firms with a public float less than $75 million (non-accelerated filers) as a control group (Illiev (2010) missing in reference)</a:t>
            </a:r>
          </a:p>
          <a:p>
            <a:pPr marL="355600" indent="-355600" latinLnBrk="1">
              <a:buFont typeface="Wingdings" pitchFamily="2" charset="2"/>
              <a:buChar char="v"/>
            </a:pPr>
            <a:endParaRPr lang="en-US" altLang="ko-KR" sz="2000">
              <a:solidFill>
                <a:srgbClr val="000000"/>
              </a:solidFill>
              <a:latin typeface="Trebuchet MS" pitchFamily="34" charset="0"/>
            </a:endParaRPr>
          </a:p>
          <a:p>
            <a:pPr marL="355600" indent="-355600" latinLnBrk="1">
              <a:buFont typeface="Wingdings" pitchFamily="2" charset="2"/>
              <a:buChar char="v"/>
            </a:pP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Similarly, the authors can use the following control groups</a:t>
            </a:r>
          </a:p>
          <a:p>
            <a:pPr marL="355600" indent="-355600" latinLnBrk="1">
              <a:buFont typeface="Wingdings" pitchFamily="2" charset="2"/>
              <a:buChar char="v"/>
            </a:pPr>
            <a:endParaRPr lang="en-US" altLang="ko-KR" sz="2000">
              <a:solidFill>
                <a:srgbClr val="000000"/>
              </a:solidFill>
              <a:latin typeface="Trebuchet MS" pitchFamily="34" charset="0"/>
            </a:endParaRPr>
          </a:p>
          <a:p>
            <a:pPr marL="812800" lvl="1" indent="-355600" latinLnBrk="1">
              <a:buFont typeface="Wingdings" pitchFamily="2" charset="2"/>
              <a:buChar char="§"/>
            </a:pPr>
            <a:r>
              <a:rPr lang="en-US" altLang="ko-KR" sz="1800">
                <a:solidFill>
                  <a:srgbClr val="000000"/>
                </a:solidFill>
                <a:latin typeface="Trebuchet MS" pitchFamily="34" charset="0"/>
              </a:rPr>
              <a:t>Treatment (firms audited by Big 4) </a:t>
            </a:r>
            <a:r>
              <a:rPr lang="en-US" altLang="ko-KR" sz="1800">
                <a:solidFill>
                  <a:srgbClr val="000000"/>
                </a:solidFill>
                <a:latin typeface="Trebuchet MS" pitchFamily="34" charset="0"/>
                <a:ea typeface="바탕" pitchFamily="18" charset="-127"/>
              </a:rPr>
              <a:t>↔ Control (firms not audited by Big 4)</a:t>
            </a:r>
          </a:p>
          <a:p>
            <a:pPr marL="812800" lvl="1" indent="-355600" latinLnBrk="1">
              <a:buFont typeface="Wingdings" pitchFamily="2" charset="2"/>
              <a:buChar char="§"/>
            </a:pPr>
            <a:r>
              <a:rPr lang="en-US" altLang="ko-KR" sz="1800">
                <a:solidFill>
                  <a:srgbClr val="000000"/>
                </a:solidFill>
                <a:latin typeface="Trebuchet MS" pitchFamily="34" charset="0"/>
                <a:ea typeface="바탕" pitchFamily="18" charset="-127"/>
              </a:rPr>
              <a:t>Treatment (firms audited by &gt;100) ↔ Control (firms not audited by &lt;100)</a:t>
            </a:r>
          </a:p>
          <a:p>
            <a:pPr marL="355600" indent="-355600" latinLnBrk="1">
              <a:buFont typeface="Wingdings" pitchFamily="2" charset="2"/>
              <a:buChar char="v"/>
            </a:pPr>
            <a:endParaRPr lang="en-US" altLang="ko-KR" sz="2000">
              <a:solidFill>
                <a:srgbClr val="000000"/>
              </a:solidFill>
              <a:latin typeface="Trebuchet MS" pitchFamily="34" charset="0"/>
            </a:endParaRPr>
          </a:p>
          <a:p>
            <a:pPr marL="355600" indent="-355600" latinLnBrk="1">
              <a:buFont typeface="Wingdings" pitchFamily="2" charset="2"/>
              <a:buChar char="v"/>
            </a:pP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Can be a good robustness check</a:t>
            </a:r>
          </a:p>
          <a:p>
            <a:pPr marL="355600" indent="-355600" latinLnBrk="1">
              <a:buFont typeface="Wingdings" pitchFamily="2" charset="2"/>
              <a:buChar char="v"/>
            </a:pPr>
            <a:endParaRPr lang="en-US" altLang="ko-KR" sz="2000">
              <a:solidFill>
                <a:srgbClr val="000000"/>
              </a:solidFill>
              <a:latin typeface="Trebuchet MS" pitchFamily="34" charset="0"/>
            </a:endParaRPr>
          </a:p>
          <a:p>
            <a:pPr marL="812800" lvl="1" indent="-355600" latinLnBrk="1">
              <a:buFont typeface="Wingdings" pitchFamily="2" charset="2"/>
              <a:buChar char="§"/>
            </a:pPr>
            <a:r>
              <a:rPr lang="en-US" altLang="ko-KR" sz="1800">
                <a:solidFill>
                  <a:srgbClr val="000000"/>
                </a:solidFill>
                <a:latin typeface="Trebuchet MS" pitchFamily="34" charset="0"/>
              </a:rPr>
              <a:t>A DiD result is</a:t>
            </a:r>
            <a:r>
              <a:rPr lang="ko-KR" altLang="en-US" sz="180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altLang="ko-KR" sz="1800">
                <a:solidFill>
                  <a:srgbClr val="000000"/>
                </a:solidFill>
                <a:latin typeface="Trebuchet MS" pitchFamily="34" charset="0"/>
              </a:rPr>
              <a:t>more convincing when a treatment group is compared against different control groups</a:t>
            </a:r>
            <a:endParaRPr lang="en-US" altLang="ko-KR" sz="2000">
              <a:solidFill>
                <a:srgbClr val="00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바닥글 개체 틀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altLang="ko-KR">
                <a:ea typeface="굴림" pitchFamily="34" charset="-127"/>
              </a:rPr>
              <a:t>Public Audit Oversight &amp; Reporting Credibility</a:t>
            </a:r>
          </a:p>
        </p:txBody>
      </p:sp>
      <p:sp>
        <p:nvSpPr>
          <p:cNvPr id="17410" name="슬라이드 번호 개체 틀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EAECF40-5CF5-499B-A57C-A78F6432EBA0}" type="slidenum">
              <a:rPr lang="en-US" altLang="ko-KR" smtClean="0">
                <a:ea typeface="굴림" pitchFamily="34" charset="-127"/>
              </a:rPr>
              <a:pPr/>
              <a:t>3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4" name="Text Box 333"/>
          <p:cNvSpPr txBox="1">
            <a:spLocks noChangeArrowheads="1"/>
          </p:cNvSpPr>
          <p:nvPr/>
        </p:nvSpPr>
        <p:spPr bwMode="auto">
          <a:xfrm>
            <a:off x="34925" y="-26988"/>
            <a:ext cx="4386263" cy="584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atinLnBrk="1">
              <a:defRPr/>
            </a:pPr>
            <a:r>
              <a:rPr lang="en-US" altLang="ko-K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굴림" pitchFamily="50" charset="-127"/>
                <a:cs typeface="+mn-cs"/>
              </a:rPr>
              <a:t>Comment #2 (RDD)</a:t>
            </a:r>
            <a:endParaRPr lang="en-US" altLang="ko-KR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굴림" pitchFamily="50" charset="-127"/>
              <a:cs typeface="+mn-cs"/>
            </a:endParaRPr>
          </a:p>
        </p:txBody>
      </p:sp>
      <p:sp>
        <p:nvSpPr>
          <p:cNvPr id="17412" name="TextBox 218"/>
          <p:cNvSpPr txBox="1">
            <a:spLocks noChangeArrowheads="1"/>
          </p:cNvSpPr>
          <p:nvPr/>
        </p:nvSpPr>
        <p:spPr bwMode="auto">
          <a:xfrm>
            <a:off x="323850" y="1166813"/>
            <a:ext cx="84248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b="1">
                <a:solidFill>
                  <a:srgbClr val="000000"/>
                </a:solidFill>
                <a:latin typeface="Trebuchet MS" pitchFamily="34" charset="0"/>
              </a:rPr>
              <a:t>Why Not Use Regression Discontinuity Design (RDD)?</a:t>
            </a:r>
            <a:endParaRPr lang="en-US" altLang="ko-KR" sz="2000" b="1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17413" name="TextBox 218"/>
          <p:cNvSpPr txBox="1">
            <a:spLocks noChangeArrowheads="1"/>
          </p:cNvSpPr>
          <p:nvPr/>
        </p:nvSpPr>
        <p:spPr bwMode="auto">
          <a:xfrm>
            <a:off x="323850" y="2092325"/>
            <a:ext cx="8424863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 latinLnBrk="1">
              <a:buFont typeface="Wingdings" pitchFamily="2" charset="2"/>
              <a:buChar char="v"/>
            </a:pP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If the paper uses the alternative control groups, it can also benefit from a regression discontinuity design (RDD)</a:t>
            </a:r>
          </a:p>
          <a:p>
            <a:pPr marL="355600" indent="-355600" latinLnBrk="1">
              <a:buFont typeface="Wingdings" pitchFamily="2" charset="2"/>
              <a:buChar char="v"/>
            </a:pPr>
            <a:endParaRPr lang="en-US" altLang="ko-KR" sz="2000">
              <a:solidFill>
                <a:srgbClr val="000000"/>
              </a:solidFill>
              <a:latin typeface="Trebuchet MS" pitchFamily="34" charset="0"/>
            </a:endParaRPr>
          </a:p>
          <a:p>
            <a:pPr marL="355600" indent="-355600" latinLnBrk="1">
              <a:buFont typeface="Wingdings" pitchFamily="2" charset="2"/>
              <a:buChar char="v"/>
            </a:pP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That is, conduct DiD using firms close to the cutoff</a:t>
            </a:r>
          </a:p>
          <a:p>
            <a:pPr marL="355600" indent="-355600" latinLnBrk="1">
              <a:buFont typeface="Wingdings" pitchFamily="2" charset="2"/>
              <a:buChar char="v"/>
            </a:pPr>
            <a:endParaRPr lang="en-US" altLang="ko-KR" sz="2000">
              <a:solidFill>
                <a:srgbClr val="000000"/>
              </a:solidFill>
              <a:latin typeface="Trebuchet MS" pitchFamily="34" charset="0"/>
            </a:endParaRPr>
          </a:p>
          <a:p>
            <a:pPr marL="812800" lvl="1" indent="-355600" latinLnBrk="1">
              <a:buFont typeface="Wingdings" pitchFamily="2" charset="2"/>
              <a:buChar char="v"/>
            </a:pPr>
            <a:r>
              <a:rPr lang="en-US" altLang="ko-KR" sz="1800">
                <a:solidFill>
                  <a:srgbClr val="000000"/>
                </a:solidFill>
                <a:latin typeface="Trebuchet MS" pitchFamily="34" charset="0"/>
              </a:rPr>
              <a:t>Treatment (firms audited by the 3</a:t>
            </a:r>
            <a:r>
              <a:rPr lang="en-US" altLang="ko-KR" sz="1800" baseline="30000">
                <a:solidFill>
                  <a:srgbClr val="000000"/>
                </a:solidFill>
                <a:latin typeface="Trebuchet MS" pitchFamily="34" charset="0"/>
              </a:rPr>
              <a:t>rd</a:t>
            </a:r>
            <a:r>
              <a:rPr lang="en-US" altLang="ko-KR" sz="1800">
                <a:solidFill>
                  <a:srgbClr val="000000"/>
                </a:solidFill>
                <a:latin typeface="Trebuchet MS" pitchFamily="34" charset="0"/>
              </a:rPr>
              <a:t> and the 4</a:t>
            </a:r>
            <a:r>
              <a:rPr lang="en-US" altLang="ko-KR" sz="1800" baseline="30000">
                <a:solidFill>
                  <a:srgbClr val="000000"/>
                </a:solidFill>
                <a:latin typeface="Trebuchet MS" pitchFamily="34" charset="0"/>
              </a:rPr>
              <a:t>th</a:t>
            </a:r>
            <a:r>
              <a:rPr lang="en-US" altLang="ko-KR" sz="1800">
                <a:solidFill>
                  <a:srgbClr val="000000"/>
                </a:solidFill>
                <a:latin typeface="Trebuchet MS" pitchFamily="34" charset="0"/>
              </a:rPr>
              <a:t> largest accounting firms</a:t>
            </a:r>
            <a:r>
              <a:rPr lang="en-US" altLang="ko-KR" sz="1800">
                <a:solidFill>
                  <a:srgbClr val="000000"/>
                </a:solidFill>
                <a:latin typeface="Trebuchet MS" pitchFamily="34" charset="0"/>
                <a:ea typeface="바탕" pitchFamily="18" charset="-127"/>
              </a:rPr>
              <a:t> ↔ C</a:t>
            </a:r>
            <a:r>
              <a:rPr lang="en-US" altLang="ko-KR" sz="1800">
                <a:solidFill>
                  <a:srgbClr val="000000"/>
                </a:solidFill>
                <a:latin typeface="Trebuchet MS" pitchFamily="34" charset="0"/>
              </a:rPr>
              <a:t>ontrol (firms audited by the 5</a:t>
            </a:r>
            <a:r>
              <a:rPr lang="en-US" altLang="ko-KR" sz="1800" baseline="30000">
                <a:solidFill>
                  <a:srgbClr val="000000"/>
                </a:solidFill>
                <a:latin typeface="Trebuchet MS" pitchFamily="34" charset="0"/>
              </a:rPr>
              <a:t>th</a:t>
            </a:r>
            <a:r>
              <a:rPr lang="en-US" altLang="ko-KR" sz="1800">
                <a:solidFill>
                  <a:srgbClr val="000000"/>
                </a:solidFill>
                <a:latin typeface="Trebuchet MS" pitchFamily="34" charset="0"/>
              </a:rPr>
              <a:t> and the 6</a:t>
            </a:r>
            <a:r>
              <a:rPr lang="en-US" altLang="ko-KR" sz="1800" baseline="30000">
                <a:solidFill>
                  <a:srgbClr val="000000"/>
                </a:solidFill>
                <a:latin typeface="Trebuchet MS" pitchFamily="34" charset="0"/>
              </a:rPr>
              <a:t>th</a:t>
            </a:r>
            <a:r>
              <a:rPr lang="en-US" altLang="ko-KR" sz="1800">
                <a:solidFill>
                  <a:srgbClr val="000000"/>
                </a:solidFill>
                <a:latin typeface="Trebuchet MS" pitchFamily="34" charset="0"/>
              </a:rPr>
              <a:t> largest accounting firms)</a:t>
            </a:r>
          </a:p>
          <a:p>
            <a:pPr marL="812800" lvl="1" indent="-355600" latinLnBrk="1">
              <a:buFont typeface="Wingdings" pitchFamily="2" charset="2"/>
              <a:buChar char="v"/>
            </a:pPr>
            <a:endParaRPr lang="en-US" altLang="ko-KR" sz="1800">
              <a:solidFill>
                <a:srgbClr val="000000"/>
              </a:solidFill>
              <a:latin typeface="Trebuchet MS" pitchFamily="34" charset="0"/>
            </a:endParaRPr>
          </a:p>
          <a:p>
            <a:pPr marL="812800" lvl="1" indent="-355600" latinLnBrk="1">
              <a:buFont typeface="Wingdings" pitchFamily="2" charset="2"/>
              <a:buChar char="v"/>
            </a:pPr>
            <a:r>
              <a:rPr lang="en-US" altLang="ko-KR" sz="1800">
                <a:solidFill>
                  <a:srgbClr val="000000"/>
                </a:solidFill>
                <a:latin typeface="Trebuchet MS" pitchFamily="34" charset="0"/>
              </a:rPr>
              <a:t>Treatment (firms audited by an accounting firm with 100-150 clients </a:t>
            </a:r>
            <a:r>
              <a:rPr lang="en-US" altLang="ko-KR" sz="1800">
                <a:solidFill>
                  <a:srgbClr val="000000"/>
                </a:solidFill>
                <a:latin typeface="Trebuchet MS" pitchFamily="34" charset="0"/>
                <a:ea typeface="바탕" pitchFamily="18" charset="-127"/>
              </a:rPr>
              <a:t>↔ C</a:t>
            </a:r>
            <a:r>
              <a:rPr lang="en-US" altLang="ko-KR" sz="1800">
                <a:solidFill>
                  <a:srgbClr val="000000"/>
                </a:solidFill>
                <a:latin typeface="Trebuchet MS" pitchFamily="34" charset="0"/>
              </a:rPr>
              <a:t>ontrol (firms audited by an accounting firm with 50-99 clients)</a:t>
            </a:r>
          </a:p>
          <a:p>
            <a:pPr marL="812800" lvl="1" indent="-355600" latinLnBrk="1">
              <a:buFont typeface="Wingdings" pitchFamily="2" charset="2"/>
              <a:buChar char="v"/>
            </a:pPr>
            <a:endParaRPr lang="en-US" altLang="ko-KR" sz="1800">
              <a:solidFill>
                <a:srgbClr val="000000"/>
              </a:solidFill>
              <a:latin typeface="Trebuchet MS" pitchFamily="34" charset="0"/>
            </a:endParaRPr>
          </a:p>
          <a:p>
            <a:pPr marL="355600" indent="-355600" latinLnBrk="1">
              <a:buFont typeface="Wingdings" pitchFamily="2" charset="2"/>
              <a:buChar char="v"/>
            </a:pP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RDD ensures that the treatment group firms and the control group firms are well balanced … that is, in the absence treatment, outcome variable (ERC) would be similar (‘local continuity’)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바닥글 개체 틀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altLang="ko-KR">
                <a:ea typeface="굴림" pitchFamily="34" charset="-127"/>
              </a:rPr>
              <a:t>Public Audit Oversight &amp; Reporting Credibility</a:t>
            </a:r>
          </a:p>
        </p:txBody>
      </p:sp>
      <p:sp>
        <p:nvSpPr>
          <p:cNvPr id="18434" name="슬라이드 번호 개체 틀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9A1850F-7405-4A96-9A67-FE36CA3907B3}" type="slidenum">
              <a:rPr lang="en-US" altLang="ko-KR" smtClean="0">
                <a:ea typeface="굴림" pitchFamily="34" charset="-127"/>
              </a:rPr>
              <a:pPr/>
              <a:t>4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4" name="Text Box 333"/>
          <p:cNvSpPr txBox="1">
            <a:spLocks noChangeArrowheads="1"/>
          </p:cNvSpPr>
          <p:nvPr/>
        </p:nvSpPr>
        <p:spPr bwMode="auto">
          <a:xfrm>
            <a:off x="34925" y="-26988"/>
            <a:ext cx="7623175" cy="584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atinLnBrk="1">
              <a:defRPr/>
            </a:pPr>
            <a:r>
              <a:rPr lang="en-US" altLang="ko-K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굴림" pitchFamily="50" charset="-127"/>
                <a:cs typeface="+mn-cs"/>
              </a:rPr>
              <a:t>Comment #3 (Covariate Balancing)</a:t>
            </a:r>
            <a:endParaRPr lang="en-US" altLang="ko-KR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굴림" pitchFamily="50" charset="-127"/>
              <a:cs typeface="+mn-cs"/>
            </a:endParaRPr>
          </a:p>
        </p:txBody>
      </p:sp>
      <p:sp>
        <p:nvSpPr>
          <p:cNvPr id="18436" name="TextBox 218"/>
          <p:cNvSpPr txBox="1">
            <a:spLocks noChangeArrowheads="1"/>
          </p:cNvSpPr>
          <p:nvPr/>
        </p:nvSpPr>
        <p:spPr bwMode="auto">
          <a:xfrm>
            <a:off x="323850" y="1095375"/>
            <a:ext cx="84248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b="1">
                <a:solidFill>
                  <a:srgbClr val="000000"/>
                </a:solidFill>
                <a:latin typeface="Trebuchet MS" pitchFamily="34" charset="0"/>
              </a:rPr>
              <a:t>Are Treatment and Control Groups Balanced?</a:t>
            </a:r>
            <a:endParaRPr lang="en-US" altLang="ko-KR" sz="2000" b="1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18437" name="TextBox 218"/>
          <p:cNvSpPr txBox="1">
            <a:spLocks noChangeArrowheads="1"/>
          </p:cNvSpPr>
          <p:nvPr/>
        </p:nvSpPr>
        <p:spPr bwMode="auto">
          <a:xfrm>
            <a:off x="323850" y="1908175"/>
            <a:ext cx="8424863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 latinLnBrk="1">
              <a:buFont typeface="Wingdings" pitchFamily="2" charset="2"/>
              <a:buChar char="v"/>
            </a:pP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DiD result would be even more convincing if covariates in the two groups are well balanced … closer to random assignment … but, do not see any table on this</a:t>
            </a:r>
          </a:p>
          <a:p>
            <a:pPr marL="355600" indent="-355600" latinLnBrk="1">
              <a:buFont typeface="Wingdings" pitchFamily="2" charset="2"/>
              <a:buChar char="v"/>
            </a:pPr>
            <a:endParaRPr lang="en-US" altLang="ko-KR" sz="2000">
              <a:solidFill>
                <a:srgbClr val="000000"/>
              </a:solidFill>
              <a:latin typeface="Trebuchet MS" pitchFamily="34" charset="0"/>
            </a:endParaRPr>
          </a:p>
          <a:p>
            <a:pPr marL="355600" indent="-355600" latinLnBrk="1">
              <a:buFont typeface="Wingdings" pitchFamily="2" charset="2"/>
              <a:buChar char="v"/>
            </a:pP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The paper instead includes various types of fixed effects and post-treatment covariates … they certainly help</a:t>
            </a:r>
          </a:p>
          <a:p>
            <a:pPr marL="355600" indent="-355600" latinLnBrk="1">
              <a:buFont typeface="Wingdings" pitchFamily="2" charset="2"/>
              <a:buChar char="v"/>
            </a:pPr>
            <a:endParaRPr lang="en-US" altLang="ko-KR" sz="2000">
              <a:solidFill>
                <a:srgbClr val="000000"/>
              </a:solidFill>
              <a:latin typeface="Trebuchet MS" pitchFamily="34" charset="0"/>
            </a:endParaRPr>
          </a:p>
          <a:p>
            <a:pPr marL="355600" indent="-355600" latinLnBrk="1">
              <a:buFont typeface="Wingdings" pitchFamily="2" charset="2"/>
              <a:buChar char="v"/>
            </a:pP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But, why not control for ‘firm’ fixed effects (FFE)? </a:t>
            </a:r>
          </a:p>
          <a:p>
            <a:pPr marL="355600" indent="-355600" latinLnBrk="1">
              <a:buFont typeface="Wingdings" pitchFamily="2" charset="2"/>
              <a:buChar char="v"/>
            </a:pPr>
            <a:endParaRPr lang="en-US" altLang="ko-KR" sz="2000">
              <a:solidFill>
                <a:srgbClr val="000000"/>
              </a:solidFill>
              <a:latin typeface="Trebuchet MS" pitchFamily="34" charset="0"/>
            </a:endParaRPr>
          </a:p>
          <a:p>
            <a:pPr marL="812800" lvl="1" indent="-355600" latinLnBrk="1">
              <a:buFont typeface="Wingdings" pitchFamily="2" charset="2"/>
              <a:buChar char="§"/>
            </a:pP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The paper includes auditor, country, and year-quarter fixed effects, but never firm fixed effects in CAR regressions</a:t>
            </a:r>
          </a:p>
          <a:p>
            <a:pPr marL="812800" lvl="1" indent="-355600" latinLnBrk="1">
              <a:buFont typeface="Wingdings" pitchFamily="2" charset="2"/>
              <a:buChar char="§"/>
            </a:pP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Includes FFE in abnormal 10-K volume regressions, but not elsewhere … inconsistent</a:t>
            </a:r>
          </a:p>
          <a:p>
            <a:pPr marL="812800" lvl="1" indent="-355600" latinLnBrk="1">
              <a:buFont typeface="Wingdings" pitchFamily="2" charset="2"/>
              <a:buChar char="§"/>
            </a:pP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Trying out FFE could be a useful robustness check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바닥글 개체 틀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altLang="ko-KR">
                <a:ea typeface="굴림" pitchFamily="34" charset="-127"/>
              </a:rPr>
              <a:t>Public Audit Oversight &amp; Reporting Credibility</a:t>
            </a:r>
          </a:p>
        </p:txBody>
      </p:sp>
      <p:sp>
        <p:nvSpPr>
          <p:cNvPr id="19458" name="슬라이드 번호 개체 틀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53C7F90-7613-4DDE-8EB7-26C9DB731EC7}" type="slidenum">
              <a:rPr lang="en-US" altLang="ko-KR" smtClean="0">
                <a:ea typeface="굴림" pitchFamily="34" charset="-127"/>
              </a:rPr>
              <a:pPr/>
              <a:t>5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4" name="Text Box 333"/>
          <p:cNvSpPr txBox="1">
            <a:spLocks noChangeArrowheads="1"/>
          </p:cNvSpPr>
          <p:nvPr/>
        </p:nvSpPr>
        <p:spPr bwMode="auto">
          <a:xfrm>
            <a:off x="34925" y="-26988"/>
            <a:ext cx="7559675" cy="584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atinLnBrk="1">
              <a:defRPr/>
            </a:pPr>
            <a:r>
              <a:rPr lang="en-US" altLang="ko-K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굴림" pitchFamily="50" charset="-127"/>
                <a:cs typeface="+mn-cs"/>
              </a:rPr>
              <a:t>Comment #4 (Treatment Reversal)</a:t>
            </a:r>
            <a:endParaRPr lang="en-US" altLang="ko-KR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굴림" pitchFamily="50" charset="-127"/>
              <a:cs typeface="+mn-cs"/>
            </a:endParaRPr>
          </a:p>
        </p:txBody>
      </p:sp>
      <p:sp>
        <p:nvSpPr>
          <p:cNvPr id="19460" name="TextBox 218"/>
          <p:cNvSpPr txBox="1">
            <a:spLocks noChangeArrowheads="1"/>
          </p:cNvSpPr>
          <p:nvPr/>
        </p:nvSpPr>
        <p:spPr bwMode="auto">
          <a:xfrm>
            <a:off x="323850" y="1166813"/>
            <a:ext cx="84248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b="1">
                <a:solidFill>
                  <a:srgbClr val="000000"/>
                </a:solidFill>
                <a:latin typeface="Trebuchet MS" pitchFamily="34" charset="0"/>
              </a:rPr>
              <a:t>Why Not Investigate Treatment Reversals?</a:t>
            </a:r>
            <a:endParaRPr lang="en-US" altLang="ko-KR" sz="2000" b="1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19461" name="TextBox 218"/>
          <p:cNvSpPr txBox="1">
            <a:spLocks noChangeArrowheads="1"/>
          </p:cNvSpPr>
          <p:nvPr/>
        </p:nvSpPr>
        <p:spPr bwMode="auto">
          <a:xfrm>
            <a:off x="323850" y="2062163"/>
            <a:ext cx="8424863" cy="403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 latinLnBrk="1">
              <a:buFont typeface="Wingdings" pitchFamily="2" charset="2"/>
              <a:buChar char="v"/>
            </a:pP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PCAOB discloses auditors that failed to address quality control (QC) criticisms satisfactorily </a:t>
            </a:r>
          </a:p>
          <a:p>
            <a:pPr marL="355600" indent="-355600" latinLnBrk="1">
              <a:buFont typeface="Wingdings" pitchFamily="2" charset="2"/>
              <a:buChar char="v"/>
            </a:pPr>
            <a:endParaRPr lang="en-US" altLang="ko-KR" sz="2000">
              <a:solidFill>
                <a:srgbClr val="000000"/>
              </a:solidFill>
              <a:latin typeface="Trebuchet MS" pitchFamily="34" charset="0"/>
            </a:endParaRPr>
          </a:p>
          <a:p>
            <a:pPr marL="355600" indent="-355600" latinLnBrk="1">
              <a:buFont typeface="Wingdings" pitchFamily="2" charset="2"/>
              <a:buChar char="v"/>
            </a:pP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This is equivalent to treatment reversal … public audit oversight increases reporting credibility … conversely, the disclosure of criticism lowers reporting credibility</a:t>
            </a:r>
          </a:p>
          <a:p>
            <a:pPr marL="355600" indent="-355600" latinLnBrk="1">
              <a:buFont typeface="Wingdings" pitchFamily="2" charset="2"/>
              <a:buChar char="v"/>
            </a:pPr>
            <a:endParaRPr lang="en-US" altLang="ko-KR" sz="2000">
              <a:solidFill>
                <a:srgbClr val="000000"/>
              </a:solidFill>
              <a:latin typeface="Trebuchet MS" pitchFamily="34" charset="0"/>
            </a:endParaRPr>
          </a:p>
          <a:p>
            <a:pPr marL="812800" lvl="1" indent="-355600" latinLnBrk="1">
              <a:buFont typeface="Wingdings" pitchFamily="2" charset="2"/>
              <a:buChar char="§"/>
            </a:pPr>
            <a:r>
              <a:rPr lang="en-US" altLang="ko-KR" sz="1800">
                <a:solidFill>
                  <a:srgbClr val="000000"/>
                </a:solidFill>
                <a:latin typeface="Trebuchet MS" pitchFamily="34" charset="0"/>
              </a:rPr>
              <a:t>Earning figures disclosed by firms audited by the failed accounting firms would suddenly be LESS credible (at least for one year)  </a:t>
            </a:r>
          </a:p>
          <a:p>
            <a:pPr marL="355600" indent="-355600" latinLnBrk="1">
              <a:buFont typeface="Wingdings" pitchFamily="2" charset="2"/>
              <a:buChar char="v"/>
            </a:pPr>
            <a:endParaRPr lang="en-US" altLang="ko-KR" sz="2000">
              <a:solidFill>
                <a:srgbClr val="000000"/>
              </a:solidFill>
              <a:latin typeface="Trebuchet MS" pitchFamily="34" charset="0"/>
            </a:endParaRPr>
          </a:p>
          <a:p>
            <a:pPr marL="355600" indent="-355600" latinLnBrk="1">
              <a:buFont typeface="Wingdings" pitchFamily="2" charset="2"/>
              <a:buChar char="v"/>
            </a:pP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If one finds an opposite effect (ERC falling), the paper’s key argument (public audit oversight increases reporting credibility) can be more convincing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바닥글 개체 틀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altLang="ko-KR">
                <a:solidFill>
                  <a:srgbClr val="FFFFFF"/>
                </a:solidFill>
                <a:ea typeface="굴림" pitchFamily="34" charset="-127"/>
              </a:rPr>
              <a:t>Public Audit Oversight &amp; Reporting Credibility</a:t>
            </a:r>
          </a:p>
        </p:txBody>
      </p:sp>
      <p:sp>
        <p:nvSpPr>
          <p:cNvPr id="20482" name="슬라이드 번호 개체 틀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1672E0A-AFCD-41D5-B4AA-676ACC668CEE}" type="slidenum">
              <a:rPr lang="en-US" altLang="ko-KR" smtClean="0">
                <a:solidFill>
                  <a:srgbClr val="FFFFFF"/>
                </a:solidFill>
                <a:ea typeface="굴림" pitchFamily="34" charset="-127"/>
              </a:rPr>
              <a:pPr/>
              <a:t>6</a:t>
            </a:fld>
            <a:endParaRPr lang="en-US" altLang="ko-KR" smtClean="0">
              <a:solidFill>
                <a:srgbClr val="FFFFFF"/>
              </a:solidFill>
              <a:ea typeface="굴림" pitchFamily="34" charset="-127"/>
            </a:endParaRPr>
          </a:p>
        </p:txBody>
      </p:sp>
      <p:sp>
        <p:nvSpPr>
          <p:cNvPr id="4" name="Text Box 333"/>
          <p:cNvSpPr txBox="1">
            <a:spLocks noChangeArrowheads="1"/>
          </p:cNvSpPr>
          <p:nvPr/>
        </p:nvSpPr>
        <p:spPr bwMode="auto">
          <a:xfrm>
            <a:off x="34925" y="-26988"/>
            <a:ext cx="8145463" cy="584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atinLnBrk="1">
              <a:defRPr/>
            </a:pPr>
            <a:r>
              <a:rPr lang="en-US" altLang="ko-K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굴림" pitchFamily="50" charset="-127"/>
                <a:cs typeface="+mn-cs"/>
              </a:rPr>
              <a:t>Comment #5 (Exogenous Treatment)</a:t>
            </a:r>
            <a:endParaRPr lang="en-US" altLang="ko-KR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굴림" pitchFamily="50" charset="-127"/>
              <a:cs typeface="+mn-cs"/>
            </a:endParaRPr>
          </a:p>
        </p:txBody>
      </p:sp>
      <p:sp>
        <p:nvSpPr>
          <p:cNvPr id="20484" name="TextBox 218"/>
          <p:cNvSpPr txBox="1">
            <a:spLocks noChangeArrowheads="1"/>
          </p:cNvSpPr>
          <p:nvPr/>
        </p:nvSpPr>
        <p:spPr bwMode="auto">
          <a:xfrm>
            <a:off x="323850" y="1166813"/>
            <a:ext cx="84248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latinLnBrk="1"/>
            <a:r>
              <a:rPr lang="en-US" altLang="ko-KR" b="1">
                <a:solidFill>
                  <a:srgbClr val="000000"/>
                </a:solidFill>
                <a:latin typeface="Trebuchet MS" pitchFamily="34" charset="0"/>
              </a:rPr>
              <a:t>Is the Treatment Truly Exogenous?</a:t>
            </a:r>
            <a:endParaRPr lang="en-US" altLang="ko-KR" sz="2000" b="1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6" name="TextBox 218"/>
          <p:cNvSpPr txBox="1">
            <a:spLocks noChangeArrowheads="1"/>
          </p:cNvSpPr>
          <p:nvPr/>
        </p:nvSpPr>
        <p:spPr bwMode="auto">
          <a:xfrm>
            <a:off x="323850" y="2133600"/>
            <a:ext cx="8424863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latinLnBrk="1">
              <a:buFont typeface="Wingdings" pitchFamily="2" charset="2"/>
              <a:buChar char="v"/>
              <a:defRPr/>
            </a:pPr>
            <a:r>
              <a:rPr lang="en-US" altLang="ko-KR" sz="2000" dirty="0">
                <a:solidFill>
                  <a:srgbClr val="000000"/>
                </a:solidFill>
                <a:latin typeface="Trebuchet MS" pitchFamily="34" charset="0"/>
                <a:ea typeface="굴림" pitchFamily="50" charset="-127"/>
                <a:cs typeface="+mn-cs"/>
              </a:rPr>
              <a:t>The decision to limit audit oversight to Big 4 initially, and then to auditors with more than 100 clients is exogenous</a:t>
            </a:r>
          </a:p>
          <a:p>
            <a:pPr marL="342900" indent="-342900" latinLnBrk="1">
              <a:buFont typeface="Wingdings" pitchFamily="2" charset="2"/>
              <a:buChar char="v"/>
              <a:defRPr/>
            </a:pPr>
            <a:endParaRPr lang="en-US" altLang="ko-KR" sz="2000" dirty="0">
              <a:solidFill>
                <a:srgbClr val="000000"/>
              </a:solidFill>
              <a:latin typeface="Trebuchet MS" pitchFamily="34" charset="0"/>
              <a:ea typeface="굴림" pitchFamily="50" charset="-127"/>
              <a:cs typeface="+mn-cs"/>
            </a:endParaRPr>
          </a:p>
          <a:p>
            <a:pPr marL="342900" indent="-342900" latinLnBrk="1">
              <a:buFont typeface="Wingdings" pitchFamily="2" charset="2"/>
              <a:buChar char="v"/>
              <a:defRPr/>
            </a:pPr>
            <a:r>
              <a:rPr lang="en-US" altLang="ko-KR" sz="2000" dirty="0">
                <a:solidFill>
                  <a:srgbClr val="000000"/>
                </a:solidFill>
                <a:latin typeface="Trebuchet MS" pitchFamily="34" charset="0"/>
                <a:ea typeface="굴림" pitchFamily="50" charset="-127"/>
                <a:cs typeface="+mn-cs"/>
              </a:rPr>
              <a:t>But, firms do not have to retain the Big 4 or those with more than 100 clients as their auditors </a:t>
            </a:r>
          </a:p>
          <a:p>
            <a:pPr marL="342900" indent="-342900" latinLnBrk="1">
              <a:buFont typeface="Wingdings" pitchFamily="2" charset="2"/>
              <a:buChar char="v"/>
              <a:defRPr/>
            </a:pPr>
            <a:endParaRPr lang="en-US" altLang="ko-KR" sz="2000" dirty="0">
              <a:solidFill>
                <a:srgbClr val="000000"/>
              </a:solidFill>
              <a:latin typeface="Trebuchet MS" pitchFamily="34" charset="0"/>
              <a:ea typeface="굴림" pitchFamily="50" charset="-127"/>
              <a:cs typeface="+mn-cs"/>
            </a:endParaRPr>
          </a:p>
          <a:p>
            <a:pPr marL="800100" lvl="1" indent="-342900" latinLnBrk="1">
              <a:buFont typeface="Wingdings" pitchFamily="2" charset="2"/>
              <a:buChar char="§"/>
              <a:defRPr/>
            </a:pPr>
            <a:r>
              <a:rPr lang="en-US" altLang="ko-KR" sz="1800" dirty="0">
                <a:solidFill>
                  <a:srgbClr val="000000"/>
                </a:solidFill>
                <a:latin typeface="Trebuchet MS" pitchFamily="34" charset="0"/>
                <a:ea typeface="굴림" pitchFamily="50" charset="-127"/>
                <a:cs typeface="+mn-cs"/>
              </a:rPr>
              <a:t>Auditors cannot self-select, but the firms can</a:t>
            </a:r>
          </a:p>
          <a:p>
            <a:pPr marL="342900" indent="-342900" latinLnBrk="1">
              <a:buFont typeface="Wingdings" pitchFamily="2" charset="2"/>
              <a:buChar char="v"/>
              <a:defRPr/>
            </a:pPr>
            <a:endParaRPr lang="en-US" altLang="ko-KR" sz="2000" dirty="0">
              <a:solidFill>
                <a:srgbClr val="000000"/>
              </a:solidFill>
              <a:latin typeface="Trebuchet MS" pitchFamily="34" charset="0"/>
              <a:ea typeface="굴림" pitchFamily="50" charset="-127"/>
              <a:cs typeface="+mn-cs"/>
            </a:endParaRPr>
          </a:p>
          <a:p>
            <a:pPr marL="342900" indent="-342900" latinLnBrk="1">
              <a:buFont typeface="Wingdings" pitchFamily="2" charset="2"/>
              <a:buChar char="v"/>
              <a:defRPr/>
            </a:pPr>
            <a:r>
              <a:rPr lang="en-US" altLang="ko-KR" sz="2000" dirty="0">
                <a:solidFill>
                  <a:srgbClr val="000000"/>
                </a:solidFill>
                <a:latin typeface="Trebuchet MS" pitchFamily="34" charset="0"/>
                <a:ea typeface="굴림" pitchFamily="50" charset="-127"/>
                <a:cs typeface="+mn-cs"/>
              </a:rPr>
              <a:t>What if firms with high reporting credibility retain Big 4, but those with low reporting credibility switch to smaller auditors?</a:t>
            </a:r>
          </a:p>
          <a:p>
            <a:pPr latinLnBrk="1">
              <a:defRPr/>
            </a:pPr>
            <a:r>
              <a:rPr lang="en-US" altLang="ko-KR" sz="2000" dirty="0">
                <a:solidFill>
                  <a:srgbClr val="000000"/>
                </a:solidFill>
                <a:latin typeface="Trebuchet MS" pitchFamily="34" charset="0"/>
                <a:ea typeface="굴림" pitchFamily="50" charset="-127"/>
                <a:cs typeface="+mn-cs"/>
              </a:rPr>
              <a:t> </a:t>
            </a:r>
          </a:p>
          <a:p>
            <a:pPr marL="800100" lvl="1" indent="-342900" latinLnBrk="1">
              <a:buFont typeface="Wingdings" pitchFamily="2" charset="2"/>
              <a:buChar char="§"/>
              <a:defRPr/>
            </a:pPr>
            <a:r>
              <a:rPr lang="en-US" altLang="ko-KR" sz="1800" dirty="0">
                <a:solidFill>
                  <a:srgbClr val="000000"/>
                </a:solidFill>
                <a:latin typeface="Trebuchet MS" pitchFamily="34" charset="0"/>
                <a:ea typeface="굴림" pitchFamily="50" charset="-127"/>
                <a:cs typeface="+mn-cs"/>
              </a:rPr>
              <a:t>Then, firms audited by Big 4 will show higher ERC even if public audit oversight had no real effect</a:t>
            </a:r>
          </a:p>
          <a:p>
            <a:pPr marL="800100" lvl="1" indent="-342900" latinLnBrk="1">
              <a:buFont typeface="Wingdings" pitchFamily="2" charset="2"/>
              <a:buChar char="§"/>
              <a:defRPr/>
            </a:pPr>
            <a:r>
              <a:rPr lang="en-US" altLang="ko-KR" sz="1800" dirty="0">
                <a:solidFill>
                  <a:srgbClr val="000000"/>
                </a:solidFill>
                <a:latin typeface="Trebuchet MS" pitchFamily="34" charset="0"/>
                <a:ea typeface="굴림" pitchFamily="50" charset="-127"/>
                <a:cs typeface="+mn-cs"/>
              </a:rPr>
              <a:t>The ERC estimates reported in the paper can be biased upward</a:t>
            </a:r>
            <a:endParaRPr lang="en-US" altLang="ko-KR" sz="1800" dirty="0">
              <a:solidFill>
                <a:srgbClr val="000000"/>
              </a:solidFill>
              <a:latin typeface="Trebuchet MS" pitchFamily="34" charset="0"/>
              <a:ea typeface="굴림" pitchFamily="50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바닥글 개체 틀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altLang="ko-KR">
                <a:ea typeface="굴림" pitchFamily="34" charset="-127"/>
              </a:rPr>
              <a:t>Public Audit Oversight &amp; Reporting Credibility</a:t>
            </a:r>
          </a:p>
        </p:txBody>
      </p:sp>
      <p:sp>
        <p:nvSpPr>
          <p:cNvPr id="21506" name="슬라이드 번호 개체 틀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E3032D5-AF48-4557-8469-803EFC10CB6A}" type="slidenum">
              <a:rPr lang="en-US" altLang="ko-KR" smtClean="0">
                <a:ea typeface="굴림" pitchFamily="34" charset="-127"/>
              </a:rPr>
              <a:pPr/>
              <a:t>7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4" name="Text Box 333"/>
          <p:cNvSpPr txBox="1">
            <a:spLocks noChangeArrowheads="1"/>
          </p:cNvSpPr>
          <p:nvPr/>
        </p:nvSpPr>
        <p:spPr bwMode="auto">
          <a:xfrm>
            <a:off x="34925" y="-26988"/>
            <a:ext cx="7092950" cy="584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atinLnBrk="1">
              <a:defRPr/>
            </a:pPr>
            <a:r>
              <a:rPr lang="en-US" altLang="ko-K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굴림" pitchFamily="50" charset="-127"/>
                <a:cs typeface="+mn-cs"/>
              </a:rPr>
              <a:t>Comment #6 (Effect Persistence)</a:t>
            </a:r>
            <a:endParaRPr lang="en-US" altLang="ko-KR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굴림" pitchFamily="50" charset="-127"/>
              <a:cs typeface="+mn-cs"/>
            </a:endParaRPr>
          </a:p>
        </p:txBody>
      </p:sp>
      <p:pic>
        <p:nvPicPr>
          <p:cNvPr id="2150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692150"/>
            <a:ext cx="9104312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직사각형 5"/>
          <p:cNvSpPr>
            <a:spLocks noChangeArrowheads="1"/>
          </p:cNvSpPr>
          <p:nvPr/>
        </p:nvSpPr>
        <p:spPr bwMode="auto">
          <a:xfrm>
            <a:off x="684213" y="1044575"/>
            <a:ext cx="3671887" cy="4030663"/>
          </a:xfrm>
          <a:prstGeom prst="rect">
            <a:avLst/>
          </a:prstGeom>
          <a:solidFill>
            <a:srgbClr val="6666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latinLnBrk="1"/>
            <a:endParaRPr lang="ko-KR" altLang="en-US">
              <a:solidFill>
                <a:srgbClr val="666699"/>
              </a:solidFill>
            </a:endParaRPr>
          </a:p>
        </p:txBody>
      </p:sp>
      <p:sp>
        <p:nvSpPr>
          <p:cNvPr id="21510" name="직사각형 6"/>
          <p:cNvSpPr>
            <a:spLocks noChangeArrowheads="1"/>
          </p:cNvSpPr>
          <p:nvPr/>
        </p:nvSpPr>
        <p:spPr bwMode="auto">
          <a:xfrm>
            <a:off x="5651500" y="1044575"/>
            <a:ext cx="2160588" cy="4030663"/>
          </a:xfrm>
          <a:prstGeom prst="rect">
            <a:avLst/>
          </a:prstGeom>
          <a:solidFill>
            <a:srgbClr val="6666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latinLnBrk="1"/>
            <a:endParaRPr lang="ko-KR" altLang="en-US">
              <a:solidFill>
                <a:srgbClr val="666699"/>
              </a:solidFill>
            </a:endParaRPr>
          </a:p>
        </p:txBody>
      </p:sp>
      <p:sp>
        <p:nvSpPr>
          <p:cNvPr id="21511" name="TextBox 218"/>
          <p:cNvSpPr txBox="1">
            <a:spLocks noChangeArrowheads="1"/>
          </p:cNvSpPr>
          <p:nvPr/>
        </p:nvSpPr>
        <p:spPr bwMode="auto">
          <a:xfrm>
            <a:off x="107950" y="5908675"/>
            <a:ext cx="84248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latinLnBrk="1">
              <a:buFont typeface="Wingdings" pitchFamily="2" charset="2"/>
              <a:buChar char="v"/>
            </a:pPr>
            <a:r>
              <a:rPr lang="en-US" altLang="ko-KR" sz="2000">
                <a:latin typeface="Trebuchet MS" pitchFamily="34" charset="0"/>
              </a:rPr>
              <a:t>The DiD (2</a:t>
            </a:r>
            <a:r>
              <a:rPr lang="en-US" altLang="ko-KR" sz="2000" baseline="30000">
                <a:latin typeface="Trebuchet MS" pitchFamily="34" charset="0"/>
              </a:rPr>
              <a:t>nd</a:t>
            </a:r>
            <a:r>
              <a:rPr lang="en-US" altLang="ko-KR" sz="2000">
                <a:latin typeface="Trebuchet MS" pitchFamily="34" charset="0"/>
              </a:rPr>
              <a:t> regime) sample period: 2002.6 – 2006.5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바닥글 개체 틀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altLang="ko-KR">
                <a:solidFill>
                  <a:srgbClr val="FFFFFF"/>
                </a:solidFill>
                <a:ea typeface="굴림" pitchFamily="34" charset="-127"/>
              </a:rPr>
              <a:t>Public Audit Oversight &amp; Reporting Credibility</a:t>
            </a:r>
          </a:p>
        </p:txBody>
      </p:sp>
      <p:sp>
        <p:nvSpPr>
          <p:cNvPr id="22530" name="슬라이드 번호 개체 틀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F168714-AED1-44B2-ABD4-7227B453A74A}" type="slidenum">
              <a:rPr lang="en-US" altLang="ko-KR" smtClean="0">
                <a:solidFill>
                  <a:srgbClr val="FFFFFF"/>
                </a:solidFill>
                <a:ea typeface="굴림" pitchFamily="34" charset="-127"/>
              </a:rPr>
              <a:pPr/>
              <a:t>8</a:t>
            </a:fld>
            <a:endParaRPr lang="en-US" altLang="ko-KR" smtClean="0">
              <a:solidFill>
                <a:srgbClr val="FFFFFF"/>
              </a:solidFill>
              <a:ea typeface="굴림" pitchFamily="34" charset="-127"/>
            </a:endParaRPr>
          </a:p>
        </p:txBody>
      </p:sp>
      <p:sp>
        <p:nvSpPr>
          <p:cNvPr id="4" name="Text Box 333"/>
          <p:cNvSpPr txBox="1">
            <a:spLocks noChangeArrowheads="1"/>
          </p:cNvSpPr>
          <p:nvPr/>
        </p:nvSpPr>
        <p:spPr bwMode="auto">
          <a:xfrm>
            <a:off x="34925" y="-26988"/>
            <a:ext cx="7092950" cy="584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atinLnBrk="1">
              <a:defRPr/>
            </a:pPr>
            <a:r>
              <a:rPr lang="en-US" altLang="ko-KR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굴림" pitchFamily="50" charset="-127"/>
                <a:cs typeface="+mn-cs"/>
              </a:rPr>
              <a:t>Comment #6 (Effect Persistence)</a:t>
            </a:r>
            <a:endParaRPr lang="en-US" altLang="ko-KR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굴림" pitchFamily="50" charset="-127"/>
              <a:cs typeface="+mn-cs"/>
            </a:endParaRPr>
          </a:p>
        </p:txBody>
      </p:sp>
      <p:pic>
        <p:nvPicPr>
          <p:cNvPr id="2253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692150"/>
            <a:ext cx="9104312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직사각형 6"/>
          <p:cNvSpPr>
            <a:spLocks noChangeArrowheads="1"/>
          </p:cNvSpPr>
          <p:nvPr/>
        </p:nvSpPr>
        <p:spPr bwMode="auto">
          <a:xfrm>
            <a:off x="5651500" y="1044575"/>
            <a:ext cx="2160588" cy="4030663"/>
          </a:xfrm>
          <a:prstGeom prst="rect">
            <a:avLst/>
          </a:prstGeom>
          <a:solidFill>
            <a:srgbClr val="6666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latinLnBrk="1"/>
            <a:endParaRPr lang="ko-KR" altLang="en-US">
              <a:solidFill>
                <a:srgbClr val="666699"/>
              </a:solidFill>
            </a:endParaRPr>
          </a:p>
        </p:txBody>
      </p:sp>
      <p:sp>
        <p:nvSpPr>
          <p:cNvPr id="22534" name="TextBox 218"/>
          <p:cNvSpPr txBox="1">
            <a:spLocks noChangeArrowheads="1"/>
          </p:cNvSpPr>
          <p:nvPr/>
        </p:nvSpPr>
        <p:spPr bwMode="auto">
          <a:xfrm>
            <a:off x="107950" y="5908675"/>
            <a:ext cx="84248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latinLnBrk="1">
              <a:buFont typeface="Wingdings" pitchFamily="2" charset="2"/>
              <a:buChar char="v"/>
            </a:pP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The DiD (2</a:t>
            </a:r>
            <a:r>
              <a:rPr lang="en-US" altLang="ko-KR" sz="2000" baseline="30000">
                <a:solidFill>
                  <a:srgbClr val="000000"/>
                </a:solidFill>
                <a:latin typeface="Trebuchet MS" pitchFamily="34" charset="0"/>
              </a:rPr>
              <a:t>nd</a:t>
            </a: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 regime) sample period: 2002.6 – 2006.5</a:t>
            </a:r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2254250" y="1844675"/>
            <a:ext cx="2351088" cy="646113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latinLnBrk="1"/>
            <a:r>
              <a:rPr lang="en-US" altLang="ko-KR" sz="1800">
                <a:solidFill>
                  <a:schemeClr val="bg1"/>
                </a:solidFill>
              </a:rPr>
              <a:t>Non-Zero Difference</a:t>
            </a:r>
          </a:p>
          <a:p>
            <a:pPr algn="ctr" latinLnBrk="1"/>
            <a:r>
              <a:rPr lang="en-US" altLang="ko-KR" sz="1800">
                <a:solidFill>
                  <a:schemeClr val="bg1"/>
                </a:solidFill>
              </a:rPr>
              <a:t>But, this is OK</a:t>
            </a:r>
            <a:endParaRPr lang="ko-KR" altLang="en-US" sz="1800">
              <a:solidFill>
                <a:schemeClr val="bg1"/>
              </a:solidFill>
            </a:endParaRPr>
          </a:p>
        </p:txBody>
      </p:sp>
      <p:cxnSp>
        <p:nvCxnSpPr>
          <p:cNvPr id="22536" name="직선 화살표 연결선 9"/>
          <p:cNvCxnSpPr>
            <a:cxnSpLocks noChangeShapeType="1"/>
          </p:cNvCxnSpPr>
          <p:nvPr/>
        </p:nvCxnSpPr>
        <p:spPr bwMode="auto">
          <a:xfrm flipH="1">
            <a:off x="2411413" y="2490788"/>
            <a:ext cx="1019175" cy="1081087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바닥글 개체 틀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altLang="ko-KR">
                <a:solidFill>
                  <a:srgbClr val="FFFFFF"/>
                </a:solidFill>
                <a:ea typeface="굴림" pitchFamily="34" charset="-127"/>
              </a:rPr>
              <a:t>Public Audit Oversight &amp; Reporting Credibility</a:t>
            </a:r>
          </a:p>
        </p:txBody>
      </p:sp>
      <p:sp>
        <p:nvSpPr>
          <p:cNvPr id="23554" name="슬라이드 번호 개체 틀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E8ECE09-3B3F-4FED-A4ED-40C4F32257BA}" type="slidenum">
              <a:rPr lang="en-US" altLang="ko-KR" smtClean="0">
                <a:solidFill>
                  <a:srgbClr val="FFFFFF"/>
                </a:solidFill>
                <a:ea typeface="굴림" pitchFamily="34" charset="-127"/>
              </a:rPr>
              <a:pPr/>
              <a:t>9</a:t>
            </a:fld>
            <a:endParaRPr lang="en-US" altLang="ko-KR" smtClean="0">
              <a:solidFill>
                <a:srgbClr val="FFFFFF"/>
              </a:solidFill>
              <a:ea typeface="굴림" pitchFamily="34" charset="-127"/>
            </a:endParaRPr>
          </a:p>
        </p:txBody>
      </p:sp>
      <p:sp>
        <p:nvSpPr>
          <p:cNvPr id="4" name="Text Box 333"/>
          <p:cNvSpPr txBox="1">
            <a:spLocks noChangeArrowheads="1"/>
          </p:cNvSpPr>
          <p:nvPr/>
        </p:nvSpPr>
        <p:spPr bwMode="auto">
          <a:xfrm>
            <a:off x="34925" y="-26988"/>
            <a:ext cx="7092950" cy="584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atinLnBrk="1">
              <a:defRPr/>
            </a:pPr>
            <a:r>
              <a:rPr lang="en-US" altLang="ko-KR" sz="32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ea typeface="굴림" pitchFamily="50" charset="-127"/>
                <a:cs typeface="+mn-cs"/>
              </a:rPr>
              <a:t>Comment #6 (Effect Persistence)</a:t>
            </a:r>
            <a:endParaRPr lang="en-US" altLang="ko-KR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  <a:ea typeface="굴림" pitchFamily="50" charset="-127"/>
              <a:cs typeface="+mn-cs"/>
            </a:endParaRPr>
          </a:p>
        </p:txBody>
      </p:sp>
      <p:pic>
        <p:nvPicPr>
          <p:cNvPr id="2355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3" y="692150"/>
            <a:ext cx="9104312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TextBox 218"/>
          <p:cNvSpPr txBox="1">
            <a:spLocks noChangeArrowheads="1"/>
          </p:cNvSpPr>
          <p:nvPr/>
        </p:nvSpPr>
        <p:spPr bwMode="auto">
          <a:xfrm>
            <a:off x="107950" y="5908675"/>
            <a:ext cx="84248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latinLnBrk="1">
              <a:buFont typeface="Wingdings" pitchFamily="2" charset="2"/>
              <a:buChar char="v"/>
            </a:pPr>
            <a:r>
              <a:rPr lang="en-US" altLang="ko-KR" sz="2000">
                <a:solidFill>
                  <a:srgbClr val="000000"/>
                </a:solidFill>
                <a:latin typeface="Trebuchet MS" pitchFamily="34" charset="0"/>
              </a:rPr>
              <a:t>The results can be highly sensitive if include later years</a:t>
            </a:r>
          </a:p>
        </p:txBody>
      </p:sp>
      <p:sp>
        <p:nvSpPr>
          <p:cNvPr id="23558" name="TextBox 4"/>
          <p:cNvSpPr txBox="1">
            <a:spLocks noChangeArrowheads="1"/>
          </p:cNvSpPr>
          <p:nvPr/>
        </p:nvSpPr>
        <p:spPr bwMode="auto">
          <a:xfrm>
            <a:off x="6659563" y="1919288"/>
            <a:ext cx="1916112" cy="646112"/>
          </a:xfrm>
          <a:prstGeom prst="rect">
            <a:avLst/>
          </a:prstGeom>
          <a:solidFill>
            <a:srgbClr val="6666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latinLnBrk="1"/>
            <a:r>
              <a:rPr lang="en-US" altLang="ko-KR" sz="1800">
                <a:solidFill>
                  <a:schemeClr val="bg1"/>
                </a:solidFill>
              </a:rPr>
              <a:t>The Effect </a:t>
            </a:r>
          </a:p>
          <a:p>
            <a:pPr algn="ctr" latinLnBrk="1"/>
            <a:r>
              <a:rPr lang="en-US" altLang="ko-KR" sz="1800">
                <a:solidFill>
                  <a:schemeClr val="bg1"/>
                </a:solidFill>
              </a:rPr>
              <a:t>Does Not Persist</a:t>
            </a:r>
            <a:endParaRPr lang="ko-KR" altLang="en-US" sz="1800">
              <a:solidFill>
                <a:schemeClr val="bg1"/>
              </a:solidFill>
            </a:endParaRPr>
          </a:p>
        </p:txBody>
      </p:sp>
      <p:cxnSp>
        <p:nvCxnSpPr>
          <p:cNvPr id="23559" name="직선 화살표 연결선 7"/>
          <p:cNvCxnSpPr>
            <a:cxnSpLocks noChangeShapeType="1"/>
          </p:cNvCxnSpPr>
          <p:nvPr/>
        </p:nvCxnSpPr>
        <p:spPr bwMode="auto">
          <a:xfrm flipH="1">
            <a:off x="6600825" y="2565400"/>
            <a:ext cx="1017588" cy="107950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3560" name="직사각형 10"/>
          <p:cNvSpPr>
            <a:spLocks noChangeArrowheads="1"/>
          </p:cNvSpPr>
          <p:nvPr/>
        </p:nvSpPr>
        <p:spPr bwMode="auto">
          <a:xfrm>
            <a:off x="684213" y="1044575"/>
            <a:ext cx="3671887" cy="4030663"/>
          </a:xfrm>
          <a:prstGeom prst="rect">
            <a:avLst/>
          </a:prstGeom>
          <a:solidFill>
            <a:srgbClr val="66669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latinLnBrk="1"/>
            <a:endParaRPr lang="ko-KR" altLang="en-US">
              <a:solidFill>
                <a:srgbClr val="66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Times New Roman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굴림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19807</TotalTime>
  <Words>1128</Words>
  <Application>Microsoft Office PowerPoint</Application>
  <PresentationFormat>On-screen Show (4:3)</PresentationFormat>
  <Paragraphs>167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굴림</vt:lpstr>
      <vt:lpstr>Times New Roman</vt:lpstr>
      <vt:lpstr>Book Antiqua</vt:lpstr>
      <vt:lpstr>Georgia</vt:lpstr>
      <vt:lpstr>Trebuchet MS</vt:lpstr>
      <vt:lpstr>바탕</vt:lpstr>
      <vt:lpstr>Wingdings</vt:lpstr>
      <vt:lpstr>기본 디자인</vt:lpstr>
      <vt:lpstr>기본 디자인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KDI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KDI School</dc:creator>
  <cp:lastModifiedBy>Jeremy Miller</cp:lastModifiedBy>
  <cp:revision>2139</cp:revision>
  <cp:lastPrinted>2015-06-02T13:13:49Z</cp:lastPrinted>
  <dcterms:created xsi:type="dcterms:W3CDTF">2001-02-12T14:23:49Z</dcterms:created>
  <dcterms:modified xsi:type="dcterms:W3CDTF">2015-06-29T08:39:07Z</dcterms:modified>
</cp:coreProperties>
</file>