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99" r:id="rId2"/>
    <p:sldId id="367" r:id="rId3"/>
    <p:sldId id="368" r:id="rId4"/>
    <p:sldId id="359" r:id="rId5"/>
    <p:sldId id="373" r:id="rId6"/>
    <p:sldId id="374" r:id="rId7"/>
    <p:sldId id="372" r:id="rId8"/>
    <p:sldId id="371" r:id="rId9"/>
    <p:sldId id="370" r:id="rId10"/>
  </p:sldIdLst>
  <p:sldSz cx="9144000" cy="6858000" type="screen4x3"/>
  <p:notesSz cx="7086600" cy="9428163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0000"/>
    <a:srgbClr val="FFFFFF"/>
    <a:srgbClr val="FAE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1189" autoAdjust="0"/>
  </p:normalViewPr>
  <p:slideViewPr>
    <p:cSldViewPr>
      <p:cViewPr varScale="1">
        <p:scale>
          <a:sx n="92" d="100"/>
          <a:sy n="92" d="100"/>
        </p:scale>
        <p:origin x="1173" y="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 algn="l" defTabSz="943791" rtl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181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 algn="r" defTabSz="943791" rtl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56675"/>
            <a:ext cx="307181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 algn="l" defTabSz="943791" rtl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8956675"/>
            <a:ext cx="307181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 defTabSz="942975" rtl="0">
              <a:defRPr sz="1200"/>
            </a:lvl1pPr>
          </a:lstStyle>
          <a:p>
            <a:fld id="{98401832-30E9-4936-97E2-EB71926FA348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83029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 algn="l" defTabSz="943791" rtl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181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 algn="r" defTabSz="943791" rtl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6438"/>
            <a:ext cx="47148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78338"/>
            <a:ext cx="5197475" cy="424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6675"/>
            <a:ext cx="307181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 algn="l" defTabSz="943791" rtl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956675"/>
            <a:ext cx="307181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 defTabSz="942975" rtl="0">
              <a:defRPr sz="1200"/>
            </a:lvl1pPr>
          </a:lstStyle>
          <a:p>
            <a:fld id="{200F54A3-D0DC-4DC3-9C4F-D78D71664456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485277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27620-1DFF-4316-B002-F15B560154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73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A45BF-0714-4908-A5B0-4EFF87B659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17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78B13-0E79-44A5-BBA3-0B4E3F8EB7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265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FF650-961D-4922-8ECE-08EAAA9D88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110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93E0F-6ECB-4772-B44B-E451495833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26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55C3A-E991-477C-913A-E9799F60EF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32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75275-F60B-4B0D-B5EF-CC54C02CE2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42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68382-81D1-45C8-9EAE-D7B3B9F24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52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3BA0D-E9E9-4681-947C-64C1AF3BC3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397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FC4B6-982F-4F16-9D20-7B175D6F94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9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8FED1-BC84-4244-AB9C-985642ED91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86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38EB1-4960-4B80-AFEC-5535D981D7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87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10EB0-7D4F-4FB1-8F8E-78EF453260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97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/>
            </a:lvl1pPr>
          </a:lstStyle>
          <a:p>
            <a:fld id="{1F2696C9-FCC1-42CF-8D9D-FE6C474535C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  <p:sldLayoutId id="2147484047" r:id="rId12"/>
    <p:sldLayoutId id="214748404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8077200" cy="1752600"/>
          </a:xfrm>
        </p:spPr>
        <p:txBody>
          <a:bodyPr/>
          <a:lstStyle/>
          <a:p>
            <a:pPr algn="l" eaLnBrk="1" hangingPunct="1"/>
            <a:r>
              <a:rPr lang="en-US" sz="2800" i="1" cap="small" dirty="0" smtClean="0"/>
              <a:t>Comments on:</a:t>
            </a:r>
            <a:r>
              <a:rPr lang="en-US" sz="3600" i="1" cap="small" dirty="0" smtClean="0"/>
              <a:t/>
            </a:r>
            <a:br>
              <a:rPr lang="en-US" sz="3600" i="1" cap="small" dirty="0" smtClean="0"/>
            </a:br>
            <a:r>
              <a:rPr lang="en-US" sz="3600" dirty="0"/>
              <a:t>A Collaborative Model of the Corporation</a:t>
            </a:r>
            <a:r>
              <a:rPr lang="en-US" altLang="he-IL" sz="3600" dirty="0" smtClean="0"/>
              <a:t/>
            </a:r>
            <a:br>
              <a:rPr lang="en-US" altLang="he-IL" sz="3600" dirty="0" smtClean="0"/>
            </a:br>
            <a:endParaRPr lang="en-US" altLang="he-IL" sz="3600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3124200"/>
            <a:ext cx="8382000" cy="175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en-US" altLang="he-IL" sz="3000" dirty="0"/>
          </a:p>
          <a:p>
            <a:pPr algn="ctr" eaLnBrk="1" hangingPunct="1">
              <a:lnSpc>
                <a:spcPct val="90000"/>
              </a:lnSpc>
            </a:pPr>
            <a:r>
              <a:rPr lang="en-US" altLang="he-IL" sz="2400" dirty="0" smtClean="0"/>
              <a:t>Assaf Hamdani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he-IL" sz="2000" dirty="0" smtClean="0">
                <a:cs typeface="Times New Roman" panose="02020603050405020304" pitchFamily="18" charset="0"/>
              </a:rPr>
              <a:t>Tel Aviv University; ECGI</a:t>
            </a:r>
            <a:endParaRPr lang="en-US" altLang="he-IL" sz="2800" dirty="0" smtClean="0"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he-IL" sz="2400" dirty="0" smtClean="0"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he-IL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Investors Activism and Engagement; December 2017</a:t>
            </a:r>
            <a:endParaRPr lang="en-US" altLang="he-IL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7543800" cy="1295400"/>
          </a:xfrm>
        </p:spPr>
        <p:txBody>
          <a:bodyPr/>
          <a:lstStyle/>
          <a:p>
            <a:r>
              <a:rPr lang="en-US" altLang="he-IL" dirty="0" smtClean="0"/>
              <a:t>Overview</a:t>
            </a:r>
            <a:endParaRPr lang="he-IL" altLang="he-IL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627188"/>
            <a:ext cx="82296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Old Theory: Agency Costs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Allocation of power btw managers and shareholders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New Reality/Theory: Collaboration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Positive account (engagement/”friendly” activism)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Collaboration enhances firm value 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altLang="he-IL" sz="17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Complementary information sharing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Structuring cooperation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Implications for corporate </a:t>
            </a:r>
            <a:r>
              <a:rPr lang="en-US" altLang="he-IL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law</a:t>
            </a:r>
          </a:p>
          <a:p>
            <a:pPr marL="344487" lvl="1" indent="0">
              <a:buNone/>
              <a:defRPr/>
            </a:pPr>
            <a:endParaRPr lang="en-US" altLang="he-IL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4487" lvl="1" indent="0" algn="ctr">
              <a:buNone/>
              <a:defRPr/>
            </a:pPr>
            <a:r>
              <a:rPr lang="en-US" altLang="he-IL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Power Tied to Informational Input</a:t>
            </a:r>
            <a:endParaRPr lang="en-US" altLang="he-IL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3AE7D7E-D8BD-4E33-A58D-B4A6F5C36524}" type="slidenum">
              <a:rPr lang="en-US" altLang="en-US" sz="1000">
                <a:solidFill>
                  <a:srgbClr val="1C1C1C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82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7543800" cy="1295400"/>
          </a:xfrm>
        </p:spPr>
        <p:txBody>
          <a:bodyPr/>
          <a:lstStyle/>
          <a:p>
            <a:r>
              <a:rPr lang="en-US" altLang="he-IL" dirty="0" smtClean="0"/>
              <a:t>Comments: Overview</a:t>
            </a:r>
            <a:endParaRPr lang="he-IL" altLang="he-IL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627188"/>
            <a:ext cx="82296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Positive Account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No more war?/Value of information/Different institutions?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Normative Account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Marginal contribution criterion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Agency costs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Value of collaboration and allocation of power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3AE7D7E-D8BD-4E33-A58D-B4A6F5C36524}" type="slidenum">
              <a:rPr lang="en-US" altLang="en-US" sz="1000">
                <a:solidFill>
                  <a:srgbClr val="1C1C1C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7543800" cy="1295400"/>
          </a:xfrm>
        </p:spPr>
        <p:txBody>
          <a:bodyPr/>
          <a:lstStyle/>
          <a:p>
            <a:r>
              <a:rPr lang="en-US" altLang="he-IL" dirty="0" smtClean="0"/>
              <a:t>End of Confrontations?</a:t>
            </a:r>
            <a:endParaRPr lang="he-IL" altLang="he-IL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627188"/>
            <a:ext cx="82296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Note: proxy fights are less common, but remain pretty aggressive</a:t>
            </a:r>
            <a:endParaRPr lang="en-US" altLang="he-IL" sz="24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0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800" dirty="0" smtClean="0">
              <a:latin typeface="Calibri" panose="020F0502020204030204" pitchFamily="34" charset="0"/>
            </a:endParaRPr>
          </a:p>
          <a:p>
            <a:pPr marL="344487" lvl="1" indent="0">
              <a:buNone/>
              <a:defRPr/>
            </a:pPr>
            <a:endParaRPr lang="en-US" sz="2000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3AE7D7E-D8BD-4E33-A58D-B4A6F5C36524}" type="slidenum">
              <a:rPr lang="en-US" altLang="en-US" sz="1000">
                <a:solidFill>
                  <a:srgbClr val="1C1C1C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74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7543800" cy="1295400"/>
          </a:xfrm>
        </p:spPr>
        <p:txBody>
          <a:bodyPr/>
          <a:lstStyle/>
          <a:p>
            <a:r>
              <a:rPr lang="en-US" altLang="he-IL" dirty="0" smtClean="0"/>
              <a:t>End of Confrontations?</a:t>
            </a:r>
            <a:endParaRPr lang="he-IL" altLang="he-IL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627188"/>
            <a:ext cx="82296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Note</a:t>
            </a:r>
            <a:r>
              <a:rPr lang="en-US" altLang="he-IL" sz="2400" dirty="0">
                <a:solidFill>
                  <a:schemeClr val="accent5"/>
                </a:solidFill>
                <a:latin typeface="Calibri" panose="020F0502020204030204" pitchFamily="34" charset="0"/>
              </a:rPr>
              <a:t>: </a:t>
            </a:r>
            <a:r>
              <a:rPr lang="en-US" altLang="he-IL" sz="2400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proxy </a:t>
            </a:r>
            <a:r>
              <a:rPr lang="en-US" altLang="he-IL" sz="2400" dirty="0">
                <a:solidFill>
                  <a:schemeClr val="accent5"/>
                </a:solidFill>
                <a:latin typeface="Calibri" panose="020F0502020204030204" pitchFamily="34" charset="0"/>
              </a:rPr>
              <a:t>fights are less common, but remain pretty aggressive</a:t>
            </a:r>
          </a:p>
          <a:p>
            <a:pPr marL="0" indent="0">
              <a:buNone/>
              <a:defRPr/>
            </a:pPr>
            <a:endParaRPr lang="en-US" altLang="he-IL" sz="20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No point in fighting 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Shareholders will get their way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CEOs v. Boards</a:t>
            </a:r>
          </a:p>
          <a:p>
            <a:pPr marL="693737" lvl="2" indent="0">
              <a:buNone/>
              <a:defRPr/>
            </a:pPr>
            <a:endParaRPr lang="en-US" altLang="he-IL" sz="17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Suggestion: refocus article?  Later….</a:t>
            </a: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800" dirty="0" smtClean="0">
              <a:latin typeface="Calibri" panose="020F0502020204030204" pitchFamily="34" charset="0"/>
            </a:endParaRPr>
          </a:p>
          <a:p>
            <a:pPr marL="344487" lvl="1" indent="0">
              <a:buNone/>
              <a:defRPr/>
            </a:pPr>
            <a:endParaRPr lang="en-US" sz="2000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3AE7D7E-D8BD-4E33-A58D-B4A6F5C36524}" type="slidenum">
              <a:rPr lang="en-US" altLang="en-US" sz="1000">
                <a:solidFill>
                  <a:srgbClr val="1C1C1C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4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7543800" cy="1295400"/>
          </a:xfrm>
        </p:spPr>
        <p:txBody>
          <a:bodyPr/>
          <a:lstStyle/>
          <a:p>
            <a:r>
              <a:rPr lang="en-US" altLang="he-IL" dirty="0" smtClean="0"/>
              <a:t>Value of Information Sharing</a:t>
            </a:r>
            <a:endParaRPr lang="he-IL" altLang="he-IL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627188"/>
            <a:ext cx="8229600" cy="4411662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“New Economy” Firms – Greater Role for Information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Facebook/Alphabet/Snap/Etc.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Hedge funds v. Mutual funds and other institutional investors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Partial information/Asymmetric beliefs/Vision?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800" dirty="0" smtClean="0">
              <a:latin typeface="Calibri" panose="020F0502020204030204" pitchFamily="34" charset="0"/>
            </a:endParaRPr>
          </a:p>
          <a:p>
            <a:pPr marL="344487" lvl="1" indent="0">
              <a:buNone/>
              <a:defRPr/>
            </a:pPr>
            <a:endParaRPr lang="en-US" sz="2000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3AE7D7E-D8BD-4E33-A58D-B4A6F5C36524}" type="slidenum">
              <a:rPr lang="en-US" altLang="en-US" sz="1000">
                <a:solidFill>
                  <a:srgbClr val="1C1C1C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16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7543800" cy="1295400"/>
          </a:xfrm>
        </p:spPr>
        <p:txBody>
          <a:bodyPr/>
          <a:lstStyle/>
          <a:p>
            <a:r>
              <a:rPr lang="en-US" altLang="he-IL" dirty="0" smtClean="0"/>
              <a:t>Structuring Collaboration</a:t>
            </a:r>
            <a:endParaRPr lang="he-IL" altLang="he-IL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627188"/>
            <a:ext cx="73152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The Marginal Contribution Criterion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 “a party’s </a:t>
            </a:r>
            <a:r>
              <a:rPr lang="en-US" altLang="he-IL" sz="2000" dirty="0">
                <a:latin typeface="Calibri" panose="020F0502020204030204" pitchFamily="34" charset="0"/>
              </a:rPr>
              <a:t>say over collaboration game should be determined according to the marginal contribution of that party’s informational </a:t>
            </a:r>
            <a:r>
              <a:rPr lang="en-US" altLang="he-IL" sz="2000" dirty="0" smtClean="0">
                <a:latin typeface="Calibri" panose="020F0502020204030204" pitchFamily="34" charset="0"/>
              </a:rPr>
              <a:t>inputs”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In Practice: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Normally, the board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Unless company is underperforming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How to allocate decision-making power?</a:t>
            </a:r>
          </a:p>
          <a:p>
            <a:pPr marL="344487" lvl="1" indent="0">
              <a:buNone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800" dirty="0" smtClean="0">
              <a:latin typeface="Calibri" panose="020F0502020204030204" pitchFamily="34" charset="0"/>
            </a:endParaRPr>
          </a:p>
          <a:p>
            <a:pPr marL="344487" lvl="1" indent="0">
              <a:buNone/>
              <a:defRPr/>
            </a:pPr>
            <a:endParaRPr lang="en-US" sz="2000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3AE7D7E-D8BD-4E33-A58D-B4A6F5C36524}" type="slidenum">
              <a:rPr lang="en-US" altLang="en-US" sz="1000">
                <a:solidFill>
                  <a:srgbClr val="1C1C1C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46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7543800" cy="1295400"/>
          </a:xfrm>
        </p:spPr>
        <p:txBody>
          <a:bodyPr/>
          <a:lstStyle/>
          <a:p>
            <a:r>
              <a:rPr lang="en-US" altLang="he-IL" dirty="0" smtClean="0"/>
              <a:t>Legal Implications</a:t>
            </a:r>
            <a:endParaRPr lang="he-IL" altLang="he-IL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627188"/>
            <a:ext cx="8229600" cy="4411662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Rules of the game: bilateral action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Charter (not bylaw)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But IPO stage imperfect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Why not shareholder power?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If board input is valuable, shareholders would presumably vote with board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“Speculative investor interventions” v. board entrenchment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Back to (more) agency costs?</a:t>
            </a:r>
          </a:p>
          <a:p>
            <a:pPr marL="344487" lvl="1" indent="0">
              <a:buNone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Does It Matter?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800" dirty="0" smtClean="0">
              <a:latin typeface="Calibri" panose="020F0502020204030204" pitchFamily="34" charset="0"/>
            </a:endParaRPr>
          </a:p>
          <a:p>
            <a:pPr marL="344487" lvl="1" indent="0">
              <a:buNone/>
              <a:defRPr/>
            </a:pPr>
            <a:endParaRPr lang="en-US" sz="2000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3AE7D7E-D8BD-4E33-A58D-B4A6F5C36524}" type="slidenum">
              <a:rPr lang="en-US" altLang="en-US" sz="1000">
                <a:solidFill>
                  <a:srgbClr val="1C1C1C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7543800" cy="1295400"/>
          </a:xfrm>
        </p:spPr>
        <p:txBody>
          <a:bodyPr/>
          <a:lstStyle/>
          <a:p>
            <a:r>
              <a:rPr lang="en-US" altLang="he-IL" sz="3600" dirty="0" smtClean="0"/>
              <a:t>Collaborative Model of Corporate Law</a:t>
            </a:r>
            <a:endParaRPr lang="he-IL" altLang="he-IL" sz="3600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627188"/>
            <a:ext cx="82296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Reallocation of </a:t>
            </a:r>
            <a:r>
              <a:rPr lang="en-US" altLang="he-IL" sz="2400" dirty="0" smtClean="0">
                <a:latin typeface="Calibri" panose="020F0502020204030204" pitchFamily="34" charset="0"/>
              </a:rPr>
              <a:t>board/shareholder power ?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Redesigning boards?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Boards. V. CEOs</a:t>
            </a:r>
            <a:endParaRPr lang="en-US" altLang="he-IL" sz="20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he-IL" sz="2400" dirty="0" smtClean="0">
                <a:latin typeface="Calibri" panose="020F0502020204030204" pitchFamily="34" charset="0"/>
              </a:rPr>
              <a:t>Mechanisms to facilitate collaboration given allocation of power: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Legal treatment of activist settlements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Constituency directors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he-IL" sz="2000" dirty="0" smtClean="0">
                <a:latin typeface="Calibri" panose="020F0502020204030204" pitchFamily="34" charset="0"/>
              </a:rPr>
              <a:t>Etc</a:t>
            </a:r>
            <a:r>
              <a:rPr lang="en-US" altLang="he-IL" sz="2000" dirty="0" smtClean="0">
                <a:latin typeface="Calibri" panose="020F0502020204030204" pitchFamily="34" charset="0"/>
              </a:rPr>
              <a:t>….</a:t>
            </a:r>
          </a:p>
          <a:p>
            <a:pPr marL="0" indent="0">
              <a:buNone/>
              <a:defRPr/>
            </a:pPr>
            <a:endParaRPr lang="en-US" altLang="he-IL" sz="24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altLang="he-I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altLang="he-IL" sz="2800" dirty="0" smtClean="0">
              <a:latin typeface="Calibri" panose="020F0502020204030204" pitchFamily="34" charset="0"/>
            </a:endParaRPr>
          </a:p>
          <a:p>
            <a:pPr marL="344487" lvl="1" indent="0">
              <a:buNone/>
              <a:defRPr/>
            </a:pPr>
            <a:endParaRPr lang="en-US" sz="2000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3AE7D7E-D8BD-4E33-A58D-B4A6F5C36524}" type="slidenum">
              <a:rPr lang="en-US" altLang="en-US" sz="1000">
                <a:solidFill>
                  <a:srgbClr val="1C1C1C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6">
      <a:dk1>
        <a:srgbClr val="1C1C1C"/>
      </a:dk1>
      <a:lt1>
        <a:srgbClr val="F6DACE"/>
      </a:lt1>
      <a:dk2>
        <a:srgbClr val="000066"/>
      </a:dk2>
      <a:lt2>
        <a:srgbClr val="DDDDDD"/>
      </a:lt2>
      <a:accent1>
        <a:srgbClr val="005250"/>
      </a:accent1>
      <a:accent2>
        <a:srgbClr val="669900"/>
      </a:accent2>
      <a:accent3>
        <a:srgbClr val="FAEAE3"/>
      </a:accent3>
      <a:accent4>
        <a:srgbClr val="161616"/>
      </a:accent4>
      <a:accent5>
        <a:srgbClr val="AAB3B3"/>
      </a:accent5>
      <a:accent6>
        <a:srgbClr val="5C8A00"/>
      </a:accent6>
      <a:hlink>
        <a:srgbClr val="D8D8EC"/>
      </a:hlink>
      <a:folHlink>
        <a:srgbClr val="B2B2B2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1">
        <a:dk1>
          <a:srgbClr val="000000"/>
        </a:dk1>
        <a:lt1>
          <a:srgbClr val="5B92C9"/>
        </a:lt1>
        <a:dk2>
          <a:srgbClr val="00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B5C7E1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2">
        <a:dk1>
          <a:srgbClr val="000000"/>
        </a:dk1>
        <a:lt1>
          <a:srgbClr val="FF9D61"/>
        </a:lt1>
        <a:dk2>
          <a:srgbClr val="00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CCB7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3">
        <a:dk1>
          <a:srgbClr val="1C1C1C"/>
        </a:dk1>
        <a:lt1>
          <a:srgbClr val="EFD3C3"/>
        </a:lt1>
        <a:dk2>
          <a:srgbClr val="000066"/>
        </a:dk2>
        <a:lt2>
          <a:srgbClr val="808080"/>
        </a:lt2>
        <a:accent1>
          <a:srgbClr val="CCCC00"/>
        </a:accent1>
        <a:accent2>
          <a:srgbClr val="486D6C"/>
        </a:accent2>
        <a:accent3>
          <a:srgbClr val="F6E6DE"/>
        </a:accent3>
        <a:accent4>
          <a:srgbClr val="161616"/>
        </a:accent4>
        <a:accent5>
          <a:srgbClr val="E2E2AA"/>
        </a:accent5>
        <a:accent6>
          <a:srgbClr val="406261"/>
        </a:accent6>
        <a:hlink>
          <a:srgbClr val="D8D8E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4">
        <a:dk1>
          <a:srgbClr val="1C1C1C"/>
        </a:dk1>
        <a:lt1>
          <a:srgbClr val="F6DACE"/>
        </a:lt1>
        <a:dk2>
          <a:srgbClr val="000066"/>
        </a:dk2>
        <a:lt2>
          <a:srgbClr val="808080"/>
        </a:lt2>
        <a:accent1>
          <a:srgbClr val="CCCC00"/>
        </a:accent1>
        <a:accent2>
          <a:srgbClr val="486D6C"/>
        </a:accent2>
        <a:accent3>
          <a:srgbClr val="FAEAE3"/>
        </a:accent3>
        <a:accent4>
          <a:srgbClr val="161616"/>
        </a:accent4>
        <a:accent5>
          <a:srgbClr val="E2E2AA"/>
        </a:accent5>
        <a:accent6>
          <a:srgbClr val="406261"/>
        </a:accent6>
        <a:hlink>
          <a:srgbClr val="D8D8E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5">
        <a:dk1>
          <a:srgbClr val="1C1C1C"/>
        </a:dk1>
        <a:lt1>
          <a:srgbClr val="F6DACE"/>
        </a:lt1>
        <a:dk2>
          <a:srgbClr val="000066"/>
        </a:dk2>
        <a:lt2>
          <a:srgbClr val="DDDDDD"/>
        </a:lt2>
        <a:accent1>
          <a:srgbClr val="669900"/>
        </a:accent1>
        <a:accent2>
          <a:srgbClr val="486D6C"/>
        </a:accent2>
        <a:accent3>
          <a:srgbClr val="FAEAE3"/>
        </a:accent3>
        <a:accent4>
          <a:srgbClr val="161616"/>
        </a:accent4>
        <a:accent5>
          <a:srgbClr val="B8CAAA"/>
        </a:accent5>
        <a:accent6>
          <a:srgbClr val="406261"/>
        </a:accent6>
        <a:hlink>
          <a:srgbClr val="D8D8E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6">
        <a:dk1>
          <a:srgbClr val="1C1C1C"/>
        </a:dk1>
        <a:lt1>
          <a:srgbClr val="F6DACE"/>
        </a:lt1>
        <a:dk2>
          <a:srgbClr val="000066"/>
        </a:dk2>
        <a:lt2>
          <a:srgbClr val="DDDDDD"/>
        </a:lt2>
        <a:accent1>
          <a:srgbClr val="005250"/>
        </a:accent1>
        <a:accent2>
          <a:srgbClr val="669900"/>
        </a:accent2>
        <a:accent3>
          <a:srgbClr val="FAEAE3"/>
        </a:accent3>
        <a:accent4>
          <a:srgbClr val="161616"/>
        </a:accent4>
        <a:accent5>
          <a:srgbClr val="AAB3B3"/>
        </a:accent5>
        <a:accent6>
          <a:srgbClr val="5C8A00"/>
        </a:accent6>
        <a:hlink>
          <a:srgbClr val="D8D8E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PayDistribution_Feb2007</Template>
  <TotalTime>7382</TotalTime>
  <Words>317</Words>
  <Application>Microsoft Office PowerPoint</Application>
  <PresentationFormat>On-screen Show (4:3)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Network</vt:lpstr>
      <vt:lpstr>Comments on: A Collaborative Model of the Corporation </vt:lpstr>
      <vt:lpstr>Overview</vt:lpstr>
      <vt:lpstr>Comments: Overview</vt:lpstr>
      <vt:lpstr>End of Confrontations?</vt:lpstr>
      <vt:lpstr>End of Confrontations?</vt:lpstr>
      <vt:lpstr>Value of Information Sharing</vt:lpstr>
      <vt:lpstr>Structuring Collaboration</vt:lpstr>
      <vt:lpstr>Legal Implications</vt:lpstr>
      <vt:lpstr>Collaborative Model of Corporate Law</vt:lpstr>
    </vt:vector>
  </TitlesOfParts>
  <Company>nodocument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Mahoney</dc:creator>
  <cp:lastModifiedBy>Assaf Hamdani</cp:lastModifiedBy>
  <cp:revision>662</cp:revision>
  <dcterms:created xsi:type="dcterms:W3CDTF">2006-11-13T01:07:01Z</dcterms:created>
  <dcterms:modified xsi:type="dcterms:W3CDTF">2017-12-10T09:25:16Z</dcterms:modified>
</cp:coreProperties>
</file>