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88" r:id="rId7"/>
    <p:sldId id="262" r:id="rId8"/>
    <p:sldId id="263" r:id="rId9"/>
    <p:sldId id="286" r:id="rId10"/>
    <p:sldId id="287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64" r:id="rId20"/>
    <p:sldId id="297" r:id="rId21"/>
    <p:sldId id="298" r:id="rId22"/>
    <p:sldId id="299" r:id="rId23"/>
    <p:sldId id="300" r:id="rId24"/>
    <p:sldId id="301" r:id="rId25"/>
    <p:sldId id="302" r:id="rId26"/>
  </p:sldIdLst>
  <p:sldSz cx="9144000" cy="6858000" type="screen4x3"/>
  <p:notesSz cx="6858000" cy="9144000"/>
  <p:embeddedFontLst>
    <p:embeddedFont>
      <p:font typeface="Wingdings 2" pitchFamily="18" charset="2"/>
      <p:regular r:id="rId29"/>
    </p:embeddedFont>
    <p:embeddedFont>
      <p:font typeface="Calibri" pitchFamily="34" charset="0"/>
      <p:regular r:id="rId30"/>
      <p:bold r:id="rId31"/>
      <p:italic r:id="rId32"/>
      <p:boldItalic r:id="rId33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9634" autoAdjust="0"/>
    <p:restoredTop sz="94660"/>
  </p:normalViewPr>
  <p:slideViewPr>
    <p:cSldViewPr>
      <p:cViewPr>
        <p:scale>
          <a:sx n="60" d="100"/>
          <a:sy n="60" d="100"/>
        </p:scale>
        <p:origin x="-102" y="-1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66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2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0756E-6360-4E05-BA95-808A916AA636}" type="datetimeFigureOut">
              <a:rPr lang="de-DE" smtClean="0"/>
              <a:t>02.07.2012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289D0-6E99-4EEE-A990-798EB55E15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015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9E386-A662-4034-B598-298C67C7E2C1}" type="datetimeFigureOut">
              <a:rPr lang="de-DE" smtClean="0"/>
              <a:t>02.07.2012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0EAF5-4594-49BA-909B-6F196D799C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509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85800" y="2530479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2800" cap="sm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6867525" y="65008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‹Nr.›</a:t>
            </a:fld>
            <a:r>
              <a:rPr lang="de-DE" dirty="0" smtClean="0"/>
              <a:t> von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561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buFont typeface="Arial" pitchFamily="34" charset="0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2925" indent="-276225">
              <a:buFont typeface="Symbol" pitchFamily="18" charset="2"/>
              <a:buChar char="-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9625" indent="-266700">
              <a:buFont typeface="Wingdings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76325" indent="-266700">
              <a:buFont typeface="Arial" pitchFamily="34" charset="0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343025" indent="-266700">
              <a:buFont typeface="Symbol" pitchFamily="18" charset="2"/>
              <a:buChar char="-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619250" indent="-276225">
              <a:buFont typeface="Wingdings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879600" indent="-266700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2159000" indent="-279400">
              <a:buFont typeface="Symbol" pitchFamily="18" charset="2"/>
              <a:buChar char="-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7"/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>
              <a:defRPr sz="1400" b="0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6867525" y="65008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‹Nr.›</a:t>
            </a:fld>
            <a:r>
              <a:rPr lang="de-DE" dirty="0" smtClean="0"/>
              <a:t> von </a:t>
            </a:r>
            <a:endParaRPr lang="de-DE" dirty="0"/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435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-266700">
              <a:buFont typeface="+mj-lt"/>
              <a:buAutoNum type="romanUcPeriod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38163" indent="-271463">
              <a:buFont typeface="+mj-lt"/>
              <a:buAutoNum type="arabicPeriod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12800" indent="-279400" defTabSz="812800">
              <a:buFont typeface="+mj-lt"/>
              <a:buAutoNum type="arabicParenBoth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79500" indent="-266700" defTabSz="812800">
              <a:buFont typeface="+mj-lt"/>
              <a:buAutoNum type="alphaLcPeriod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346200" indent="-266700" defTabSz="812800">
              <a:buFont typeface="+mj-lt"/>
              <a:buAutoNum type="alphaLcParenR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612900" indent="-269875" defTabSz="812800">
              <a:buFont typeface="+mj-lt"/>
              <a:buAutoNum type="romanLcPeriod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879600" indent="-266700">
              <a:buFont typeface="Arial" pitchFamily="34" charset="0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2151063" indent="-271463">
              <a:buFont typeface="Symbol" pitchFamily="18" charset="2"/>
              <a:buChar char="-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2420938" indent="-269875">
              <a:buFont typeface="Arial" pitchFamily="34" charset="0"/>
              <a:buChar char="•"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sz="1300" dirty="0" smtClean="0"/>
              <a:t>Neunte Ebene</a:t>
            </a:r>
          </a:p>
          <a:p>
            <a:pPr lvl="8"/>
            <a:endParaRPr lang="de-DE" dirty="0" smtClean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>
              <a:defRPr sz="1400" b="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6867525" y="65008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‹Nr.›</a:t>
            </a:fld>
            <a:r>
              <a:rPr lang="de-DE" dirty="0" smtClean="0"/>
              <a:t> von </a:t>
            </a:r>
            <a:endParaRPr lang="de-DE" dirty="0"/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81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43000"/>
          </a:xfrm>
          <a:prstGeom prst="rect">
            <a:avLst/>
          </a:prstGeom>
        </p:spPr>
      </p:pic>
      <p:cxnSp>
        <p:nvCxnSpPr>
          <p:cNvPr id="10" name="Gerade Verbindung 9"/>
          <p:cNvCxnSpPr/>
          <p:nvPr userDrawn="1"/>
        </p:nvCxnSpPr>
        <p:spPr>
          <a:xfrm flipV="1">
            <a:off x="1000125" y="714375"/>
            <a:ext cx="36433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 userDrawn="1"/>
        </p:nvSpPr>
        <p:spPr>
          <a:xfrm>
            <a:off x="6660232" y="919024"/>
            <a:ext cx="253787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800" cap="sm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Prof. Dr. Hanno Merkt, LL.M. (Univ. </a:t>
            </a:r>
            <a:r>
              <a:rPr lang="de-DE" sz="800" cap="sm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sz="800" cap="sm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Chicago)</a:t>
            </a:r>
            <a:endParaRPr lang="de-DE" sz="800" cap="sm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Grafik 11" descr="Bottom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144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67525" y="6500813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FD54B7-4A09-4A0B-B062-8D78E1BBD3F7}" type="slidenum">
              <a:rPr lang="de-DE"/>
              <a:pPr>
                <a:defRPr/>
              </a:pPr>
              <a:t>‹Nr.›</a:t>
            </a:fld>
            <a:r>
              <a:rPr lang="de-DE" dirty="0"/>
              <a:t> von 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1000695" y="294501"/>
            <a:ext cx="3643313" cy="46166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de-DE" sz="1000" b="1" cap="sm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Asia</a:t>
            </a:r>
            <a:r>
              <a:rPr lang="de-DE" sz="1000" b="1" cap="small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EU Corporate </a:t>
            </a:r>
            <a:r>
              <a:rPr lang="de-DE" sz="1000" b="1" cap="small" baseline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Governance</a:t>
            </a:r>
            <a:r>
              <a:rPr lang="de-DE" sz="1000" b="1" cap="small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000" b="1" cap="small" baseline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Dialogue</a:t>
            </a:r>
            <a:endParaRPr lang="de-DE" sz="1000" b="1" cap="small" baseline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de-DE" sz="1000" b="1" cap="small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Tokyo, </a:t>
            </a:r>
            <a:r>
              <a:rPr lang="de-DE" sz="1000" b="1" cap="small" baseline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de-DE" sz="1000" b="1" cap="small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1000" b="1" cap="small" baseline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July</a:t>
            </a:r>
            <a:r>
              <a:rPr lang="de-DE" sz="1000" b="1" cap="small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6, 2012 </a:t>
            </a:r>
            <a:r>
              <a:rPr lang="de-DE" sz="1000" b="1" cap="sm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1000" b="1" cap="sm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de-DE" sz="1000" b="1" cap="sm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03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Font typeface="Arial" pitchFamily="34" charset="0"/>
        <a:buChar char="ﺣ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1pPr>
      <a:lvl2pPr marL="542925" indent="-276225" algn="l" defTabSz="914400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2pPr>
      <a:lvl3pPr marL="809625" indent="-266700" algn="l" defTabSz="914400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3pPr>
      <a:lvl4pPr marL="1076325" indent="-266700" algn="l" defTabSz="914400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4pPr>
      <a:lvl5pPr marL="1343025" indent="-266700" algn="l" defTabSz="914400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5pPr>
      <a:lvl6pPr marL="1619250" indent="-276225" algn="l" defTabSz="914400" rtl="0" eaLnBrk="1" latinLnBrk="0" hangingPunct="1">
        <a:spcBef>
          <a:spcPct val="20000"/>
        </a:spcBef>
        <a:buFont typeface="Wingdings 2" pitchFamily="18" charset="2"/>
        <a:buChar char="O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685800" y="2530479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200" b="1" cap="sm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de-DE" sz="3600" dirty="0" smtClean="0"/>
              <a:t>EU </a:t>
            </a:r>
            <a:r>
              <a:rPr lang="de-DE" sz="3600" dirty="0" err="1" smtClean="0"/>
              <a:t>Harmonization</a:t>
            </a:r>
            <a:r>
              <a:rPr lang="de-DE" sz="3600" dirty="0" smtClean="0"/>
              <a:t> </a:t>
            </a:r>
            <a:r>
              <a:rPr lang="de-DE" sz="3600" dirty="0" err="1" smtClean="0"/>
              <a:t>of</a:t>
            </a:r>
            <a:r>
              <a:rPr lang="de-DE" sz="3600" dirty="0" smtClean="0"/>
              <a:t> Corporate </a:t>
            </a:r>
            <a:r>
              <a:rPr lang="de-DE" sz="3600" dirty="0" err="1" smtClean="0"/>
              <a:t>Governance</a:t>
            </a:r>
            <a:r>
              <a:rPr lang="de-DE" sz="3600" dirty="0" smtClean="0"/>
              <a:t>:</a:t>
            </a:r>
            <a:br>
              <a:rPr lang="de-DE" sz="3600" dirty="0" smtClean="0"/>
            </a:b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err="1" smtClean="0"/>
              <a:t>What</a:t>
            </a:r>
            <a:r>
              <a:rPr lang="de-DE" sz="3600" dirty="0" smtClean="0"/>
              <a:t> </a:t>
            </a:r>
            <a:r>
              <a:rPr lang="de-DE" sz="3600" dirty="0" err="1" smtClean="0"/>
              <a:t>has</a:t>
            </a:r>
            <a:r>
              <a:rPr lang="de-DE" sz="3600" dirty="0" smtClean="0"/>
              <a:t> </a:t>
            </a:r>
            <a:r>
              <a:rPr lang="de-DE" sz="3600" dirty="0" err="1" smtClean="0"/>
              <a:t>it</a:t>
            </a:r>
            <a:r>
              <a:rPr lang="de-DE" sz="3600" dirty="0" smtClean="0"/>
              <a:t> </a:t>
            </a:r>
            <a:r>
              <a:rPr lang="de-DE" sz="3600" dirty="0" err="1" smtClean="0"/>
              <a:t>Achieved</a:t>
            </a:r>
            <a:r>
              <a:rPr lang="de-DE" sz="3600" dirty="0" smtClean="0"/>
              <a:t>?</a:t>
            </a:r>
            <a:endParaRPr lang="de-DE" sz="3600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3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10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AutoNum type="arabicPeriod"/>
            </a:pP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Management and Directors (3)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 2010-11 EU considers: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diversity on the board (gender, profession, nationality)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limitation of the number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of mandates of non-executive directors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board duty to approve and take responsibility for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company’s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‘risk appetite’ 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68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11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 Executive Compensation</a:t>
            </a: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 (1)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EU repeatedly recommends Member States to balance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mismatch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between performance and executive directors’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remuneration (2004, 2005, 2009) by requiring: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ea typeface="Calibri"/>
                <a:cs typeface="Arial" pitchFamily="34" charset="0"/>
              </a:rPr>
              <a:t>disclosure of remuneration </a:t>
            </a:r>
            <a:r>
              <a:rPr lang="en-US" sz="2000" b="1" dirty="0">
                <a:latin typeface="Arial" pitchFamily="34" charset="0"/>
                <a:ea typeface="Calibri"/>
                <a:cs typeface="Arial" pitchFamily="34" charset="0"/>
              </a:rPr>
              <a:t>policy and the individual </a:t>
            </a:r>
            <a:endParaRPr lang="en-US" sz="2000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lvl="0"/>
            <a:r>
              <a:rPr lang="en-US" sz="2000" b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/>
                <a:cs typeface="Arial" pitchFamily="34" charset="0"/>
              </a:rPr>
              <a:t>  remuneration of </a:t>
            </a:r>
            <a:r>
              <a:rPr lang="en-US" sz="2000" b="1" dirty="0">
                <a:latin typeface="Arial" pitchFamily="34" charset="0"/>
                <a:ea typeface="Calibri"/>
                <a:cs typeface="Arial" pitchFamily="34" charset="0"/>
              </a:rPr>
              <a:t>executive and non-executive </a:t>
            </a:r>
            <a:r>
              <a:rPr lang="en-US" sz="2000" b="1" dirty="0" smtClean="0">
                <a:latin typeface="Arial" pitchFamily="34" charset="0"/>
                <a:ea typeface="Calibri"/>
                <a:cs typeface="Arial" pitchFamily="34" charset="0"/>
              </a:rPr>
              <a:t>directors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a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shareholders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´ vote on the remuneration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statement</a:t>
            </a:r>
          </a:p>
          <a:p>
            <a:pPr lvl="0"/>
            <a:endParaRPr lang="en-US" sz="2000" b="1" kern="1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an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independent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functioning remuneration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committee</a:t>
            </a:r>
          </a:p>
          <a:p>
            <a:pPr lvl="0"/>
            <a:endParaRPr lang="en-US" sz="2000" b="1" kern="1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6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12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2.  Executive Compensation</a:t>
            </a: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 (2)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Since a number of Member States 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ave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not adequately addressed these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issues, Commission considers more mandatory approach (2011):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mandatory </a:t>
            </a:r>
            <a:r>
              <a:rPr lang="en-US" sz="2000" b="1" dirty="0" smtClean="0">
                <a:latin typeface="Arial" pitchFamily="34" charset="0"/>
                <a:ea typeface="Calibri"/>
                <a:cs typeface="Arial" pitchFamily="34" charset="0"/>
              </a:rPr>
              <a:t>disclosure </a:t>
            </a:r>
            <a:r>
              <a:rPr lang="en-US" sz="2000" b="1" dirty="0">
                <a:latin typeface="Arial" pitchFamily="34" charset="0"/>
                <a:ea typeface="Calibri"/>
                <a:cs typeface="Arial" pitchFamily="34" charset="0"/>
              </a:rPr>
              <a:t>of remuneration policy and the </a:t>
            </a:r>
            <a:r>
              <a:rPr lang="en-US" sz="2000" b="1" dirty="0" smtClean="0">
                <a:latin typeface="Arial" pitchFamily="34" charset="0"/>
                <a:ea typeface="Calibri"/>
                <a:cs typeface="Arial" pitchFamily="34" charset="0"/>
              </a:rPr>
              <a:t>individual</a:t>
            </a:r>
          </a:p>
          <a:p>
            <a:pPr lvl="0"/>
            <a:r>
              <a:rPr lang="en-US" sz="2000" b="1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ea typeface="Calibri"/>
                <a:cs typeface="Arial" pitchFamily="34" charset="0"/>
              </a:rPr>
              <a:t>  remuneration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annual remuneration report on how the remuneration policy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was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implemented</a:t>
            </a:r>
          </a:p>
          <a:p>
            <a:pPr lvl="0"/>
            <a:endParaRPr lang="en-US" sz="2000" b="1" kern="1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mandatory shareholder vote on remuneration policy</a:t>
            </a:r>
            <a:endParaRPr lang="en-US" sz="2000" b="1" kern="1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9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13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 Shareholders’ Rights and Responsibilities</a:t>
            </a: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 (1)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Based on the assumption that shareholders in listed companies need to be able to effectively exercise their rights throughout the entire European Union, the Commission implemented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(2007):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number of minimum requirements to facilitate the exercise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of</a:t>
            </a: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shareholders’ rights at general meetings 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rules regarding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modern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forms of shareholder representation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like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proxy voting and electronic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technologies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9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14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 Shareholders’ Rights and Responsibilities</a:t>
            </a: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 (2)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Commission intends to enhance shareholders' involvement on corporate governance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issues (2011) by: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implementing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shareholder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identification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rules 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proxy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advisors, the protection of minority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shareholders 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against abuse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by a controlling shareholder and employee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share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ownership</a:t>
            </a:r>
          </a:p>
          <a:p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proper measures against shareholders’ short-termism</a:t>
            </a:r>
          </a:p>
          <a:p>
            <a:endParaRPr lang="en-US" sz="2000" dirty="0"/>
          </a:p>
          <a:p>
            <a:endParaRPr lang="de-DE" sz="2000" dirty="0"/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3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15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AutoNum type="arabicPeriod" startAt="4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SMEs and Non-listed Companies</a:t>
            </a: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Currently no differentiation between large-small and listed-unlisted companies. Commission considers to introduce such differentiations (2011).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Caveats:</a:t>
            </a: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No simple transfer</a:t>
            </a: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In the light of existing national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differentiation EU action is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questionable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“Comply-or-explain” does not work for unlisted companies</a:t>
            </a:r>
          </a:p>
          <a:p>
            <a:endParaRPr lang="en-US" sz="2000" dirty="0"/>
          </a:p>
          <a:p>
            <a:endParaRPr lang="de-DE" sz="2000" dirty="0"/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5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16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5.  Auditing </a:t>
            </a: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(1)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>
                <a:latin typeface="Arial"/>
                <a:ea typeface="Calibri"/>
              </a:rPr>
              <a:t>In reaction to accounting-fraud </a:t>
            </a:r>
            <a:r>
              <a:rPr lang="en-US" sz="2000" b="1" dirty="0" smtClean="0">
                <a:latin typeface="Arial"/>
                <a:ea typeface="Calibri"/>
              </a:rPr>
              <a:t>scandals the EU implemented (2006):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/>
                <a:ea typeface="Calibri"/>
              </a:rPr>
              <a:t>duties of statutory auditors and certain ethical principles </a:t>
            </a:r>
            <a:r>
              <a:rPr lang="en-US" sz="2000" b="1" dirty="0" smtClean="0">
                <a:latin typeface="Arial"/>
                <a:ea typeface="Calibri"/>
              </a:rPr>
              <a:t>to</a:t>
            </a:r>
          </a:p>
          <a:p>
            <a:pPr lvl="0"/>
            <a:r>
              <a:rPr lang="en-US" sz="2000" b="1" dirty="0">
                <a:latin typeface="Arial"/>
                <a:ea typeface="Calibri"/>
              </a:rPr>
              <a:t> </a:t>
            </a:r>
            <a:r>
              <a:rPr lang="en-US" sz="2000" b="1" dirty="0" smtClean="0">
                <a:latin typeface="Arial"/>
                <a:ea typeface="Calibri"/>
              </a:rPr>
              <a:t>  </a:t>
            </a:r>
            <a:r>
              <a:rPr lang="en-US" sz="2000" b="1" dirty="0">
                <a:latin typeface="Arial"/>
                <a:ea typeface="Calibri"/>
              </a:rPr>
              <a:t>ensure their objectivity and </a:t>
            </a:r>
            <a:r>
              <a:rPr lang="en-US" sz="2000" b="1" dirty="0" smtClean="0">
                <a:latin typeface="Arial"/>
                <a:ea typeface="Calibri"/>
              </a:rPr>
              <a:t>independence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a </a:t>
            </a:r>
            <a:r>
              <a:rPr lang="en-US" sz="2000" b="1" dirty="0" smtClean="0">
                <a:latin typeface="Arial"/>
                <a:ea typeface="Calibri"/>
              </a:rPr>
              <a:t>requirement </a:t>
            </a:r>
            <a:r>
              <a:rPr lang="en-US" sz="2000" b="1" dirty="0">
                <a:latin typeface="Arial"/>
                <a:ea typeface="Calibri"/>
              </a:rPr>
              <a:t>for external quality </a:t>
            </a:r>
            <a:r>
              <a:rPr lang="en-US" sz="2000" b="1" dirty="0" smtClean="0">
                <a:latin typeface="Arial"/>
                <a:ea typeface="Calibri"/>
              </a:rPr>
              <a:t>assurance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/>
                <a:ea typeface="Calibri"/>
              </a:rPr>
              <a:t>public oversight over the audit profession and </a:t>
            </a:r>
            <a:r>
              <a:rPr lang="en-US" sz="2000" b="1" dirty="0" smtClean="0">
                <a:latin typeface="Arial"/>
                <a:ea typeface="Calibri"/>
              </a:rPr>
              <a:t>improved co-</a:t>
            </a:r>
          </a:p>
          <a:p>
            <a:r>
              <a:rPr lang="en-US" sz="2000" b="1" dirty="0">
                <a:latin typeface="Arial"/>
                <a:ea typeface="Calibri"/>
              </a:rPr>
              <a:t> </a:t>
            </a:r>
            <a:r>
              <a:rPr lang="en-US" sz="2000" b="1" dirty="0" smtClean="0">
                <a:latin typeface="Arial"/>
                <a:ea typeface="Calibri"/>
              </a:rPr>
              <a:t>  operation </a:t>
            </a:r>
            <a:r>
              <a:rPr lang="en-US" sz="2000" b="1" dirty="0">
                <a:latin typeface="Arial"/>
                <a:ea typeface="Calibri"/>
              </a:rPr>
              <a:t>between regulatory authorities within the European </a:t>
            </a:r>
            <a:endParaRPr lang="en-US" sz="2000" b="1" dirty="0" smtClean="0">
              <a:latin typeface="Arial"/>
              <a:ea typeface="Calibri"/>
            </a:endParaRPr>
          </a:p>
          <a:p>
            <a:r>
              <a:rPr lang="en-US" sz="2000" b="1" dirty="0">
                <a:latin typeface="Arial"/>
                <a:ea typeface="Calibri"/>
              </a:rPr>
              <a:t> </a:t>
            </a:r>
            <a:r>
              <a:rPr lang="en-US" sz="2000" b="1" dirty="0" smtClean="0">
                <a:latin typeface="Arial"/>
                <a:ea typeface="Calibri"/>
              </a:rPr>
              <a:t>  Union</a:t>
            </a:r>
            <a:endParaRPr lang="en-US" sz="2000" b="1" dirty="0"/>
          </a:p>
          <a:p>
            <a:endParaRPr lang="de-DE" sz="2000" dirty="0"/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31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17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5.  Auditing </a:t>
            </a: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(2)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/>
                <a:ea typeface="Calibri"/>
              </a:rPr>
              <a:t>Drawing lessons from the financial crisis the Commission is considering (2010):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to improve the auditors' communication to stakeholders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regulators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on what work they have carried out and what they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have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'discovered' during their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audit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proper steps to eliminate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possible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conflicts of interest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resulting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from rendering auditing and consulting services to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same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company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endParaRPr lang="de-DE" sz="2000" dirty="0"/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9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18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b="1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 Credit Institutions</a:t>
            </a: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/>
                <a:ea typeface="Calibri"/>
              </a:rPr>
              <a:t>Commission has proposed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detailed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principles and standards applicable to corporate governance arrangements and mechanisms within credit institutions </a:t>
            </a:r>
            <a:r>
              <a:rPr lang="en-US" sz="2000" b="1" dirty="0" smtClean="0">
                <a:latin typeface="Arial" pitchFamily="34" charset="0"/>
                <a:ea typeface="Calibri"/>
                <a:cs typeface="Arial" pitchFamily="34" charset="0"/>
              </a:rPr>
              <a:t>(2011) regarding</a:t>
            </a:r>
            <a:r>
              <a:rPr lang="en-US" sz="2000" b="1" dirty="0" smtClean="0">
                <a:latin typeface="Arial"/>
                <a:ea typeface="Calibri"/>
              </a:rPr>
              <a:t>: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composition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of boards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functioning of boards and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their role in risk oversight and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strategy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 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the status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and the independence of the risk management function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the role of supervisors in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monitoring risk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governance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arrangements of credit institutions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sz="2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61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19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V. Relevant EU Corporate Governance Policies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marL="457200" lvl="0" indent="-457200">
              <a:buAutoNum type="arabicPeriod"/>
            </a:pPr>
            <a:r>
              <a:rPr lang="en-US" sz="24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Institutions: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top-down Harmonization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</a:t>
            </a:r>
          </a:p>
          <a:p>
            <a:pPr lvl="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Consultative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Discussion</a:t>
            </a:r>
            <a:endParaRPr lang="en-US" sz="24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High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Level Group of Company Law Experts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(2001-2)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European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Corporate Governance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Forum (2003-11)</a:t>
            </a:r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Corporate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Governance Advisory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Group (2005)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Green Paper Consultation Process (2010-11)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1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2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 smtClean="0"/>
          </a:p>
        </p:txBody>
      </p:sp>
      <p:sp>
        <p:nvSpPr>
          <p:cNvPr id="2" name="Rechteck 1"/>
          <p:cNvSpPr/>
          <p:nvPr/>
        </p:nvSpPr>
        <p:spPr>
          <a:xfrm>
            <a:off x="457200" y="2609907"/>
            <a:ext cx="81735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I.	</a:t>
            </a:r>
            <a:r>
              <a:rPr lang="de-DE" sz="2000" b="1" dirty="0" err="1">
                <a:latin typeface="Arial" pitchFamily="34" charset="0"/>
                <a:cs typeface="Arial" pitchFamily="34" charset="0"/>
              </a:rPr>
              <a:t>Introduction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II.	A Survey </a:t>
            </a:r>
            <a:r>
              <a:rPr lang="de-DE" sz="2000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 Major Initiatives</a:t>
            </a:r>
          </a:p>
          <a:p>
            <a:pPr>
              <a:lnSpc>
                <a:spcPct val="150000"/>
              </a:lnSpc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III.	</a:t>
            </a:r>
            <a:r>
              <a:rPr lang="de-DE" sz="2000" b="1" dirty="0" err="1">
                <a:latin typeface="Arial" pitchFamily="34" charset="0"/>
                <a:cs typeface="Arial" pitchFamily="34" charset="0"/>
              </a:rPr>
              <a:t>Three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 General </a:t>
            </a:r>
            <a:r>
              <a:rPr lang="de-DE" sz="2000" b="1" dirty="0" err="1">
                <a:latin typeface="Arial" pitchFamily="34" charset="0"/>
                <a:cs typeface="Arial" pitchFamily="34" charset="0"/>
              </a:rPr>
              <a:t>Observations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IV.	Core </a:t>
            </a:r>
            <a:r>
              <a:rPr lang="de-DE" sz="2000" b="1" dirty="0" err="1">
                <a:latin typeface="Arial" pitchFamily="34" charset="0"/>
                <a:cs typeface="Arial" pitchFamily="34" charset="0"/>
              </a:rPr>
              <a:t>Subjects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dirty="0" err="1">
                <a:latin typeface="Arial" pitchFamily="34" charset="0"/>
                <a:cs typeface="Arial" pitchFamily="34" charset="0"/>
              </a:rPr>
              <a:t>Harmonization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	Relevant EU Policies in the Field of Corporate Governance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VI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.	</a:t>
            </a:r>
            <a:r>
              <a:rPr lang="de-DE" sz="2000" b="1" dirty="0" err="1">
                <a:latin typeface="Arial" pitchFamily="34" charset="0"/>
                <a:cs typeface="Arial" pitchFamily="34" charset="0"/>
              </a:rPr>
              <a:t>Conclusion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319293" y="170080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Content </a:t>
            </a:r>
            <a:r>
              <a:rPr lang="de-DE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Presentation</a:t>
            </a:r>
            <a:endParaRPr lang="de-DE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87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20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V. Relevant EU Corporate Governance Policies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marL="457200" indent="-457200">
              <a:buAutoNum type="arabicPeriod" startAt="2"/>
            </a:pPr>
            <a:r>
              <a:rPr lang="en-US" sz="24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EU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Entrenched between International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National Corporate Governance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Standards (1)</a:t>
            </a:r>
            <a:endParaRPr lang="en-US" sz="24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OECD, Basel Accord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Global Investors (e.g. </a:t>
            </a:r>
            <a:r>
              <a:rPr lang="en-US" sz="2000" b="1" kern="1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CalPers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TIAA-CREF)</a:t>
            </a:r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Member State Corporate Governance Codes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21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V. Relevant EU Corporate Governance Policies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marL="457200" indent="-457200">
              <a:buAutoNum type="arabicPeriod" startAt="2"/>
            </a:pPr>
            <a:r>
              <a:rPr lang="en-US" sz="24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Level: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EU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Entrenched between International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National Corporate Governance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Standards (2)</a:t>
            </a:r>
            <a:endParaRPr lang="en-US" sz="24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 EU action necessary at all?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need for a European Corporate Governance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Code</a:t>
            </a:r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However: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European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Union sees an active role to play in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corporate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governance, because some specific rules and principles need to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be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agreed and coordinated at European level in Directives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Recommendations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 lvl="0"/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2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22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V. Relevant EU Corporate Governance Policies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marL="457200" indent="-457200">
              <a:buAutoNum type="arabicPeriod" startAt="3"/>
            </a:pPr>
            <a:r>
              <a:rPr lang="en-US" sz="24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Instruments: Combining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Mandatory and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Self-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Regulation</a:t>
            </a:r>
            <a:endParaRPr lang="en-US" sz="24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Hard law: EU directives and regulations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Soft law: EU recommendations and national corporate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governance codes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EU: Growing tendency to change soft into hard law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Current approach:</a:t>
            </a:r>
            <a:r>
              <a:rPr lang="en-US" sz="2000" dirty="0"/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self-regulation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with permanent scrutiny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by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Commission and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revision at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its discretion by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selected mandatory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rules</a:t>
            </a:r>
          </a:p>
          <a:p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7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23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V. Relevant EU Corporate Governance Policies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7544" y="2060848"/>
            <a:ext cx="842416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marL="457200" indent="-457200">
              <a:buAutoNum type="arabicPeriod" startAt="4"/>
            </a:pPr>
            <a:r>
              <a:rPr lang="en-US" sz="24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Formal Competence: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Promotion of the Internal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Market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to Crisis Management – and back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? (1)</a:t>
            </a:r>
            <a:endParaRPr lang="en-US" sz="24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ost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of the initiatives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have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been based on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fundamental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freedoms of the European Treaty, in particular the freedom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of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establishment and the free movement of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capital</a:t>
            </a:r>
          </a:p>
          <a:p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 2009 the Commission stated: ”The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crisis highlighted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that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effective checks and balances within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companies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did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not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work”.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0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24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dirty="0" smtClean="0"/>
              <a:t>EU </a:t>
            </a:r>
            <a:r>
              <a:rPr lang="de-DE" dirty="0" err="1" smtClean="0"/>
              <a:t>Harmonization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Corporate </a:t>
            </a:r>
            <a:r>
              <a:rPr lang="de-DE" dirty="0" err="1" smtClean="0"/>
              <a:t>Governance</a:t>
            </a:r>
            <a:r>
              <a:rPr lang="de-DE" dirty="0" smtClean="0"/>
              <a:t>: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Achieved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V. Relevant EU Corporate Governance Policies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7544" y="2060848"/>
            <a:ext cx="842416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marL="457200" indent="-457200">
              <a:buAutoNum type="arabicPeriod" startAt="4"/>
            </a:pPr>
            <a:r>
              <a:rPr lang="en-US" sz="24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Formal Competence: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Promotion of the Internal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Market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to Crisis Management – and back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? (2)</a:t>
            </a:r>
            <a:endParaRPr lang="en-US" sz="24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Three problems linked to the crisis-management rationale: </a:t>
            </a:r>
          </a:p>
          <a:p>
            <a:pPr lvl="0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lobal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financial crisis does not discharge the Commission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from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duty to legitimize any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harmonization initiatives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 sufficient empirical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basis for the contention that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corporate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governance has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played an important role for the crisis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Scandal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driven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harmonization tends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to be shortsighted and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lacks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a sound long-term concept</a:t>
            </a:r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25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VI. Conclusion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7544" y="2060848"/>
            <a:ext cx="84241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EU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is still in search of a responsible role in the promotion of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good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corporate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governance.</a:t>
            </a:r>
          </a:p>
          <a:p>
            <a:pPr lvl="0"/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● An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account of what European corporate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governance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harmonization has achieved up to the present is difficult to give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since major steps are currently under consideration of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Commission.</a:t>
            </a:r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3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dirty="0" smtClean="0"/>
              <a:t>EU </a:t>
            </a:r>
            <a:r>
              <a:rPr lang="de-DE" dirty="0" err="1" smtClean="0"/>
              <a:t>Harmonization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Corporate </a:t>
            </a:r>
            <a:r>
              <a:rPr lang="de-DE" dirty="0" err="1" smtClean="0"/>
              <a:t>Governance</a:t>
            </a:r>
            <a:r>
              <a:rPr lang="de-DE" dirty="0" smtClean="0"/>
              <a:t>: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Achieved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II. A Survey of Major Initiatives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508442" y="1916832"/>
            <a:ext cx="842416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effectLst/>
                <a:latin typeface="Arial" pitchFamily="34" charset="0"/>
                <a:cs typeface="Arial" pitchFamily="34" charset="0"/>
              </a:rPr>
              <a:t>Pre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-Crisis measures (1)</a:t>
            </a: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</a:t>
            </a:r>
            <a:r>
              <a:rPr lang="en-US" sz="20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European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Action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Plan: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Modernizing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Company Law and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Enhancing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Corporate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Governance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 the European Union - A Plan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Move</a:t>
            </a: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Forward (2003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lvl="0"/>
            <a:endParaRPr lang="en-US" sz="2000" kern="1200" baseline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Directive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akeover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ids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(2004);</a:t>
            </a:r>
            <a:endParaRPr lang="en-US" sz="2000" kern="1200" baseline="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Commission Recommendation Fostering an Appropriate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egime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</a:t>
            </a: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emuneration of Directors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Listed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ompanies (2004);</a:t>
            </a:r>
            <a:endParaRPr lang="de-DE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Directive on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armonization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ransparency of Information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about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Issuers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hose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ecurities are Admitted to Trading on a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gulated</a:t>
            </a: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arket (2004); </a:t>
            </a:r>
            <a:endParaRPr lang="de-DE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de-DE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177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4</a:t>
            </a:fld>
            <a:r>
              <a:rPr lang="de-DE" dirty="0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II. A Survey of </a:t>
            </a:r>
            <a:r>
              <a:rPr lang="en-US" sz="2400" dirty="0" smtClean="0"/>
              <a:t>Major </a:t>
            </a:r>
            <a:r>
              <a:rPr lang="en-US" sz="2400" dirty="0"/>
              <a:t>Initiatives</a:t>
            </a:r>
            <a:endParaRPr lang="de-DE" sz="2400" dirty="0"/>
          </a:p>
          <a:p>
            <a:endParaRPr lang="de-DE" dirty="0" smtClean="0"/>
          </a:p>
        </p:txBody>
      </p:sp>
      <p:sp>
        <p:nvSpPr>
          <p:cNvPr id="10" name="Rechteck 9"/>
          <p:cNvSpPr/>
          <p:nvPr/>
        </p:nvSpPr>
        <p:spPr>
          <a:xfrm>
            <a:off x="499920" y="1916832"/>
            <a:ext cx="842416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1200" dirty="0" smtClean="0">
                <a:effectLst/>
                <a:latin typeface="Arial" pitchFamily="34" charset="0"/>
                <a:cs typeface="Arial" pitchFamily="34" charset="0"/>
              </a:rPr>
              <a:t>Pre-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Crisis measures (2)</a:t>
            </a: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● Commission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Recommendation on the Role of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Non-Executive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Supervisory Directors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Listed Companies (…) (2005);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Audit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Directive (2006);</a:t>
            </a:r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Directive on the Exercise of Certain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ights of Shareholders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Listed</a:t>
            </a: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ompanies (2007); </a:t>
            </a:r>
            <a:endParaRPr lang="de-DE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Commission Recommendation on the Regime for the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emuneration 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Directors 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Listed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ompanies (2009).</a:t>
            </a:r>
            <a:endParaRPr lang="de-DE" sz="2000" kern="1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7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5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II. A Survey of </a:t>
            </a:r>
            <a:r>
              <a:rPr lang="en-US" sz="2400" dirty="0" smtClean="0"/>
              <a:t>Major </a:t>
            </a:r>
            <a:r>
              <a:rPr lang="en-US" sz="2400" dirty="0"/>
              <a:t>Initiatives</a:t>
            </a:r>
            <a:endParaRPr lang="de-DE" sz="2400" dirty="0"/>
          </a:p>
          <a:p>
            <a:endParaRPr lang="de-DE" dirty="0" smtClean="0"/>
          </a:p>
        </p:txBody>
      </p:sp>
      <p:sp>
        <p:nvSpPr>
          <p:cNvPr id="10" name="Rechteck 9"/>
          <p:cNvSpPr/>
          <p:nvPr/>
        </p:nvSpPr>
        <p:spPr>
          <a:xfrm>
            <a:off x="509687" y="1964463"/>
            <a:ext cx="842416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effectLst/>
                <a:latin typeface="Arial" pitchFamily="34" charset="0"/>
                <a:cs typeface="Arial" pitchFamily="34" charset="0"/>
              </a:rPr>
              <a:t>Post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-Crisis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measures (1)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Green Paper “Corporate Governance in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Financial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nstitutions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Remuneration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olicies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(2010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);</a:t>
            </a:r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Green Paper “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Audit Policy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Lessons from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Crisis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” (2010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);</a:t>
            </a:r>
            <a:endParaRPr lang="de-DE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Green Paper “The EU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orporate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overnance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ramework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” (2011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Proposal for a Directive on the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ccess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to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Activity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Credit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nstitutions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Prudential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upervision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Credit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nstitutions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pPr lvl="0"/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Investment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irms (2011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177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6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II. A Survey of </a:t>
            </a:r>
            <a:r>
              <a:rPr lang="en-US" sz="2400" dirty="0" smtClean="0"/>
              <a:t>Major </a:t>
            </a:r>
            <a:r>
              <a:rPr lang="en-US" sz="2400" dirty="0"/>
              <a:t>Initiatives</a:t>
            </a:r>
            <a:endParaRPr lang="de-DE" sz="2400" dirty="0"/>
          </a:p>
          <a:p>
            <a:endParaRPr lang="de-DE" dirty="0" smtClean="0"/>
          </a:p>
        </p:txBody>
      </p:sp>
      <p:sp>
        <p:nvSpPr>
          <p:cNvPr id="10" name="Rechteck 9"/>
          <p:cNvSpPr/>
          <p:nvPr/>
        </p:nvSpPr>
        <p:spPr>
          <a:xfrm>
            <a:off x="475953" y="1988840"/>
            <a:ext cx="842416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effectLst/>
                <a:latin typeface="Arial" pitchFamily="34" charset="0"/>
                <a:cs typeface="Arial" pitchFamily="34" charset="0"/>
              </a:rPr>
              <a:t>Post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-Crisis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measures (2)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dirty="0" smtClean="0">
                <a:latin typeface="Arial" pitchFamily="34" charset="0"/>
                <a:cs typeface="Arial" pitchFamily="34" charset="0"/>
              </a:rPr>
              <a:t>● Proposal for a Regulation 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Insider Dealing and Market</a:t>
            </a: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Manipulation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(Market Abuse) (2011).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2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7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III. Three General Observations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Broad and vague concept of corporate governance </a:t>
            </a:r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kern="1200" dirty="0" smtClean="0">
              <a:solidFill>
                <a:schemeClr val="tx1"/>
              </a:solidFill>
              <a:effectLst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</a:rPr>
              <a:t>●  </a:t>
            </a:r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clear line between corporate governance and company law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de-DE" sz="2000" kern="1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what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DE" sz="2000" kern="1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about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DE" sz="2000" kern="1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creditors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DE" sz="2000" kern="1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and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DE" sz="2000" kern="1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labor</a:t>
            </a:r>
            <a:r>
              <a:rPr lang="de-DE" sz="20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?)</a:t>
            </a:r>
            <a:endParaRPr lang="de-DE" sz="2000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kern="1200" dirty="0" smtClean="0">
                <a:solidFill>
                  <a:schemeClr val="tx1"/>
                </a:solidFill>
                <a:effectLst/>
              </a:rPr>
              <a:t>●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are standing on the eve of a major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revision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1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8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0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AutoNum type="arabicPeriod"/>
            </a:pP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Management and Directors (1)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EU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reinforced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the presence and role of independent non-executive directors of listed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companies by recommending Member State legislatures to implement (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2005)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a </a:t>
            </a:r>
            <a:r>
              <a:rPr lang="en-US" sz="2000" b="1" dirty="0" smtClean="0">
                <a:latin typeface="Arial" pitchFamily="34" charset="0"/>
                <a:ea typeface="Times New Roman"/>
                <a:cs typeface="Arial" pitchFamily="34" charset="0"/>
              </a:rPr>
              <a:t>balance </a:t>
            </a:r>
            <a:r>
              <a:rPr lang="en-US" sz="2000" b="1" dirty="0">
                <a:latin typeface="Arial" pitchFamily="34" charset="0"/>
                <a:ea typeface="Times New Roman"/>
                <a:cs typeface="Arial" pitchFamily="34" charset="0"/>
              </a:rPr>
              <a:t>of executive and non-executive directors </a:t>
            </a:r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a duty to create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committees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on nomination, remuneration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and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audit 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de-DE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mandatory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diversity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of knowledge,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judgment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experience on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the board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1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2E4742-7BFF-4C05-AAA8-9C3D174AA1F4}" type="slidenum">
              <a:rPr lang="de-DE" smtClean="0"/>
              <a:pPr>
                <a:defRPr/>
              </a:pPr>
              <a:t>9</a:t>
            </a:fld>
            <a:r>
              <a:rPr lang="de-DE" smtClean="0"/>
              <a:t> von </a:t>
            </a:r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1225520"/>
            <a:ext cx="8229600" cy="4752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600" b="1" kern="1200" cap="small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de-DE" smtClean="0"/>
              <a:t>EU Harmonization of Corporate Governance: What has it Achieved?</a:t>
            </a:r>
            <a:endParaRPr lang="de-DE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68313" y="170080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75953" y="1700808"/>
            <a:ext cx="8229600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2925" indent="-276225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9625" indent="-266700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1076325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343025" indent="-2667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1619250" indent="-276225" algn="ctr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79600" indent="-26670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59000" indent="-279400" algn="ctr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IV. Core Subjects of Harmonization</a:t>
            </a:r>
            <a:endParaRPr lang="de-DE" sz="2400" dirty="0" smtClean="0"/>
          </a:p>
        </p:txBody>
      </p:sp>
      <p:sp>
        <p:nvSpPr>
          <p:cNvPr id="10" name="Rechteck 9"/>
          <p:cNvSpPr/>
          <p:nvPr/>
        </p:nvSpPr>
        <p:spPr>
          <a:xfrm>
            <a:off x="468313" y="2060848"/>
            <a:ext cx="842416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endParaRPr lang="en-US" sz="24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AutoNum type="arabicPeriod"/>
            </a:pPr>
            <a:r>
              <a:rPr lang="en-US" sz="2400" b="1" kern="1200" dirty="0" smtClean="0">
                <a:effectLst/>
                <a:latin typeface="Arial" pitchFamily="34" charset="0"/>
                <a:cs typeface="Arial" pitchFamily="34" charset="0"/>
              </a:rPr>
              <a:t>Management and Directors (2)</a:t>
            </a: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EU introduced the Principles of “comply-or-explain” (2006):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companies must disclose corporate governance statement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key information about the corporate governance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practices</a:t>
            </a:r>
          </a:p>
          <a:p>
            <a:pPr lvl="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2000" b="1" kern="1200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b="1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●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statement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must indicate whether company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applies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provisions on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corporate governance other than those provided for in national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0"/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law</a:t>
            </a:r>
            <a:endParaRPr lang="en-US" sz="20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1788</Words>
  <Application>Microsoft Office PowerPoint</Application>
  <PresentationFormat>Bildschirmpräsentation (4:3)</PresentationFormat>
  <Paragraphs>341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2" baseType="lpstr">
      <vt:lpstr>Arial</vt:lpstr>
      <vt:lpstr>Wingdings 2</vt:lpstr>
      <vt:lpstr>Times New Roman</vt:lpstr>
      <vt:lpstr>Calibri</vt:lpstr>
      <vt:lpstr>Symbol</vt:lpstr>
      <vt:lpstr>Wingdings</vt:lpstr>
      <vt:lpstr>Larissa</vt:lpstr>
      <vt:lpstr>EU Harmonization of Corporate Governance:  What has it Achieved?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 im Bürgerlichen Recht  für Anfänger I</dc:title>
  <dc:creator>Sebastian Sonn</dc:creator>
  <cp:lastModifiedBy>Merkt.H</cp:lastModifiedBy>
  <cp:revision>303</cp:revision>
  <dcterms:created xsi:type="dcterms:W3CDTF">2010-10-07T08:03:15Z</dcterms:created>
  <dcterms:modified xsi:type="dcterms:W3CDTF">2012-07-03T16:21:26Z</dcterms:modified>
</cp:coreProperties>
</file>